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79" r:id="rId1"/>
  </p:sldMasterIdLst>
  <p:notesMasterIdLst>
    <p:notesMasterId r:id="rId24"/>
  </p:notesMasterIdLst>
  <p:sldIdLst>
    <p:sldId id="256" r:id="rId2"/>
    <p:sldId id="298" r:id="rId3"/>
    <p:sldId id="300" r:id="rId4"/>
    <p:sldId id="283" r:id="rId5"/>
    <p:sldId id="287" r:id="rId6"/>
    <p:sldId id="263" r:id="rId7"/>
    <p:sldId id="296" r:id="rId8"/>
    <p:sldId id="297" r:id="rId9"/>
    <p:sldId id="307" r:id="rId10"/>
    <p:sldId id="308" r:id="rId11"/>
    <p:sldId id="309" r:id="rId12"/>
    <p:sldId id="310" r:id="rId13"/>
    <p:sldId id="311" r:id="rId14"/>
    <p:sldId id="312" r:id="rId15"/>
    <p:sldId id="313" r:id="rId16"/>
    <p:sldId id="273" r:id="rId17"/>
    <p:sldId id="301" r:id="rId18"/>
    <p:sldId id="302" r:id="rId19"/>
    <p:sldId id="303" r:id="rId20"/>
    <p:sldId id="304" r:id="rId21"/>
    <p:sldId id="305" r:id="rId22"/>
    <p:sldId id="306" r:id="rId23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9247A"/>
    <a:srgbClr val="007635"/>
    <a:srgbClr val="680000"/>
    <a:srgbClr val="990000"/>
    <a:srgbClr val="FF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12C8C85-51F0-491E-9774-3900AFEF0FD7}" styleName="Светлый стиль 2 - акцент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5DA37D80-6434-44D0-A028-1B22A696006F}" styleName="Светлый стиль 3 - акцент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54" d="100"/>
          <a:sy n="54" d="100"/>
        </p:scale>
        <p:origin x="66" y="48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19443F95-10D3-4E28-9801-28536BC2C652}" type="datetimeFigureOut">
              <a:rPr lang="ru-RU"/>
              <a:pPr>
                <a:defRPr/>
              </a:pPr>
              <a:t>02.09.2021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006EB28C-2650-4F8E-A57A-B9002054F904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06EB28C-2650-4F8E-A57A-B9002054F904}" type="slidenum">
              <a:rPr lang="ru-RU" smtClean="0"/>
              <a:pPr>
                <a:defRPr/>
              </a:pPr>
              <a:t>1</a:t>
            </a:fld>
            <a:endParaRPr lang="ru-RU"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06EB28C-2650-4F8E-A57A-B9002054F904}" type="slidenum">
              <a:rPr lang="ru-RU" smtClean="0"/>
              <a:pPr>
                <a:defRPr/>
              </a:pPr>
              <a:t>10</a:t>
            </a:fld>
            <a:endParaRPr lang="ru-RU" dirty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06EB28C-2650-4F8E-A57A-B9002054F904}" type="slidenum">
              <a:rPr lang="ru-RU" smtClean="0"/>
              <a:pPr>
                <a:defRPr/>
              </a:pPr>
              <a:t>11</a:t>
            </a:fld>
            <a:endParaRPr lang="ru-RU" dirty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06EB28C-2650-4F8E-A57A-B9002054F904}" type="slidenum">
              <a:rPr lang="ru-RU" smtClean="0"/>
              <a:pPr>
                <a:defRPr/>
              </a:pPr>
              <a:t>12</a:t>
            </a:fld>
            <a:endParaRPr lang="ru-RU" dirty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06EB28C-2650-4F8E-A57A-B9002054F904}" type="slidenum">
              <a:rPr lang="ru-RU" smtClean="0"/>
              <a:pPr>
                <a:defRPr/>
              </a:pPr>
              <a:t>13</a:t>
            </a:fld>
            <a:endParaRPr lang="ru-RU" dirty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06EB28C-2650-4F8E-A57A-B9002054F904}" type="slidenum">
              <a:rPr lang="ru-RU" smtClean="0"/>
              <a:pPr>
                <a:defRPr/>
              </a:pPr>
              <a:t>14</a:t>
            </a:fld>
            <a:endParaRPr lang="ru-RU" dirty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06EB28C-2650-4F8E-A57A-B9002054F904}" type="slidenum">
              <a:rPr lang="ru-RU" smtClean="0"/>
              <a:pPr>
                <a:defRPr/>
              </a:pPr>
              <a:t>15</a:t>
            </a:fld>
            <a:endParaRPr lang="ru-RU" dirty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06EB28C-2650-4F8E-A57A-B9002054F904}" type="slidenum">
              <a:rPr lang="ru-RU" smtClean="0"/>
              <a:pPr>
                <a:defRPr/>
              </a:pPr>
              <a:t>16</a:t>
            </a:fld>
            <a:endParaRPr lang="ru-RU" dirty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06EB28C-2650-4F8E-A57A-B9002054F904}" type="slidenum">
              <a:rPr lang="ru-RU" smtClean="0"/>
              <a:pPr>
                <a:defRPr/>
              </a:pPr>
              <a:t>17</a:t>
            </a:fld>
            <a:endParaRPr lang="ru-RU" dirty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06EB28C-2650-4F8E-A57A-B9002054F904}" type="slidenum">
              <a:rPr lang="ru-RU" smtClean="0"/>
              <a:pPr>
                <a:defRPr/>
              </a:pPr>
              <a:t>18</a:t>
            </a:fld>
            <a:endParaRPr lang="ru-RU" dirty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06EB28C-2650-4F8E-A57A-B9002054F904}" type="slidenum">
              <a:rPr lang="ru-RU" smtClean="0"/>
              <a:pPr>
                <a:defRPr/>
              </a:pPr>
              <a:t>19</a:t>
            </a:fld>
            <a:endParaRPr lang="ru-RU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06EB28C-2650-4F8E-A57A-B9002054F904}" type="slidenum">
              <a:rPr lang="ru-RU" smtClean="0"/>
              <a:pPr>
                <a:defRPr/>
              </a:pPr>
              <a:t>2</a:t>
            </a:fld>
            <a:endParaRPr lang="ru-RU" dirty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06EB28C-2650-4F8E-A57A-B9002054F904}" type="slidenum">
              <a:rPr lang="ru-RU" smtClean="0"/>
              <a:pPr>
                <a:defRPr/>
              </a:pPr>
              <a:t>20</a:t>
            </a:fld>
            <a:endParaRPr lang="ru-RU" dirty="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06EB28C-2650-4F8E-A57A-B9002054F904}" type="slidenum">
              <a:rPr lang="ru-RU" smtClean="0"/>
              <a:pPr>
                <a:defRPr/>
              </a:pPr>
              <a:t>21</a:t>
            </a:fld>
            <a:endParaRPr lang="ru-RU" dirty="0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06EB28C-2650-4F8E-A57A-B9002054F904}" type="slidenum">
              <a:rPr lang="ru-RU" smtClean="0"/>
              <a:pPr>
                <a:defRPr/>
              </a:pPr>
              <a:t>22</a:t>
            </a:fld>
            <a:endParaRPr lang="ru-RU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06EB28C-2650-4F8E-A57A-B9002054F904}" type="slidenum">
              <a:rPr lang="ru-RU" smtClean="0"/>
              <a:pPr>
                <a:defRPr/>
              </a:pPr>
              <a:t>3</a:t>
            </a:fld>
            <a:endParaRPr lang="ru-RU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06EB28C-2650-4F8E-A57A-B9002054F904}" type="slidenum">
              <a:rPr lang="ru-RU" smtClean="0"/>
              <a:pPr>
                <a:defRPr/>
              </a:pPr>
              <a:t>4</a:t>
            </a:fld>
            <a:endParaRPr lang="ru-RU"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2227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dirty="0" smtClean="0"/>
          </a:p>
        </p:txBody>
      </p:sp>
      <p:sp>
        <p:nvSpPr>
          <p:cNvPr id="36868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1281575-9A2D-4DD8-8C9E-EB322607F883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5</a:t>
            </a:fld>
            <a:endParaRPr lang="ru-RU" dirty="0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06EB28C-2650-4F8E-A57A-B9002054F904}" type="slidenum">
              <a:rPr lang="ru-RU" smtClean="0"/>
              <a:pPr>
                <a:defRPr/>
              </a:pPr>
              <a:t>6</a:t>
            </a:fld>
            <a:endParaRPr lang="ru-RU"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06EB28C-2650-4F8E-A57A-B9002054F904}" type="slidenum">
              <a:rPr lang="ru-RU" smtClean="0"/>
              <a:pPr>
                <a:defRPr/>
              </a:pPr>
              <a:t>7</a:t>
            </a:fld>
            <a:endParaRPr lang="ru-RU"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06EB28C-2650-4F8E-A57A-B9002054F904}" type="slidenum">
              <a:rPr lang="ru-RU" smtClean="0"/>
              <a:pPr>
                <a:defRPr/>
              </a:pPr>
              <a:t>8</a:t>
            </a:fld>
            <a:endParaRPr lang="ru-RU" dirty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06EB28C-2650-4F8E-A57A-B9002054F904}" type="slidenum">
              <a:rPr lang="ru-RU" smtClean="0"/>
              <a:pPr>
                <a:defRPr/>
              </a:pPr>
              <a:t>9</a:t>
            </a:fld>
            <a:endParaRPr lang="ru-RU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CAB984F-61A2-4FB6-9DAD-C80621FECD55}" type="datetimeFigureOut">
              <a:rPr lang="ru-RU" smtClean="0"/>
              <a:pPr>
                <a:defRPr/>
              </a:pPr>
              <a:t>02.09.2021</a:t>
            </a:fld>
            <a:endParaRPr lang="ru-RU" dirty="0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pPr>
              <a:defRPr/>
            </a:pPr>
            <a:fld id="{74B6716F-537F-4ADB-9031-DA75B0F61A03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40488E3-67B3-4CE3-9DD5-269D4836E900}" type="datetime1">
              <a:rPr lang="ru-RU" smtClean="0"/>
              <a:pPr>
                <a:defRPr/>
              </a:pPr>
              <a:t>02.09.2021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8279652-62FB-48F5-8F99-0ECF7905FBB1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5461717-F157-420B-A492-3B4401790BE0}" type="datetime1">
              <a:rPr lang="ru-RU" smtClean="0"/>
              <a:pPr>
                <a:defRPr/>
              </a:pPr>
              <a:t>02.09.2021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45FE6A5-4ED9-42FA-8471-9E6095431155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4C246B4-2907-4C97-87AE-83FE38D64FF4}" type="datetime1">
              <a:rPr lang="ru-RU" smtClean="0"/>
              <a:pPr>
                <a:defRPr/>
              </a:pPr>
              <a:t>02.09.2021</a:t>
            </a:fld>
            <a:endParaRPr lang="ru-RU" dirty="0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pPr>
              <a:defRPr/>
            </a:pPr>
            <a:fld id="{404646A5-6F73-4F06-A942-B015BEDBDE0F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9DF778E-741A-4736-A39A-272BFEEF11C3}" type="datetime1">
              <a:rPr lang="ru-RU" smtClean="0"/>
              <a:pPr>
                <a:defRPr/>
              </a:pPr>
              <a:t>02.09.2021</a:t>
            </a:fld>
            <a:endParaRPr lang="ru-RU" dirty="0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1F1F61B-423B-4B3D-A045-10F9D4574DD1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0FB0F47-9231-49DF-AA63-C02D6688C0BA}" type="datetime1">
              <a:rPr lang="ru-RU" smtClean="0"/>
              <a:pPr>
                <a:defRPr/>
              </a:pPr>
              <a:t>02.09.2021</a:t>
            </a:fld>
            <a:endParaRPr lang="ru-RU" dirty="0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1B55A71-912D-4768-AD7E-AD95E68460BB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15C272E-DE6D-45B4-B90A-26EB9B540EE7}" type="datetime1">
              <a:rPr lang="ru-RU" smtClean="0"/>
              <a:pPr>
                <a:defRPr/>
              </a:pPr>
              <a:t>02.09.2021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pPr>
              <a:defRPr/>
            </a:pPr>
            <a:fld id="{6E52A2A8-BF5D-4FAC-BE72-98287401A506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5EA94F2-0B8F-476B-BE12-BB9A919BDB57}" type="datetime1">
              <a:rPr lang="ru-RU" smtClean="0"/>
              <a:pPr>
                <a:defRPr/>
              </a:pPr>
              <a:t>02.09.2021</a:t>
            </a:fld>
            <a:endParaRPr lang="ru-RU" dirty="0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DCAB7FB-4C1B-4644-992D-9A1DB803A068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FACD0B5-68A4-42CA-8F39-C2798DB8045A}" type="datetime1">
              <a:rPr lang="ru-RU" smtClean="0"/>
              <a:pPr>
                <a:defRPr/>
              </a:pPr>
              <a:t>02.09.2021</a:t>
            </a:fld>
            <a:endParaRPr lang="ru-RU" dirty="0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5AFC3FB-9324-4DEF-804E-C979AB5A90FC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E2A17B5-87F0-41FB-B2E1-4307DD1A77B2}" type="datetime1">
              <a:rPr lang="ru-RU" smtClean="0"/>
              <a:pPr>
                <a:defRPr/>
              </a:pPr>
              <a:t>02.09.2021</a:t>
            </a:fld>
            <a:endParaRPr lang="ru-RU" dirty="0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4E0D561-66ED-4D77-A1DB-485CED52EA75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dirty="0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777569B-BE51-43DD-851A-325DB9915BD7}" type="datetime1">
              <a:rPr lang="ru-RU" smtClean="0"/>
              <a:pPr>
                <a:defRPr/>
              </a:pPr>
              <a:t>02.09.2021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6EC01C8-133B-4366-B186-9DCE46DF9687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fld id="{63C86FFB-D552-40C6-956B-A6C7151121B1}" type="datetime1">
              <a:rPr lang="ru-RU" smtClean="0"/>
              <a:pPr>
                <a:defRPr/>
              </a:pPr>
              <a:t>02.09.2021</a:t>
            </a:fld>
            <a:endParaRPr lang="ru-RU" dirty="0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fld id="{F8D9A8E0-E738-4EF5-ACD0-4DAFD8FD81F5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80" r:id="rId1"/>
    <p:sldLayoutId id="2147483981" r:id="rId2"/>
    <p:sldLayoutId id="2147483982" r:id="rId3"/>
    <p:sldLayoutId id="2147483983" r:id="rId4"/>
    <p:sldLayoutId id="2147483984" r:id="rId5"/>
    <p:sldLayoutId id="2147483985" r:id="rId6"/>
    <p:sldLayoutId id="2147483986" r:id="rId7"/>
    <p:sldLayoutId id="2147483987" r:id="rId8"/>
    <p:sldLayoutId id="2147483988" r:id="rId9"/>
    <p:sldLayoutId id="2147483989" r:id="rId10"/>
    <p:sldLayoutId id="2147483990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s.by/get_img?ImageId=4743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jpeg"/><Relationship Id="rId5" Type="http://schemas.openxmlformats.org/officeDocument/2006/relationships/image" Target="../media/image24.jpeg"/><Relationship Id="rId4" Type="http://schemas.openxmlformats.org/officeDocument/2006/relationships/image" Target="../media/image18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wmf"/><Relationship Id="rId3" Type="http://schemas.openxmlformats.org/officeDocument/2006/relationships/image" Target="../media/image7.wmf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w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Подзаголовок 2"/>
          <p:cNvSpPr>
            <a:spLocks noGrp="1"/>
          </p:cNvSpPr>
          <p:nvPr>
            <p:ph type="subTitle" idx="4294967295"/>
          </p:nvPr>
        </p:nvSpPr>
        <p:spPr>
          <a:xfrm>
            <a:off x="539552" y="3501008"/>
            <a:ext cx="8134672" cy="2448272"/>
          </a:xfrm>
        </p:spPr>
        <p:txBody>
          <a:bodyPr>
            <a:normAutofit fontScale="85000" lnSpcReduction="20000"/>
          </a:bodyPr>
          <a:lstStyle/>
          <a:p>
            <a:pPr algn="ctr" eaLnBrk="1" hangingPunct="1">
              <a:buNone/>
            </a:pPr>
            <a:r>
              <a:rPr lang="ru-RU" sz="3600" b="1" dirty="0" smtClean="0">
                <a:solidFill>
                  <a:srgbClr val="C00000"/>
                </a:solidFill>
                <a:latin typeface="Candara" pitchFamily="34" charset="0"/>
                <a:ea typeface="Arial Unicode MS" pitchFamily="34" charset="-128"/>
                <a:cs typeface="Arial Unicode MS" pitchFamily="34" charset="-128"/>
              </a:rPr>
              <a:t>СОЦИАЛИЗАЦИЯ ДОШКОЛЬНИКОВ ПОСРЕДСТВОМ  РАЗВИТИЯ ПОТРЕБНОСТНО-МОТИВАЦИОННОЙ </a:t>
            </a:r>
            <a:r>
              <a:rPr lang="ru-RU" sz="3600" b="1" dirty="0" smtClean="0">
                <a:solidFill>
                  <a:srgbClr val="C00000"/>
                </a:solidFill>
                <a:latin typeface="Candara" pitchFamily="34" charset="0"/>
                <a:ea typeface="Arial Unicode MS" pitchFamily="34" charset="-128"/>
                <a:cs typeface="Arial Unicode MS" pitchFamily="34" charset="-128"/>
              </a:rPr>
              <a:t>СФЕРЫ</a:t>
            </a:r>
          </a:p>
          <a:p>
            <a:pPr algn="ctr" eaLnBrk="1" hangingPunct="1">
              <a:buNone/>
            </a:pPr>
            <a:r>
              <a:rPr lang="ru-RU" sz="2300" b="1" dirty="0" smtClean="0">
                <a:solidFill>
                  <a:srgbClr val="49247A"/>
                </a:solidFill>
                <a:latin typeface="Candara" pitchFamily="34" charset="0"/>
                <a:ea typeface="Arial Unicode MS" pitchFamily="34" charset="-128"/>
                <a:cs typeface="Arial Unicode MS" pitchFamily="34" charset="-128"/>
              </a:rPr>
              <a:t>Автор: воспитатель детского сада №103 ОАО «РЖД»</a:t>
            </a:r>
          </a:p>
          <a:p>
            <a:pPr algn="ctr" eaLnBrk="1" hangingPunct="1">
              <a:buNone/>
            </a:pPr>
            <a:r>
              <a:rPr lang="ru-RU" sz="2300" b="1" dirty="0" smtClean="0">
                <a:solidFill>
                  <a:srgbClr val="49247A"/>
                </a:solidFill>
                <a:latin typeface="Candara" pitchFamily="34" charset="0"/>
                <a:ea typeface="Arial Unicode MS" pitchFamily="34" charset="-128"/>
                <a:cs typeface="Arial Unicode MS" pitchFamily="34" charset="-128"/>
              </a:rPr>
              <a:t>Турищева Ольга Вячеславовна</a:t>
            </a:r>
            <a:endParaRPr lang="ru-RU" sz="2300" b="1" dirty="0" smtClean="0">
              <a:solidFill>
                <a:srgbClr val="49247A"/>
              </a:solidFill>
              <a:latin typeface="Candara" pitchFamily="34" charset="0"/>
              <a:ea typeface="Arial Unicode MS" pitchFamily="34" charset="-128"/>
              <a:cs typeface="Arial Unicode MS" pitchFamily="34" charset="-128"/>
            </a:endParaRPr>
          </a:p>
          <a:p>
            <a:pPr eaLnBrk="1" hangingPunct="1">
              <a:buFont typeface="Wingdings 2" pitchFamily="18" charset="2"/>
              <a:buNone/>
            </a:pPr>
            <a:endParaRPr lang="ru-RU" sz="3600" b="1" dirty="0" smtClean="0"/>
          </a:p>
        </p:txBody>
      </p:sp>
      <p:pic>
        <p:nvPicPr>
          <p:cNvPr id="122886" name="Picture 6" descr="http://im0-tub-ru.yandex.net/i?id=168872815-19-72&amp;n=2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24128" y="188640"/>
            <a:ext cx="3079229" cy="2808312"/>
          </a:xfrm>
          <a:prstGeom prst="rect">
            <a:avLst/>
          </a:prstGeom>
          <a:noFill/>
        </p:spPr>
      </p:pic>
      <p:pic>
        <p:nvPicPr>
          <p:cNvPr id="122888" name="Picture 8" descr="http://im2-tub-ru.yandex.net/i?id=247034770-70-72&amp;n=2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9512" y="260648"/>
            <a:ext cx="2880320" cy="2808312"/>
          </a:xfrm>
          <a:prstGeom prst="rect">
            <a:avLst/>
          </a:prstGeom>
          <a:noFill/>
        </p:spPr>
      </p:pic>
      <p:pic>
        <p:nvPicPr>
          <p:cNvPr id="122890" name="Picture 10" descr="http://im0-tub-ru.yandex.net/i?id=203696049-26-72&amp;n=21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419872" y="764704"/>
            <a:ext cx="1800200" cy="187220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332656"/>
            <a:ext cx="8686800" cy="838200"/>
          </a:xfrm>
        </p:spPr>
        <p:txBody>
          <a:bodyPr>
            <a:normAutofit/>
          </a:bodyPr>
          <a:lstStyle/>
          <a:p>
            <a:pPr algn="ctr"/>
            <a:r>
              <a:rPr lang="ru-RU" sz="2400" u="sng" dirty="0" smtClean="0">
                <a:latin typeface="Times New Roman" pitchFamily="18" charset="0"/>
                <a:cs typeface="Times New Roman" pitchFamily="18" charset="0"/>
              </a:rPr>
              <a:t>Сила    действия  мотивов   дошкольника</a:t>
            </a:r>
            <a:endParaRPr lang="ru-RU" sz="2400" u="sng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Font typeface="Wingdings" pitchFamily="2" charset="2"/>
              <a:buChar char="v"/>
            </a:pPr>
            <a:r>
              <a:rPr lang="ru-RU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Наиболее сильный мотив для дошкольника - поощрение, получение награды </a:t>
            </a:r>
          </a:p>
          <a:p>
            <a:pPr>
              <a:buFont typeface="Wingdings" pitchFamily="2" charset="2"/>
              <a:buChar char="v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Более слабый мотив  - 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наказание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и, в первую очередь, исключение из игры.</a:t>
            </a:r>
          </a:p>
          <a:p>
            <a:pPr>
              <a:buFont typeface="Wingdings" pitchFamily="2" charset="2"/>
              <a:buChar char="v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Еще более слабый мотив - 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собственное обещание ребенка.</a:t>
            </a:r>
          </a:p>
          <a:p>
            <a:pPr>
              <a:buFont typeface="Wingdings" pitchFamily="2" charset="2"/>
              <a:buChar char="v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Самый слабый мотив - 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прямое запрещение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каких-то действий ребенка, не усиленных другими дополнительными мотивами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1700808"/>
            <a:ext cx="8075240" cy="838200"/>
          </a:xfrm>
        </p:spPr>
        <p:txBody>
          <a:bodyPr>
            <a:no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Сдерживанию непосредственных побуждений ребенка способствует присутствие взрослого или других детей</a:t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переживания  успеха  или  неудачи..</a:t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Доминирование индивидуального мотива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4" descr="http://www.gs.by/get_img?ImageId=4743">
            <a:hlinkClick r:id="rId3"/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228184" y="4005064"/>
            <a:ext cx="2755776" cy="254669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31912" y="260648"/>
            <a:ext cx="8812088" cy="838200"/>
          </a:xfrm>
        </p:spPr>
        <p:txBody>
          <a:bodyPr>
            <a:normAutofit/>
          </a:bodyPr>
          <a:lstStyle/>
          <a:p>
            <a:pPr algn="ctr"/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Ребенок входит в мир социальных отношений</a:t>
            </a:r>
            <a:br>
              <a:rPr lang="ru-RU" sz="2200" b="1" dirty="0" smtClean="0">
                <a:latin typeface="Times New Roman" pitchFamily="18" charset="0"/>
                <a:cs typeface="Times New Roman" pitchFamily="18" charset="0"/>
              </a:rPr>
            </a:br>
            <a:endParaRPr lang="ru-RU" sz="2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692696"/>
            <a:ext cx="8686800" cy="4896544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2400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Задачи социального воспитания и развития детей</a:t>
            </a:r>
          </a:p>
          <a:p>
            <a:pPr>
              <a:buFont typeface="Wingdings" pitchFamily="2" charset="2"/>
              <a:buChar char="Ø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Способствовать установлению добрых отношений между детьми, помогать дошкольникам </a:t>
            </a:r>
            <a:r>
              <a:rPr lang="ru-RU" sz="2400" u="sng" dirty="0" smtClean="0">
                <a:latin typeface="Times New Roman" pitchFamily="18" charset="0"/>
                <a:cs typeface="Times New Roman" pitchFamily="18" charset="0"/>
              </a:rPr>
              <a:t>лучше узнать друг друга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налаживать контакты, основываясь </a:t>
            </a:r>
            <a:r>
              <a:rPr lang="ru-RU" sz="2400" u="sng" dirty="0" smtClean="0">
                <a:latin typeface="Times New Roman" pitchFamily="18" charset="0"/>
                <a:cs typeface="Times New Roman" pitchFamily="18" charset="0"/>
              </a:rPr>
              <a:t>на общих интересах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к действиям с предпочитаемыми игрушками, предметами и возникающей взаимной симпатии.</a:t>
            </a:r>
          </a:p>
          <a:p>
            <a:pPr lvl="0">
              <a:buFont typeface="Wingdings" pitchFamily="2" charset="2"/>
              <a:buChar char="Ø"/>
            </a:pP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Развивать доброжелательное отношение детей к близким людям - </a:t>
            </a:r>
            <a:r>
              <a:rPr lang="ru-RU" sz="2400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любовь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к родителям, привязанность и </a:t>
            </a:r>
            <a:r>
              <a:rPr lang="ru-RU" sz="2400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доверие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к воспитателю.</a:t>
            </a:r>
          </a:p>
          <a:p>
            <a:pPr lvl="0">
              <a:buFont typeface="Wingdings" pitchFamily="2" charset="2"/>
              <a:buChar char="Ø"/>
            </a:pPr>
            <a:r>
              <a:rPr lang="ru-RU" sz="2400" dirty="0" smtClean="0">
                <a:solidFill>
                  <a:srgbClr val="680000"/>
                </a:solidFill>
                <a:latin typeface="Times New Roman" pitchFamily="18" charset="0"/>
                <a:cs typeface="Times New Roman" pitchFamily="18" charset="0"/>
              </a:rPr>
              <a:t>Пробуждать </a:t>
            </a:r>
            <a:r>
              <a:rPr lang="ru-RU" sz="2400" u="sng" dirty="0" smtClean="0">
                <a:solidFill>
                  <a:srgbClr val="680000"/>
                </a:solidFill>
                <a:latin typeface="Times New Roman" pitchFamily="18" charset="0"/>
                <a:cs typeface="Times New Roman" pitchFamily="18" charset="0"/>
              </a:rPr>
              <a:t>эмоциональную отзывчивость </a:t>
            </a:r>
            <a:r>
              <a:rPr lang="ru-RU" sz="2400" dirty="0" smtClean="0">
                <a:solidFill>
                  <a:srgbClr val="680000"/>
                </a:solidFill>
                <a:latin typeface="Times New Roman" pitchFamily="18" charset="0"/>
                <a:cs typeface="Times New Roman" pitchFamily="18" charset="0"/>
              </a:rPr>
              <a:t>детей на состояние близких людей, сверстников, а также героев сказок, животных.</a:t>
            </a:r>
          </a:p>
          <a:p>
            <a:pPr lvl="0">
              <a:buFont typeface="Wingdings" pitchFamily="2" charset="2"/>
              <a:buChar char="Ø"/>
            </a:pPr>
            <a:r>
              <a:rPr lang="ru-RU" sz="2400" dirty="0" smtClean="0">
                <a:solidFill>
                  <a:srgbClr val="007635"/>
                </a:solidFill>
                <a:latin typeface="Times New Roman" pitchFamily="18" charset="0"/>
                <a:cs typeface="Times New Roman" pitchFamily="18" charset="0"/>
              </a:rPr>
              <a:t>Развивать </a:t>
            </a:r>
            <a:r>
              <a:rPr lang="ru-RU" sz="2400" u="sng" dirty="0" smtClean="0">
                <a:solidFill>
                  <a:srgbClr val="007635"/>
                </a:solidFill>
                <a:latin typeface="Times New Roman" pitchFamily="18" charset="0"/>
                <a:cs typeface="Times New Roman" pitchFamily="18" charset="0"/>
              </a:rPr>
              <a:t>умение передавать эмоциональные состояния </a:t>
            </a:r>
            <a:r>
              <a:rPr lang="ru-RU" sz="2400" dirty="0" smtClean="0">
                <a:solidFill>
                  <a:srgbClr val="007635"/>
                </a:solidFill>
                <a:latin typeface="Times New Roman" pitchFamily="18" charset="0"/>
                <a:cs typeface="Times New Roman" pitchFamily="18" charset="0"/>
              </a:rPr>
              <a:t>в имитационно-образных играх, сопереживать настроению сверстников в общих делах, играх, совместных праздниках.</a:t>
            </a:r>
          </a:p>
          <a:p>
            <a:pPr>
              <a:buNone/>
            </a:pP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620688"/>
            <a:ext cx="8686800" cy="5760640"/>
          </a:xfrm>
        </p:spPr>
        <p:txBody>
          <a:bodyPr>
            <a:normAutofit fontScale="92500" lnSpcReduction="10000"/>
          </a:bodyPr>
          <a:lstStyle/>
          <a:p>
            <a:pPr lvl="0">
              <a:buFont typeface="Wingdings" pitchFamily="2" charset="2"/>
              <a:buChar char="Ø"/>
            </a:pP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Помогать детям в освоении </a:t>
            </a:r>
            <a:r>
              <a:rPr lang="ru-RU" sz="2600" u="sng" dirty="0" smtClean="0">
                <a:latin typeface="Times New Roman" pitchFamily="18" charset="0"/>
                <a:cs typeface="Times New Roman" pitchFamily="18" charset="0"/>
              </a:rPr>
              <a:t>способов взаимодействия 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со сверстниками в игре, в повседневном общении и бытовой деятельности (спокойно играть рядом, обмениваться игрушками, объединяться в парной игре, вместе рассматривать картинки, наблюдать за домашними животными и прочее).</a:t>
            </a:r>
          </a:p>
          <a:p>
            <a:pPr lvl="0">
              <a:buFont typeface="Wingdings" pitchFamily="2" charset="2"/>
              <a:buChar char="Ø"/>
            </a:pPr>
            <a:r>
              <a:rPr lang="ru-RU" sz="2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Постепенно приучать детей к выполнению </a:t>
            </a:r>
            <a:r>
              <a:rPr lang="ru-RU" sz="2600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элементарных правил культуры </a:t>
            </a:r>
            <a:r>
              <a:rPr lang="ru-RU" sz="2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поведения в детском саду.</a:t>
            </a:r>
          </a:p>
          <a:p>
            <a:pPr lvl="0">
              <a:buFont typeface="Wingdings" pitchFamily="2" charset="2"/>
              <a:buChar char="Ø"/>
            </a:pPr>
            <a:r>
              <a:rPr lang="ru-RU" sz="26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Формировать </a:t>
            </a:r>
            <a:r>
              <a:rPr lang="ru-RU" sz="2600" u="sng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представления детей о людях </a:t>
            </a:r>
            <a:r>
              <a:rPr lang="ru-RU" sz="26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(взрослых и сверстниках), об особенностях их внешнего вида, об отдельных, ярко выраженных эмоциональных состояниях, о делах и добрых поступках людей, о семье и родственных отношениях.</a:t>
            </a:r>
          </a:p>
          <a:p>
            <a:pPr lvl="0">
              <a:buFont typeface="Wingdings" pitchFamily="2" charset="2"/>
              <a:buChar char="Ø"/>
            </a:pPr>
            <a:r>
              <a:rPr lang="ru-RU" sz="2600" dirty="0" smtClean="0">
                <a:solidFill>
                  <a:srgbClr val="007635"/>
                </a:solidFill>
                <a:latin typeface="Times New Roman" pitchFamily="18" charset="0"/>
                <a:cs typeface="Times New Roman" pitchFamily="18" charset="0"/>
              </a:rPr>
              <a:t>Расширять представления детей о детском саде и его ближайшем окружении.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188640"/>
            <a:ext cx="8686800" cy="838200"/>
          </a:xfrm>
        </p:spPr>
        <p:txBody>
          <a:bodyPr>
            <a:noAutofit/>
          </a:bodyPr>
          <a:lstStyle/>
          <a:p>
            <a:pPr algn="ctr"/>
            <a:r>
              <a:rPr lang="ru-RU" sz="1800" b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Основными    методами   социализации   выступают</a:t>
            </a:r>
            <a:br>
              <a:rPr lang="ru-RU" sz="1800" b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b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 (ранний и младший возраст):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dirty="0" smtClean="0">
                <a:latin typeface="Times New Roman" pitchFamily="18" charset="0"/>
                <a:cs typeface="Times New Roman" pitchFamily="18" charset="0"/>
              </a:rPr>
            </a:b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1052736"/>
            <a:ext cx="8686800" cy="4525963"/>
          </a:xfrm>
        </p:spPr>
        <p:txBody>
          <a:bodyPr>
            <a:noAutofit/>
          </a:bodyPr>
          <a:lstStyle/>
          <a:p>
            <a:pPr lvl="0">
              <a:buFont typeface="Wingdings" pitchFamily="2" charset="2"/>
              <a:buChar char="q"/>
            </a:pP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организация жизненных и игровых развивающих ситуаций</a:t>
            </a:r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pPr lvl="0">
              <a:buFont typeface="Wingdings" pitchFamily="2" charset="2"/>
              <a:buChar char="q"/>
            </a:pP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инсценировки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с игрушками, демонстрирующие детям образцы правильного поведения и взаимоотношений в детском саду и в семье; </a:t>
            </a:r>
          </a:p>
          <a:p>
            <a:pPr lvl="0">
              <a:buFont typeface="Wingdings" pitchFamily="2" charset="2"/>
              <a:buChar char="q"/>
            </a:pP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общение и </a:t>
            </a:r>
            <a:r>
              <a:rPr lang="ru-RU" sz="1800" b="1" u="sng" dirty="0" smtClean="0">
                <a:latin typeface="Times New Roman" pitchFamily="18" charset="0"/>
                <a:cs typeface="Times New Roman" pitchFamily="18" charset="0"/>
              </a:rPr>
              <a:t>совместная деятельность</a:t>
            </a:r>
            <a:r>
              <a:rPr lang="ru-RU" sz="1800" u="sng" dirty="0" smtClean="0">
                <a:latin typeface="Times New Roman" pitchFamily="18" charset="0"/>
                <a:cs typeface="Times New Roman" pitchFamily="18" charset="0"/>
              </a:rPr>
              <a:t> с воспитателем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как средство установления доверия, обогащения социальных представлений и опыта взаимодействия;</a:t>
            </a:r>
          </a:p>
          <a:p>
            <a:pPr lvl="0">
              <a:buFont typeface="Wingdings" pitchFamily="2" charset="2"/>
              <a:buChar char="q"/>
            </a:pP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наблюдение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за действиями и отношениями взрослых в детском саду (повар, няня, врач, дворник, воспитатель); </a:t>
            </a:r>
          </a:p>
          <a:p>
            <a:pPr lvl="0">
              <a:buFont typeface="Wingdings" pitchFamily="2" charset="2"/>
              <a:buChar char="q"/>
            </a:pP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образные игры-имитации, хороводные, театрализованные игры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для развития эмоциональной отзывчивости и радости общения со сверстниками;</a:t>
            </a:r>
          </a:p>
          <a:p>
            <a:pPr lvl="0">
              <a:buFont typeface="Wingdings" pitchFamily="2" charset="2"/>
              <a:buChar char="q"/>
            </a:pP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чтение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стихов,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потешек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, сказок на темы доброты, любви к родителям, заботы о животных и прочее; </a:t>
            </a:r>
          </a:p>
          <a:p>
            <a:pPr lvl="0">
              <a:buFont typeface="Wingdings" pitchFamily="2" charset="2"/>
              <a:buChar char="q"/>
            </a:pP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рассматривание сюжетных картинок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, иллюстраций в целях обогащения социальных представлений о людях (взрослых и детях), ориентировки в ближайшем окружении (в группе ДОУ и в семье); </a:t>
            </a:r>
          </a:p>
          <a:p>
            <a:pPr lvl="0">
              <a:buFont typeface="Wingdings" pitchFamily="2" charset="2"/>
              <a:buChar char="q"/>
            </a:pP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сюжетные игры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, объединяющие детей общим сюжетом, игровыми действиями, радостью отражения ролей взрослых (врач, продавец, парикмахер, моряк).</a:t>
            </a:r>
          </a:p>
          <a:p>
            <a:pPr>
              <a:buFont typeface="Wingdings" pitchFamily="2" charset="2"/>
              <a:buChar char="q"/>
            </a:pP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332656"/>
            <a:ext cx="8686800" cy="83820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b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Основными    методами   социализации   выступают</a:t>
            </a:r>
            <a:br>
              <a:rPr lang="ru-RU" sz="2000" b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(средний и старший возраст): </a:t>
            </a:r>
            <a:br>
              <a:rPr lang="ru-RU" sz="2000" b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0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980728"/>
            <a:ext cx="8686800" cy="4525963"/>
          </a:xfrm>
        </p:spPr>
        <p:txBody>
          <a:bodyPr>
            <a:noAutofit/>
          </a:bodyPr>
          <a:lstStyle/>
          <a:p>
            <a:pPr lvl="0">
              <a:buFont typeface="Wingdings" pitchFamily="2" charset="2"/>
              <a:buChar char="q"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организация развивающих проблемно-практических и проблемно- 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игровых</a:t>
            </a:r>
            <a:r>
              <a:rPr lang="ru-RU" sz="1800" b="1" i="1" dirty="0" smtClean="0">
                <a:latin typeface="Times New Roman" pitchFamily="18" charset="0"/>
                <a:cs typeface="Times New Roman" pitchFamily="18" charset="0"/>
              </a:rPr>
              <a:t> ситуаций,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связанных с решением социально и нравственно значимых вопросов.</a:t>
            </a:r>
          </a:p>
          <a:p>
            <a:pPr lvl="0">
              <a:buFont typeface="Wingdings" pitchFamily="2" charset="2"/>
              <a:buChar char="q"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Личностное и познавательное</a:t>
            </a:r>
            <a:r>
              <a:rPr lang="ru-RU" sz="1800" b="1" i="1" dirty="0" smtClean="0">
                <a:latin typeface="Times New Roman" pitchFamily="18" charset="0"/>
                <a:cs typeface="Times New Roman" pitchFamily="18" charset="0"/>
              </a:rPr>
              <a:t> общение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воспитателя с детьми на социально-нравственные темы.</a:t>
            </a:r>
          </a:p>
          <a:p>
            <a:pPr lvl="0">
              <a:buFont typeface="Wingdings" pitchFamily="2" charset="2"/>
              <a:buChar char="q"/>
            </a:pPr>
            <a:r>
              <a:rPr lang="ru-RU" sz="1800" b="1" i="1" u="sng" dirty="0" smtClean="0">
                <a:latin typeface="Times New Roman" pitchFamily="18" charset="0"/>
                <a:cs typeface="Times New Roman" pitchFamily="18" charset="0"/>
              </a:rPr>
              <a:t>сотрудничество</a:t>
            </a:r>
            <a:r>
              <a:rPr lang="ru-RU" sz="1800" u="sng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детей в совместной деятельности гуманистической и социальной направленности (помощь, забота, оформление группы, уход за цветами и прочее).</a:t>
            </a:r>
          </a:p>
          <a:p>
            <a:pPr lvl="0">
              <a:buFont typeface="Wingdings" pitchFamily="2" charset="2"/>
              <a:buChar char="q"/>
            </a:pPr>
            <a:r>
              <a:rPr lang="ru-RU" sz="1800" b="1" i="1" dirty="0" smtClean="0">
                <a:latin typeface="Times New Roman" pitchFamily="18" charset="0"/>
                <a:cs typeface="Times New Roman" pitchFamily="18" charset="0"/>
              </a:rPr>
              <a:t>совместные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сюжетно-ролевые и театрализованные игры</a:t>
            </a:r>
            <a:r>
              <a:rPr lang="ru-RU" sz="1800" b="1" i="1" dirty="0" smtClean="0">
                <a:latin typeface="Times New Roman" pitchFamily="18" charset="0"/>
                <a:cs typeface="Times New Roman" pitchFamily="18" charset="0"/>
              </a:rPr>
              <a:t>, игры на школьные темы,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сюжетно-дидактические игры и игры с правилами социального содержания.</a:t>
            </a:r>
          </a:p>
          <a:p>
            <a:pPr lvl="0">
              <a:buFont typeface="Wingdings" pitchFamily="2" charset="2"/>
              <a:buChar char="q"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этические</a:t>
            </a:r>
            <a:r>
              <a:rPr lang="ru-RU" sz="1800" b="1" i="1" dirty="0" smtClean="0">
                <a:latin typeface="Times New Roman" pitchFamily="18" charset="0"/>
                <a:cs typeface="Times New Roman" pitchFamily="18" charset="0"/>
              </a:rPr>
              <a:t> беседы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о культуре поведения, нравственных качествах и поступках, жизни людей, городе, родной стране, мире.</a:t>
            </a:r>
          </a:p>
          <a:p>
            <a:pPr lvl="0">
              <a:buFont typeface="Wingdings" pitchFamily="2" charset="2"/>
              <a:buChar char="q"/>
            </a:pPr>
            <a:r>
              <a:rPr lang="ru-RU" sz="1800" b="1" i="1" dirty="0" smtClean="0">
                <a:latin typeface="Times New Roman" pitchFamily="18" charset="0"/>
                <a:cs typeface="Times New Roman" pitchFamily="18" charset="0"/>
              </a:rPr>
              <a:t>экскурсии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по городу, наблюдение за деятельностью людей и обще­ственными событиями.</a:t>
            </a:r>
          </a:p>
          <a:p>
            <a:pPr lvl="0">
              <a:buFont typeface="Wingdings" pitchFamily="2" charset="2"/>
              <a:buChar char="q"/>
            </a:pPr>
            <a:r>
              <a:rPr lang="ru-RU" sz="1800" b="1" i="1" dirty="0" smtClean="0">
                <a:latin typeface="Times New Roman" pitchFamily="18" charset="0"/>
                <a:cs typeface="Times New Roman" pitchFamily="18" charset="0"/>
              </a:rPr>
              <a:t>игры-путешествия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по родной стране, городу.</a:t>
            </a:r>
          </a:p>
          <a:p>
            <a:pPr lvl="0">
              <a:buFont typeface="Wingdings" pitchFamily="2" charset="2"/>
              <a:buChar char="q"/>
            </a:pPr>
            <a:r>
              <a:rPr lang="ru-RU" sz="1800" b="1" i="1" dirty="0" smtClean="0">
                <a:latin typeface="Times New Roman" pitchFamily="18" charset="0"/>
                <a:cs typeface="Times New Roman" pitchFamily="18" charset="0"/>
              </a:rPr>
              <a:t>чтение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художественной литературы,</a:t>
            </a:r>
            <a:r>
              <a:rPr lang="ru-RU" sz="1800" b="1" i="1" dirty="0" smtClean="0">
                <a:latin typeface="Times New Roman" pitchFamily="18" charset="0"/>
                <a:cs typeface="Times New Roman" pitchFamily="18" charset="0"/>
              </a:rPr>
              <a:t> рассматривание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картин, иллюстраций, видеоматериалов,</a:t>
            </a:r>
            <a:r>
              <a:rPr lang="ru-RU" sz="1800" b="1" i="1" dirty="0" smtClean="0">
                <a:latin typeface="Times New Roman" pitchFamily="18" charset="0"/>
                <a:cs typeface="Times New Roman" pitchFamily="18" charset="0"/>
              </a:rPr>
              <a:t> рисование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на социальные темы (семья, город, труд людей).</a:t>
            </a:r>
          </a:p>
          <a:p>
            <a:pPr lvl="0">
              <a:buFont typeface="Wingdings" pitchFamily="2" charset="2"/>
              <a:buChar char="q"/>
            </a:pPr>
            <a:r>
              <a:rPr lang="ru-RU" sz="1800" b="1" i="1" dirty="0" smtClean="0">
                <a:latin typeface="Times New Roman" pitchFamily="18" charset="0"/>
                <a:cs typeface="Times New Roman" pitchFamily="18" charset="0"/>
              </a:rPr>
              <a:t>знакомство с элементами национальной культуры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народов России: национальная одежда, особенности внешности, национальные сказки, музыка, танцы, игрушки, народные промыслы.</a:t>
            </a:r>
          </a:p>
          <a:p>
            <a:pPr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>
              <a:buFont typeface="Wingdings" pitchFamily="2" charset="2"/>
              <a:buChar char="q"/>
            </a:pP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683568" y="908720"/>
            <a:ext cx="8201472" cy="5616624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tabLst>
                <a:tab pos="3862388" algn="l"/>
              </a:tabLst>
              <a:defRPr/>
            </a:pPr>
            <a:r>
              <a:rPr lang="ru-RU" sz="2000" i="1" dirty="0" smtClean="0">
                <a:solidFill>
                  <a:srgbClr val="C00000"/>
                </a:solidFill>
              </a:rPr>
              <a:t/>
            </a:r>
            <a:br>
              <a:rPr lang="ru-RU" sz="2000" i="1" dirty="0" smtClean="0">
                <a:solidFill>
                  <a:srgbClr val="C00000"/>
                </a:solidFill>
              </a:rPr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  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9939" name="TextBox 2"/>
          <p:cNvSpPr txBox="1">
            <a:spLocks noChangeArrowheads="1"/>
          </p:cNvSpPr>
          <p:nvPr/>
        </p:nvSpPr>
        <p:spPr bwMode="auto">
          <a:xfrm>
            <a:off x="0" y="0"/>
            <a:ext cx="9144000" cy="72019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2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Целевые ориентиры образования на этапе завершения </a:t>
            </a:r>
          </a:p>
          <a:p>
            <a:pPr algn="ctr"/>
            <a:r>
              <a:rPr lang="ru-RU" sz="2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дошкольного образования</a:t>
            </a:r>
          </a:p>
          <a:p>
            <a:pPr algn="ctr"/>
            <a:endParaRPr lang="ru-RU" sz="2400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Социальный портрет дошкольника (выпускника)</a:t>
            </a:r>
          </a:p>
          <a:p>
            <a:pPr algn="ctr"/>
            <a:endParaRPr lang="ru-RU" sz="24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 algn="just">
              <a:buAutoNum type="arabicPeriod"/>
            </a:pPr>
            <a:r>
              <a:rPr lang="ru-RU" dirty="0" smtClean="0"/>
              <a:t>овладевает основными культурными способами деятельности, проявляет инициативу и самостоятельность в разных видах деятельности и общении;</a:t>
            </a:r>
          </a:p>
          <a:p>
            <a:pPr marL="342900" indent="-342900" algn="just">
              <a:buAutoNum type="arabicPeriod"/>
            </a:pPr>
            <a:endParaRPr lang="ru-RU" dirty="0" smtClean="0"/>
          </a:p>
          <a:p>
            <a:pPr marL="342900" indent="-342900" algn="just">
              <a:buAutoNum type="arabicPeriod"/>
            </a:pP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обладает положительным отношением к миру, к разным видам труда, другим людям и самому себе, обладает чувством собственного достоинства; способен договариваться, учитывать интересы и чувства других, сопереживать неудачам и сорадоваться успехам других, адекватно проявляет свои чувства, в том числе чувство веры в себя, старается разрешать конфликты;</a:t>
            </a:r>
          </a:p>
          <a:p>
            <a:pPr marL="342900" indent="-342900" algn="just">
              <a:buAutoNum type="arabicPeriod"/>
            </a:pPr>
            <a:endParaRPr lang="ru-RU" dirty="0" smtClean="0">
              <a:solidFill>
                <a:schemeClr val="accent6">
                  <a:lumMod val="75000"/>
                </a:schemeClr>
              </a:solidFill>
            </a:endParaRPr>
          </a:p>
          <a:p>
            <a:pPr marL="342900" indent="-342900" algn="just">
              <a:buFontTx/>
              <a:buAutoNum type="arabicPeriod"/>
            </a:pPr>
            <a:r>
              <a:rPr lang="ru-RU" dirty="0" smtClean="0"/>
              <a:t>ребёнок обладает развитым воображением, которое реализуется в разных видах деятельности, различает условную и реальную ситуации, умеет подчиняться разным правилам и социальным нормам; </a:t>
            </a:r>
          </a:p>
          <a:p>
            <a:pPr marL="342900" indent="-342900" algn="just">
              <a:buAutoNum type="arabicPeriod"/>
            </a:pPr>
            <a:endParaRPr lang="ru-RU" dirty="0" smtClean="0">
              <a:solidFill>
                <a:schemeClr val="accent6">
                  <a:lumMod val="75000"/>
                </a:schemeClr>
              </a:solidFill>
            </a:endParaRPr>
          </a:p>
          <a:p>
            <a:pPr marL="342900" indent="-342900" algn="just">
              <a:buAutoNum type="arabicPeriod"/>
            </a:pPr>
            <a:r>
              <a:rPr lang="ru-RU" dirty="0" smtClean="0">
                <a:solidFill>
                  <a:srgbClr val="002060"/>
                </a:solidFill>
              </a:rPr>
              <a:t>хорошо владеет устной речью, может выражать свои мысли и желания,  использовать речь для выражения своих мыслей, чувств и желаний, построения речевого высказывания в ситуации общения, может выделять звуки в словах, у ребёнка складываются предпосылки грамотности;</a:t>
            </a:r>
          </a:p>
          <a:p>
            <a:pPr marL="342900" indent="-342900" algn="just">
              <a:buAutoNum type="arabicPeriod"/>
            </a:pPr>
            <a:endParaRPr lang="ru-RU" dirty="0" smtClean="0">
              <a:solidFill>
                <a:schemeClr val="accent6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b="1" dirty="0">
              <a:solidFill>
                <a:schemeClr val="accent6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1916832"/>
            <a:ext cx="8686800" cy="2304256"/>
          </a:xfrm>
        </p:spPr>
        <p:txBody>
          <a:bodyPr>
            <a:normAutofit fontScale="90000"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5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.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развита крупная и мелкая моторика; он подвижен, вынослив, владеет основными движениями, может контролировать свои движения и управлять ими; 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Arial" pitchFamily="34" charset="0"/>
                <a:cs typeface="Arial" pitchFamily="34" charset="0"/>
              </a:rPr>
              <a:t> </a:t>
            </a:r>
            <a:br>
              <a:rPr lang="ru-RU" sz="2000" dirty="0" smtClean="0">
                <a:latin typeface="Arial" pitchFamily="34" charset="0"/>
                <a:cs typeface="Arial" pitchFamily="34" charset="0"/>
              </a:rPr>
            </a:br>
            <a:r>
              <a:rPr lang="ru-RU" sz="2000" dirty="0" smtClean="0">
                <a:latin typeface="Arial" pitchFamily="34" charset="0"/>
                <a:cs typeface="Arial" pitchFamily="34" charset="0"/>
              </a:rPr>
              <a:t>6.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solidFill>
                  <a:srgbClr val="007635"/>
                </a:solidFill>
                <a:latin typeface="Times New Roman" pitchFamily="18" charset="0"/>
                <a:cs typeface="Times New Roman" pitchFamily="18" charset="0"/>
              </a:rPr>
              <a:t>способен к волевым усилиям, может следовать социальным нормам поведения и правилам, может соблюдать  правила безопасного поведения и личной гигиены;</a:t>
            </a:r>
            <a:br>
              <a:rPr lang="ru-RU" sz="2000" dirty="0" smtClean="0">
                <a:solidFill>
                  <a:srgbClr val="007635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rgbClr val="007635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solidFill>
                  <a:srgbClr val="007635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rgbClr val="007635"/>
                </a:solidFill>
                <a:latin typeface="Times New Roman" pitchFamily="18" charset="0"/>
                <a:cs typeface="Times New Roman" pitchFamily="18" charset="0"/>
              </a:rPr>
              <a:t>7. </a:t>
            </a:r>
            <a:r>
              <a:rPr lang="ru-RU" sz="2000" dirty="0" smtClean="0">
                <a:solidFill>
                  <a:srgbClr val="49247A"/>
                </a:solidFill>
                <a:latin typeface="Times New Roman" pitchFamily="18" charset="0"/>
                <a:cs typeface="Times New Roman" pitchFamily="18" charset="0"/>
              </a:rPr>
              <a:t>проявляет любознательность, интересуется причинно-следственными связями, пытается самостоятельно придумывать объяснения явлениям природы и поступкам людей; склонен наблюдать, экспериментировать. Обладает начальными знаниями о себе, о природном и социальном мире, в котором он живёт; знаком с произведениями детской литературы, обладает элементарными представлениями из области живой природы, естествознания, математики, истории и т.п.; ребёнок способен к принятию собственных решений, опираясь на свои знания и умения в различных видах деятельности.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rgbClr val="007635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solidFill>
                  <a:srgbClr val="007635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000" dirty="0">
              <a:solidFill>
                <a:srgbClr val="007635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268760"/>
            <a:ext cx="8686800" cy="124360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Практическая работа</a:t>
            </a:r>
            <a:b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Социально-коммуникативное развитие ДОШКОЛЬНИКА </a:t>
            </a:r>
            <a:br>
              <a:rPr lang="ru-RU" sz="2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1.формулировка темы занятия (работа по группам)</a:t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251520" y="3068960"/>
          <a:ext cx="8686800" cy="1854200"/>
        </p:xfrm>
        <a:graphic>
          <a:graphicData uri="http://schemas.openxmlformats.org/drawingml/2006/table">
            <a:tbl>
              <a:tblPr firstRow="1" bandRow="1">
                <a:tableStyleId>{5DA37D80-6434-44D0-A028-1B22A696006F}</a:tableStyleId>
              </a:tblPr>
              <a:tblGrid>
                <a:gridCol w="52278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9336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05871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1717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№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Я-личность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Личность и социум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Личность и мир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620688"/>
            <a:ext cx="8686800" cy="838200"/>
          </a:xfrm>
        </p:spPr>
        <p:txBody>
          <a:bodyPr>
            <a:noAutofit/>
          </a:bodyPr>
          <a:lstStyle/>
          <a:p>
            <a:pPr algn="ctr"/>
            <a:r>
              <a:rPr lang="ru-RU" sz="2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Практическая работа</a:t>
            </a:r>
            <a:br>
              <a:rPr lang="ru-RU" sz="2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Социально-коммуникативное развитие ДОШКОЛЬНИКА</a:t>
            </a:r>
            <a:endParaRPr lang="ru-RU" sz="22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57200" y="1772817"/>
          <a:ext cx="8435279" cy="4742658"/>
        </p:xfrm>
        <a:graphic>
          <a:graphicData uri="http://schemas.openxmlformats.org/drawingml/2006/table">
            <a:tbl>
              <a:tblPr firstRow="1" bandRow="1">
                <a:tableStyleId>{5DA37D80-6434-44D0-A028-1B22A696006F}</a:tableStyleId>
              </a:tblPr>
              <a:tblGrid>
                <a:gridCol w="8744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24036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32047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852262">
                <a:tc>
                  <a:txBody>
                    <a:bodyPr/>
                    <a:lstStyle/>
                    <a:p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0" dirty="0" smtClean="0">
                          <a:latin typeface="Times New Roman" pitchFamily="18" charset="0"/>
                          <a:cs typeface="Times New Roman" pitchFamily="18" charset="0"/>
                        </a:rPr>
                        <a:t>Формы</a:t>
                      </a:r>
                    </a:p>
                    <a:p>
                      <a:r>
                        <a:rPr lang="ru-RU" b="0" dirty="0" smtClean="0">
                          <a:latin typeface="Times New Roman" pitchFamily="18" charset="0"/>
                          <a:cs typeface="Times New Roman" pitchFamily="18" charset="0"/>
                        </a:rPr>
                        <a:t>(игры, занятия, беседы, праздники и др.) и тема</a:t>
                      </a:r>
                      <a:endParaRPr lang="ru-RU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0" dirty="0" smtClean="0">
                          <a:latin typeface="Times New Roman" pitchFamily="18" charset="0"/>
                          <a:cs typeface="Times New Roman" pitchFamily="18" charset="0"/>
                        </a:rPr>
                        <a:t>Реализация в режимных моментах</a:t>
                      </a:r>
                      <a:endParaRPr lang="ru-RU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276086">
                <a:tc>
                  <a:txBody>
                    <a:bodyPr/>
                    <a:lstStyle/>
                    <a:p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Я-личность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vert="vert270"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276086">
                <a:tc>
                  <a:txBody>
                    <a:bodyPr/>
                    <a:lstStyle/>
                    <a:p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Личность </a:t>
                      </a:r>
                    </a:p>
                    <a:p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и  социум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vert="vert270"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276086">
                <a:tc>
                  <a:txBody>
                    <a:bodyPr/>
                    <a:lstStyle/>
                    <a:p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Личность </a:t>
                      </a:r>
                    </a:p>
                    <a:p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и   мир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vert="vert270"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211501_original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-171400"/>
            <a:ext cx="9144000" cy="7029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332656"/>
            <a:ext cx="8686800" cy="1054224"/>
          </a:xfrm>
        </p:spPr>
        <p:txBody>
          <a:bodyPr>
            <a:normAutofit/>
          </a:bodyPr>
          <a:lstStyle/>
          <a:p>
            <a:pPr algn="ctr"/>
            <a:r>
              <a:rPr lang="ru-RU" sz="2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Игра – ведущая деятельность дошкольников</a:t>
            </a:r>
            <a:br>
              <a:rPr lang="ru-RU" sz="2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rgbClr val="49247A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solidFill>
                  <a:srgbClr val="49247A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rgbClr val="49247A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endParaRPr lang="ru-RU" sz="2000" dirty="0">
              <a:solidFill>
                <a:srgbClr val="49247A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4800" y="1554162"/>
            <a:ext cx="8686800" cy="5043190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sz="2000" b="1" u="sng" dirty="0" smtClean="0"/>
              <a:t>Цель:</a:t>
            </a:r>
            <a:endParaRPr lang="ru-RU" sz="2000" dirty="0" smtClean="0"/>
          </a:p>
          <a:p>
            <a:pPr>
              <a:buNone/>
            </a:pPr>
            <a:r>
              <a:rPr lang="ru-RU" sz="2000" dirty="0" smtClean="0"/>
              <a:t>Помочь детям войти в социальный мир, способствовать формированию социальной уверенности у детей дошкольного возраста.</a:t>
            </a:r>
          </a:p>
          <a:p>
            <a:pPr>
              <a:buNone/>
            </a:pPr>
            <a:r>
              <a:rPr lang="ru-RU" sz="2000" b="1" u="sng" dirty="0" smtClean="0"/>
              <a:t>Задачи: </a:t>
            </a:r>
            <a:endParaRPr lang="ru-RU" sz="2000" dirty="0" smtClean="0"/>
          </a:p>
          <a:p>
            <a:pPr>
              <a:buNone/>
            </a:pPr>
            <a:r>
              <a:rPr lang="ru-RU" sz="2000" dirty="0" smtClean="0"/>
              <a:t>1.Воспитывать положительное отношение ребёнка к себе, другим людям, окружающему миру.</a:t>
            </a:r>
          </a:p>
          <a:p>
            <a:pPr>
              <a:buNone/>
            </a:pPr>
            <a:r>
              <a:rPr lang="ru-RU" sz="2000" dirty="0" smtClean="0"/>
              <a:t>2.Развивать у детей социальные навыки: освоение различных способов разрешения спорных ситуаций; умение договариваться; соблюдать очерёдность; устанавливать новые контакты.</a:t>
            </a:r>
          </a:p>
          <a:p>
            <a:pPr>
              <a:buNone/>
            </a:pPr>
            <a:r>
              <a:rPr lang="ru-RU" sz="2000" dirty="0" smtClean="0"/>
              <a:t>3.Формировать коммуникативность ребёнка – умение распознавать эмоциональные переживания и состояния окружающих, выражение собственных переживаний.</a:t>
            </a:r>
          </a:p>
          <a:p>
            <a:pPr algn="ctr">
              <a:buNone/>
            </a:pPr>
            <a:r>
              <a:rPr lang="ru-RU" sz="28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Развитие потребностно-мотивационной сферы дошкольника через игры</a:t>
            </a:r>
            <a:endParaRPr lang="ru-RU" sz="2800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http://im8-tub-ru.yandex.net/i?id=150960305-49-72&amp;n=2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76256" y="764704"/>
            <a:ext cx="1872208" cy="122413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9592" y="476672"/>
            <a:ext cx="8686800" cy="838200"/>
          </a:xfrm>
        </p:spPr>
        <p:txBody>
          <a:bodyPr>
            <a:normAutofit/>
          </a:bodyPr>
          <a:lstStyle/>
          <a:p>
            <a:pPr algn="ctr"/>
            <a:r>
              <a:rPr lang="ru-RU" sz="2000" b="1" dirty="0" smtClean="0"/>
              <a:t>Классификация игр (по цели) :</a:t>
            </a:r>
            <a:r>
              <a:rPr lang="ru-RU" sz="2000" dirty="0" smtClean="0"/>
              <a:t/>
            </a:r>
            <a:br>
              <a:rPr lang="ru-RU" sz="2000" dirty="0" smtClean="0"/>
            </a:b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196752"/>
            <a:ext cx="8686800" cy="5328592"/>
          </a:xfrm>
        </p:spPr>
        <p:txBody>
          <a:bodyPr>
            <a:normAutofit fontScale="85000" lnSpcReduction="10000"/>
          </a:bodyPr>
          <a:lstStyle/>
          <a:p>
            <a:pPr lvl="0">
              <a:buFont typeface="Wingdings" pitchFamily="2" charset="2"/>
              <a:buChar char="v"/>
            </a:pPr>
            <a:r>
              <a:rPr lang="ru-RU" sz="2000" dirty="0" smtClean="0"/>
              <a:t>Игры успокаивающие (релаксационные).</a:t>
            </a:r>
          </a:p>
          <a:p>
            <a:pPr lvl="0">
              <a:buFont typeface="Wingdings" pitchFamily="2" charset="2"/>
              <a:buChar char="v"/>
            </a:pPr>
            <a:r>
              <a:rPr lang="ru-RU" sz="2000" dirty="0" smtClean="0"/>
              <a:t>Игры на доверия.</a:t>
            </a:r>
          </a:p>
          <a:p>
            <a:pPr lvl="0">
              <a:buFont typeface="Wingdings" pitchFamily="2" charset="2"/>
              <a:buChar char="v"/>
            </a:pPr>
            <a:r>
              <a:rPr lang="ru-RU" sz="2000" dirty="0" smtClean="0"/>
              <a:t>Для развития произвольности поведения.</a:t>
            </a:r>
          </a:p>
          <a:p>
            <a:pPr lvl="0">
              <a:buFont typeface="Wingdings" pitchFamily="2" charset="2"/>
              <a:buChar char="v"/>
            </a:pPr>
            <a:r>
              <a:rPr lang="ru-RU" sz="2000" dirty="0" smtClean="0"/>
              <a:t>Игры знакомства детей друг с другом, создание положительных  эмоций, развитие эмпатии.</a:t>
            </a:r>
          </a:p>
          <a:p>
            <a:pPr lvl="0">
              <a:buFont typeface="Wingdings" pitchFamily="2" charset="2"/>
              <a:buChar char="v"/>
            </a:pPr>
            <a:r>
              <a:rPr lang="ru-RU" sz="2000" dirty="0" smtClean="0"/>
              <a:t>Игры для отреагирования агрессивности, снятия напряжения.</a:t>
            </a:r>
          </a:p>
          <a:p>
            <a:pPr lvl="0">
              <a:buFont typeface="Wingdings" pitchFamily="2" charset="2"/>
              <a:buChar char="v"/>
            </a:pPr>
            <a:r>
              <a:rPr lang="ru-RU" sz="2000" dirty="0" smtClean="0"/>
              <a:t>Игры на развитие внимания и др. </a:t>
            </a:r>
          </a:p>
          <a:p>
            <a:pPr algn="ctr">
              <a:buNone/>
            </a:pPr>
            <a:r>
              <a:rPr lang="ru-RU" sz="2000" b="1" dirty="0" smtClean="0">
                <a:solidFill>
                  <a:srgbClr val="002060"/>
                </a:solidFill>
              </a:rPr>
              <a:t>Коммуникативная компетентность (компоненты):</a:t>
            </a:r>
          </a:p>
          <a:p>
            <a:pPr algn="ctr">
              <a:buNone/>
            </a:pPr>
            <a:endParaRPr lang="ru-RU" sz="2000" b="1" dirty="0" smtClean="0">
              <a:solidFill>
                <a:srgbClr val="002060"/>
              </a:solidFill>
            </a:endParaRPr>
          </a:p>
          <a:p>
            <a:pPr lvl="0"/>
            <a:r>
              <a:rPr lang="ru-RU" sz="2000" b="1" dirty="0" smtClean="0">
                <a:solidFill>
                  <a:srgbClr val="680000"/>
                </a:solidFill>
                <a:latin typeface="Times New Roman" pitchFamily="18" charset="0"/>
                <a:cs typeface="Times New Roman" pitchFamily="18" charset="0"/>
              </a:rPr>
              <a:t>Эмоциональный (чувства)</a:t>
            </a:r>
            <a:r>
              <a:rPr lang="ru-RU" sz="2000" dirty="0" smtClean="0">
                <a:solidFill>
                  <a:srgbClr val="680000"/>
                </a:solidFill>
                <a:latin typeface="Times New Roman" pitchFamily="18" charset="0"/>
                <a:cs typeface="Times New Roman" pitchFamily="18" charset="0"/>
              </a:rPr>
              <a:t> -  игры, которые можно использовать: «Отражение чувств», «Моё настроение», «Передача чувств», «Цвета эмоций», «Эмоции героев».</a:t>
            </a:r>
          </a:p>
          <a:p>
            <a:pPr lvl="0"/>
            <a:r>
              <a:rPr lang="ru-RU" sz="2000" b="1" dirty="0" smtClean="0">
                <a:solidFill>
                  <a:srgbClr val="680000"/>
                </a:solidFill>
                <a:latin typeface="Times New Roman" pitchFamily="18" charset="0"/>
                <a:cs typeface="Times New Roman" pitchFamily="18" charset="0"/>
              </a:rPr>
              <a:t>Когнитивный (познание другого человека) </a:t>
            </a:r>
            <a:r>
              <a:rPr lang="ru-RU" sz="2000" dirty="0" smtClean="0">
                <a:solidFill>
                  <a:srgbClr val="680000"/>
                </a:solidFill>
                <a:latin typeface="Times New Roman" pitchFamily="18" charset="0"/>
                <a:cs typeface="Times New Roman" pitchFamily="18" charset="0"/>
              </a:rPr>
              <a:t>– игры, которые можно использовать: «Опиши друга», «Собери пиктограмму», «Рисунок друга», «День помощника», «Пять  добрых слов», «Сказка о дружбе» (коллективное сочинение).</a:t>
            </a:r>
          </a:p>
          <a:p>
            <a:pPr lvl="0"/>
            <a:r>
              <a:rPr lang="ru-RU" sz="2000" b="1" dirty="0" smtClean="0">
                <a:solidFill>
                  <a:srgbClr val="680000"/>
                </a:solidFill>
                <a:latin typeface="Times New Roman" pitchFamily="18" charset="0"/>
                <a:cs typeface="Times New Roman" pitchFamily="18" charset="0"/>
              </a:rPr>
              <a:t>Поведенческий (способность к сотрудничеству, совместная деятельность) </a:t>
            </a:r>
            <a:r>
              <a:rPr lang="ru-RU" sz="2000" dirty="0" smtClean="0">
                <a:solidFill>
                  <a:srgbClr val="680000"/>
                </a:solidFill>
                <a:latin typeface="Times New Roman" pitchFamily="18" charset="0"/>
                <a:cs typeface="Times New Roman" pitchFamily="18" charset="0"/>
              </a:rPr>
              <a:t>– игры, которые можно использовать: «Зеркало», «Подарок другу», «Поймай меня», «Скала».</a:t>
            </a:r>
            <a:r>
              <a:rPr lang="ru-RU" sz="2000" dirty="0" smtClean="0"/>
              <a:t> </a:t>
            </a:r>
          </a:p>
          <a:p>
            <a:pPr lvl="0">
              <a:buNone/>
            </a:pPr>
            <a:endParaRPr lang="ru-RU" sz="2000" dirty="0" smtClean="0"/>
          </a:p>
          <a:p>
            <a:pPr lvl="0">
              <a:buNone/>
            </a:pPr>
            <a:r>
              <a:rPr lang="ru-RU" sz="2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Развитие потребностно-мотивационной сферы         игра             социализация</a:t>
            </a:r>
          </a:p>
          <a:p>
            <a:pPr>
              <a:buNone/>
            </a:pP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4034" name="Picture 2" descr="http://im6-tub-ru.yandex.net/i?id=484159387-64-72&amp;n=2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020272" y="2348880"/>
            <a:ext cx="1905000" cy="1428750"/>
          </a:xfrm>
          <a:prstGeom prst="rect">
            <a:avLst/>
          </a:prstGeom>
          <a:noFill/>
        </p:spPr>
      </p:pic>
      <p:pic>
        <p:nvPicPr>
          <p:cNvPr id="44036" name="Picture 4" descr="http://im6-tub-ru.yandex.net/i?id=259027709-52-72&amp;n=2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7544" y="188640"/>
            <a:ext cx="1512168" cy="963488"/>
          </a:xfrm>
          <a:prstGeom prst="rect">
            <a:avLst/>
          </a:prstGeom>
          <a:noFill/>
        </p:spPr>
      </p:pic>
      <p:cxnSp>
        <p:nvCxnSpPr>
          <p:cNvPr id="7" name="Прямая со стрелкой 6"/>
          <p:cNvCxnSpPr/>
          <p:nvPr/>
        </p:nvCxnSpPr>
        <p:spPr>
          <a:xfrm>
            <a:off x="5220072" y="6021288"/>
            <a:ext cx="432048" cy="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/>
          <p:nvPr/>
        </p:nvCxnSpPr>
        <p:spPr>
          <a:xfrm>
            <a:off x="6300192" y="6021288"/>
            <a:ext cx="576064" cy="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332656"/>
            <a:ext cx="8686800" cy="838200"/>
          </a:xfrm>
        </p:spPr>
        <p:txBody>
          <a:bodyPr>
            <a:normAutofit/>
          </a:bodyPr>
          <a:lstStyle/>
          <a:p>
            <a:pPr algn="ctr"/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Тема: «Настроение»</a:t>
            </a:r>
            <a:endParaRPr lang="ru-RU" sz="2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628800"/>
            <a:ext cx="8686800" cy="5445224"/>
          </a:xfrm>
        </p:spPr>
        <p:txBody>
          <a:bodyPr>
            <a:normAutofit/>
          </a:bodyPr>
          <a:lstStyle/>
          <a:p>
            <a:pPr>
              <a:buAutoNum type="arabicPeriod"/>
            </a:pPr>
            <a:r>
              <a:rPr lang="ru-RU" sz="1800" u="sng" dirty="0" smtClean="0">
                <a:latin typeface="Times New Roman" pitchFamily="18" charset="0"/>
                <a:cs typeface="Times New Roman" pitchFamily="18" charset="0"/>
              </a:rPr>
              <a:t>Прием детей.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Игра «Мое настроение» (воспитатель предлагает взять карточку«мимика» с настроением,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к-е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сейчас  доминирует у  ребенка и положить в соответствующую коробочку.</a:t>
            </a:r>
          </a:p>
          <a:p>
            <a:pPr>
              <a:buAutoNum type="arabicPeriod" startAt="2"/>
            </a:pPr>
            <a:r>
              <a:rPr lang="ru-RU" sz="1800" u="sng" dirty="0" smtClean="0">
                <a:latin typeface="Times New Roman" pitchFamily="18" charset="0"/>
                <a:cs typeface="Times New Roman" pitchFamily="18" charset="0"/>
              </a:rPr>
              <a:t>Организационный момент.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Анализ настроения в группе. Беседа с привлечением игрушек (у мишки +; у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котика=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;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у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зайчика-) о разных настроениях, признаках настроения, причинах и способах изменения. Задание – наблюдать за настроением (своим и других).  Упр. «Добрый настрой».</a:t>
            </a:r>
          </a:p>
          <a:p>
            <a:pPr>
              <a:buAutoNum type="arabicPeriod" startAt="2"/>
            </a:pPr>
            <a:r>
              <a:rPr lang="ru-RU" sz="1800" u="sng" dirty="0" smtClean="0">
                <a:latin typeface="Times New Roman" pitchFamily="18" charset="0"/>
                <a:cs typeface="Times New Roman" pitchFamily="18" charset="0"/>
              </a:rPr>
              <a:t>Прием пищи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. Правила этикета и влияние их на настроение. </a:t>
            </a:r>
          </a:p>
          <a:p>
            <a:pPr>
              <a:buAutoNum type="arabicPeriod" startAt="2"/>
            </a:pPr>
            <a:r>
              <a:rPr lang="ru-RU" sz="1800" u="sng" dirty="0" smtClean="0">
                <a:latin typeface="Times New Roman" pitchFamily="18" charset="0"/>
                <a:cs typeface="Times New Roman" pitchFamily="18" charset="0"/>
              </a:rPr>
              <a:t>Игровая ситуация. 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Беседа  «Настроение героев (сказки, мультика). Игра «Покажи настроение», «Подари улыбку», «Волшебная палочка»</a:t>
            </a:r>
          </a:p>
          <a:p>
            <a:pPr>
              <a:buAutoNum type="arabicPeriod" startAt="2"/>
            </a:pPr>
            <a:r>
              <a:rPr lang="ru-RU" sz="1800" u="sng" dirty="0" smtClean="0">
                <a:latin typeface="Times New Roman" pitchFamily="18" charset="0"/>
                <a:cs typeface="Times New Roman" pitchFamily="18" charset="0"/>
              </a:rPr>
              <a:t>Занятия.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Настроение в музыке, рисунке, движениях. «Красота и настроение»: в человеке, природе.  Задание «Мир моего настроения» (изобразить в творчестве) </a:t>
            </a:r>
            <a:endParaRPr lang="ru-RU" sz="1800" u="sng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6082" name="Picture 2" descr="http://im0-tub-ru.yandex.net/i?id=109572684-19-72&amp;n=2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948264" y="0"/>
            <a:ext cx="1944216" cy="1440160"/>
          </a:xfrm>
          <a:prstGeom prst="rect">
            <a:avLst/>
          </a:prstGeom>
          <a:noFill/>
        </p:spPr>
      </p:pic>
      <p:pic>
        <p:nvPicPr>
          <p:cNvPr id="46084" name="Picture 4" descr="http://im4-tub-ru.yandex.net/i?id=411865997-56-72&amp;n=2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5536" y="0"/>
            <a:ext cx="1584176" cy="1484784"/>
          </a:xfrm>
          <a:prstGeom prst="rect">
            <a:avLst/>
          </a:prstGeom>
          <a:noFill/>
        </p:spPr>
      </p:pic>
      <p:pic>
        <p:nvPicPr>
          <p:cNvPr id="46086" name="Picture 6" descr="http://im4-tub-ru.yandex.net/i?id=33135748-47-72&amp;n=21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23529" y="5301208"/>
            <a:ext cx="1800200" cy="1284734"/>
          </a:xfrm>
          <a:prstGeom prst="rect">
            <a:avLst/>
          </a:prstGeom>
          <a:noFill/>
        </p:spPr>
      </p:pic>
      <p:pic>
        <p:nvPicPr>
          <p:cNvPr id="46088" name="Picture 8" descr="http://im4-tub-ru.yandex.net/i?id=472356904-33-72&amp;n=21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308304" y="5301208"/>
            <a:ext cx="1578099" cy="135674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Нормативная база дошкольного образования</a:t>
            </a:r>
            <a:endParaRPr lang="ru-RU" sz="2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itchFamily="2" charset="2"/>
              <a:buChar char="§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Федеральный закон от 29 декабря 2012 № 273-ФЗ « Об образовании в РФ» (подписал президент РФ Путин В.В.), вступил в силу 01.09.2013 г.:</a:t>
            </a:r>
          </a:p>
          <a:p>
            <a:pPr algn="ctr">
              <a:buNone/>
            </a:pPr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«дошкольное образование – уровень общего образования»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>
              <a:buNone/>
            </a:pP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Arial" pitchFamily="34" charset="0"/>
              <a:buChar char="•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ФГОС ДО (приказ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Минобрнауки</a:t>
            </a:r>
            <a:r>
              <a:rPr lang="ru-RU" sz="2400" smtClean="0">
                <a:latin typeface="Times New Roman" pitchFamily="18" charset="0"/>
                <a:cs typeface="Times New Roman" pitchFamily="18" charset="0"/>
              </a:rPr>
              <a:t> № 1155 от 17.10.2013 г.)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Arial" pitchFamily="34" charset="0"/>
              <a:buChar char="•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Конвенции ООН о правах ребёнка</a:t>
            </a:r>
          </a:p>
          <a:p>
            <a:pPr algn="just">
              <a:buFont typeface="Arial" pitchFamily="34" charset="0"/>
              <a:buChar char="•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Конституция РФ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0"/>
            <a:ext cx="8686800" cy="838200"/>
          </a:xfrm>
        </p:spPr>
        <p:txBody>
          <a:bodyPr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2400" b="1" dirty="0" smtClean="0">
                <a:solidFill>
                  <a:srgbClr val="49247A"/>
                </a:solidFill>
                <a:latin typeface="Times New Roman" pitchFamily="18" charset="0"/>
                <a:cs typeface="Times New Roman" pitchFamily="18" charset="0"/>
              </a:rPr>
              <a:t>Концептуальные основы ФГОС ДО</a:t>
            </a:r>
            <a:r>
              <a:rPr lang="ru-RU" sz="2400" b="1" dirty="0" smtClean="0">
                <a:solidFill>
                  <a:srgbClr val="49247A"/>
                </a:solidFill>
              </a:rPr>
              <a:t>:</a:t>
            </a:r>
            <a:endParaRPr lang="ru-RU" sz="2400" b="1" dirty="0">
              <a:solidFill>
                <a:srgbClr val="49247A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692696"/>
            <a:ext cx="8651304" cy="5904656"/>
          </a:xfrm>
        </p:spPr>
        <p:txBody>
          <a:bodyPr>
            <a:normAutofit lnSpcReduction="10000"/>
          </a:bodyPr>
          <a:lstStyle/>
          <a:p>
            <a:pPr algn="just">
              <a:buFont typeface="Wingdings" pitchFamily="2" charset="2"/>
              <a:buChar char="v"/>
              <a:defRPr/>
            </a:pPr>
            <a:r>
              <a:rPr lang="ru-RU" sz="1800" b="1" dirty="0" smtClean="0">
                <a:solidFill>
                  <a:srgbClr val="007635"/>
                </a:solidFill>
                <a:latin typeface="Times New Roman" pitchFamily="18" charset="0"/>
                <a:cs typeface="Times New Roman" pitchFamily="18" charset="0"/>
              </a:rPr>
              <a:t>полноценное проживания ребёнком всех этапов детства (младенческого, раннего и дошкольного возраста), обогащение  (амплификации) детского развития;</a:t>
            </a:r>
          </a:p>
          <a:p>
            <a:pPr algn="just">
              <a:buFont typeface="Wingdings" pitchFamily="2" charset="2"/>
              <a:buChar char="v"/>
              <a:defRPr/>
            </a:pPr>
            <a:r>
              <a:rPr lang="ru-RU" sz="1800" b="1" dirty="0" smtClean="0">
                <a:solidFill>
                  <a:srgbClr val="49247A"/>
                </a:solidFill>
                <a:latin typeface="Times New Roman" pitchFamily="18" charset="0"/>
                <a:cs typeface="Times New Roman" pitchFamily="18" charset="0"/>
              </a:rPr>
              <a:t>сохранение уникальности и самоценности детства;</a:t>
            </a:r>
          </a:p>
          <a:p>
            <a:pPr algn="just">
              <a:buFont typeface="Wingdings" pitchFamily="2" charset="2"/>
              <a:buChar char="v"/>
              <a:defRPr/>
            </a:pPr>
            <a:r>
              <a:rPr lang="ru-RU" sz="1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личностно-развивающий и гуманистический характер взаимодействия, уважение личности ребенка как обязательное требование ко всем взрослым;</a:t>
            </a:r>
          </a:p>
          <a:p>
            <a:pPr algn="just">
              <a:buFont typeface="Wingdings" pitchFamily="2" charset="2"/>
              <a:buChar char="v"/>
              <a:defRPr/>
            </a:pPr>
            <a:r>
              <a:rPr lang="ru-RU" sz="1800" b="1" dirty="0" smtClean="0">
                <a:solidFill>
                  <a:srgbClr val="FF6600"/>
                </a:solidFill>
                <a:latin typeface="Times New Roman" pitchFamily="18" charset="0"/>
                <a:cs typeface="Times New Roman" pitchFamily="18" charset="0"/>
              </a:rPr>
              <a:t>индивидуализация дошкольного образования;  </a:t>
            </a:r>
          </a:p>
          <a:p>
            <a:pPr algn="just" eaLnBrk="1" fontAlgn="auto" hangingPunct="1">
              <a:spcAft>
                <a:spcPts val="0"/>
              </a:spcAft>
              <a:buFont typeface="Wingdings" pitchFamily="2" charset="2"/>
              <a:buChar char="v"/>
              <a:defRPr/>
            </a:pPr>
            <a:r>
              <a:rPr lang="ru-RU" sz="1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интеграция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образовательных областей (взаимодействие содержания образовательных областей для обеспечения целостности образовательного процесса);</a:t>
            </a:r>
          </a:p>
          <a:p>
            <a:pPr algn="just">
              <a:buFont typeface="Wingdings" pitchFamily="2" charset="2"/>
              <a:buChar char="v"/>
              <a:defRPr/>
            </a:pPr>
            <a:r>
              <a:rPr lang="ru-RU" sz="1800" b="1" dirty="0" smtClean="0">
                <a:solidFill>
                  <a:srgbClr val="990000"/>
                </a:solidFill>
                <a:latin typeface="Times New Roman" pitchFamily="18" charset="0"/>
                <a:cs typeface="Times New Roman" pitchFamily="18" charset="0"/>
              </a:rPr>
              <a:t>создание развивающей образовательной среды в ДОУ</a:t>
            </a:r>
          </a:p>
          <a:p>
            <a:pPr algn="just">
              <a:buFont typeface="Wingdings" pitchFamily="2" charset="2"/>
              <a:buChar char="v"/>
              <a:defRPr/>
            </a:pPr>
            <a:r>
              <a:rPr lang="ru-RU" sz="1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организация образовательного процесса </a:t>
            </a:r>
            <a:r>
              <a:rPr lang="ru-RU" sz="1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на адекватных возрасту </a:t>
            </a:r>
            <a:r>
              <a:rPr lang="ru-RU" sz="1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формах и видах деятельности (в форме игры, познавательной и исследовательской  деятельности, в формах творческой активности) и др.</a:t>
            </a:r>
          </a:p>
          <a:p>
            <a:pPr algn="just">
              <a:buFont typeface="Wingdings" pitchFamily="2" charset="2"/>
              <a:buChar char="v"/>
              <a:defRPr/>
            </a:pPr>
            <a:endParaRPr lang="ru-RU" sz="1800" b="1" dirty="0" smtClean="0">
              <a:solidFill>
                <a:schemeClr val="accent6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Wingdings" pitchFamily="2" charset="2"/>
              <a:buChar char="v"/>
              <a:defRPr/>
            </a:pPr>
            <a:endParaRPr lang="ru-RU" sz="1800" b="1" dirty="0" smtClean="0">
              <a:solidFill>
                <a:schemeClr val="accent6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  <a:defRPr/>
            </a:pPr>
            <a:r>
              <a:rPr lang="ru-RU" sz="240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психолого-педагогическая </a:t>
            </a:r>
            <a:r>
              <a:rPr lang="ru-RU" sz="2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поддержка позитивной социализации и индивидуализации, развития личности детей дошкольного возраста </a:t>
            </a:r>
            <a:endParaRPr lang="ru-RU" sz="24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Двойная стрелка вверх/вниз 3"/>
          <p:cNvSpPr/>
          <p:nvPr/>
        </p:nvSpPr>
        <p:spPr>
          <a:xfrm>
            <a:off x="4211960" y="4581128"/>
            <a:ext cx="288032" cy="648072"/>
          </a:xfrm>
          <a:prstGeom prst="up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6300192" y="2060848"/>
            <a:ext cx="2448272" cy="2088232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395536" y="2132856"/>
            <a:ext cx="2520280" cy="2088232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475656" y="4365104"/>
            <a:ext cx="2664296" cy="1923696"/>
          </a:xfrm>
          <a:prstGeom prst="roundRect">
            <a:avLst/>
          </a:prstGeom>
          <a:solidFill>
            <a:schemeClr val="accent5">
              <a:lumMod val="75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3275856" y="1700808"/>
            <a:ext cx="2664296" cy="2016224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467544" y="2348880"/>
            <a:ext cx="2160240" cy="64293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Физическое развитие</a:t>
            </a:r>
            <a:endParaRPr lang="ru-RU" b="1" dirty="0">
              <a:solidFill>
                <a:schemeClr val="accent2">
                  <a:lumMod val="50000"/>
                </a:schemeClr>
              </a:solidFill>
              <a:cs typeface="Times New Roman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6588224" y="2348880"/>
            <a:ext cx="2070547" cy="64807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Познавательное развитие 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1619672" y="5157192"/>
            <a:ext cx="2345506" cy="104933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5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Художественно-эстетическое развитие</a:t>
            </a:r>
            <a:endParaRPr lang="ru-RU" dirty="0">
              <a:solidFill>
                <a:schemeClr val="accent2">
                  <a:lumMod val="50000"/>
                </a:schemeClr>
              </a:solidFill>
              <a:cs typeface="Times New Roman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3635896" y="1844825"/>
            <a:ext cx="2071117" cy="936104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Социально-коммуникативное развитие</a:t>
            </a:r>
            <a:endParaRPr lang="ru-RU" dirty="0">
              <a:solidFill>
                <a:schemeClr val="accent3">
                  <a:lumMod val="50000"/>
                </a:schemeClr>
              </a:solidFill>
              <a:cs typeface="Times New Roman" pitchFamily="18" charset="0"/>
            </a:endParaRPr>
          </a:p>
        </p:txBody>
      </p:sp>
      <p:pic>
        <p:nvPicPr>
          <p:cNvPr id="13337" name="Picture 15" descr="D:\Макатрова\Коллекция картинок (Microsoft)\j0428415.wm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91680" y="3212976"/>
            <a:ext cx="857250" cy="71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" name="Picture 39" descr="j0404263[1]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452320" y="3212976"/>
            <a:ext cx="642938" cy="619125"/>
          </a:xfrm>
          <a:prstGeom prst="rect">
            <a:avLst/>
          </a:prstGeom>
          <a:noFill/>
          <a:effectLst>
            <a:outerShdw dist="99190" dir="2388334" algn="ctr" rotWithShape="0">
              <a:srgbClr val="4D4D4D">
                <a:alpha val="50000"/>
              </a:srgbClr>
            </a:outerShdw>
          </a:effectLst>
        </p:spPr>
      </p:pic>
      <p:pic>
        <p:nvPicPr>
          <p:cNvPr id="13340" name="Picture 38" descr="Безымянный4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907704" y="4437112"/>
            <a:ext cx="214313" cy="693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42" name="Picture 1" descr="C:\Users\Любовь\Pictures\Книги ИЗО и символы\bg-header.gif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707904" y="2924944"/>
            <a:ext cx="1241251" cy="579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43" name="Picture 2" descr="C:\Users\Любовь\Pictures\Книги ИЗО и символы\DS6688[1]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059832" y="4437112"/>
            <a:ext cx="500062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344" name="TextBox 25"/>
          <p:cNvSpPr txBox="1">
            <a:spLocks noChangeArrowheads="1"/>
          </p:cNvSpPr>
          <p:nvPr/>
        </p:nvSpPr>
        <p:spPr bwMode="auto">
          <a:xfrm>
            <a:off x="1785938" y="428625"/>
            <a:ext cx="3214687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 dirty="0">
              <a:latin typeface="Franklin Gothic Book" pitchFamily="34" charset="0"/>
            </a:endParaRPr>
          </a:p>
        </p:txBody>
      </p:sp>
      <p:sp>
        <p:nvSpPr>
          <p:cNvPr id="12322" name="TextBox 26"/>
          <p:cNvSpPr txBox="1">
            <a:spLocks noChangeArrowheads="1"/>
          </p:cNvSpPr>
          <p:nvPr/>
        </p:nvSpPr>
        <p:spPr bwMode="auto">
          <a:xfrm>
            <a:off x="899592" y="-171400"/>
            <a:ext cx="7715250" cy="1754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СОДЕРЖАНИЕ   ДОШКОЛЬНОГО 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ОБРАЗОВАНИЯ</a:t>
            </a:r>
          </a:p>
          <a:p>
            <a:pPr algn="ctr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endParaRPr lang="ru-RU" b="1" dirty="0" smtClean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направления развития и образования детей  (образовательные области</a:t>
            </a:r>
            <a:r>
              <a:rPr lang="ru-RU" sz="24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) </a:t>
            </a:r>
            <a:endParaRPr lang="ru-RU" sz="2400" b="1" i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Скругленный прямоугольник 26"/>
          <p:cNvSpPr/>
          <p:nvPr/>
        </p:nvSpPr>
        <p:spPr>
          <a:xfrm>
            <a:off x="4716016" y="4293096"/>
            <a:ext cx="2448272" cy="2016224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28" name="Прямоугольник 27"/>
          <p:cNvSpPr/>
          <p:nvPr/>
        </p:nvSpPr>
        <p:spPr>
          <a:xfrm>
            <a:off x="4788024" y="4509120"/>
            <a:ext cx="2160240" cy="64293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Речевое развитие</a:t>
            </a:r>
            <a:endParaRPr lang="ru-RU" b="1" dirty="0">
              <a:solidFill>
                <a:schemeClr val="accent2">
                  <a:lumMod val="50000"/>
                </a:schemeClr>
              </a:solidFill>
              <a:cs typeface="Times New Roman" pitchFamily="18" charset="0"/>
            </a:endParaRPr>
          </a:p>
        </p:txBody>
      </p:sp>
      <p:pic>
        <p:nvPicPr>
          <p:cNvPr id="13338" name="Picture 12" descr="D:\Макатрова\Коллекция картинок (Microsoft)\j0396700.wmf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940152" y="5517232"/>
            <a:ext cx="714375" cy="731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30" name="Прямая со стрелкой 29"/>
          <p:cNvCxnSpPr/>
          <p:nvPr/>
        </p:nvCxnSpPr>
        <p:spPr>
          <a:xfrm>
            <a:off x="5292080" y="548680"/>
            <a:ext cx="432048" cy="288032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 стрелкой 33"/>
          <p:cNvCxnSpPr/>
          <p:nvPr/>
        </p:nvCxnSpPr>
        <p:spPr>
          <a:xfrm flipV="1">
            <a:off x="3635896" y="548680"/>
            <a:ext cx="432048" cy="288032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Заголовок 1"/>
          <p:cNvSpPr>
            <a:spLocks noGrp="1"/>
          </p:cNvSpPr>
          <p:nvPr>
            <p:ph type="title"/>
          </p:nvPr>
        </p:nvSpPr>
        <p:spPr>
          <a:xfrm>
            <a:off x="-324544" y="260648"/>
            <a:ext cx="8686800" cy="648072"/>
          </a:xfrm>
        </p:spPr>
        <p:txBody>
          <a:bodyPr>
            <a:normAutofit fontScale="90000"/>
          </a:bodyPr>
          <a:lstStyle/>
          <a:p>
            <a:pPr algn="ctr">
              <a:defRPr/>
            </a:pP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Социально-коммуникативное развитие</a:t>
            </a:r>
            <a:r>
              <a:rPr lang="ru-RU" sz="2400" dirty="0" smtClean="0">
                <a:solidFill>
                  <a:srgbClr val="C00000"/>
                </a:solidFill>
                <a:cs typeface="Times New Roman" pitchFamily="18" charset="0"/>
              </a:rPr>
              <a:t/>
            </a:r>
            <a:br>
              <a:rPr lang="ru-RU" sz="2400" dirty="0" smtClean="0">
                <a:solidFill>
                  <a:srgbClr val="C00000"/>
                </a:solidFill>
                <a:cs typeface="Times New Roman" pitchFamily="18" charset="0"/>
              </a:rPr>
            </a:br>
            <a:endParaRPr lang="ru-RU" sz="2200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819" name="Содержимое 2"/>
          <p:cNvSpPr>
            <a:spLocks noGrp="1"/>
          </p:cNvSpPr>
          <p:nvPr>
            <p:ph idx="1"/>
          </p:nvPr>
        </p:nvSpPr>
        <p:spPr>
          <a:xfrm>
            <a:off x="331912" y="1412776"/>
            <a:ext cx="8812088" cy="5027389"/>
          </a:xfrm>
        </p:spPr>
        <p:txBody>
          <a:bodyPr>
            <a:normAutofit fontScale="77500" lnSpcReduction="20000"/>
          </a:bodyPr>
          <a:lstStyle/>
          <a:p>
            <a:pPr>
              <a:buFont typeface="Wingdings" pitchFamily="2" charset="2"/>
              <a:buChar char="Ø"/>
              <a:defRPr/>
            </a:pPr>
            <a:r>
              <a:rPr lang="ru-RU" sz="3100" dirty="0" smtClean="0">
                <a:latin typeface="Times New Roman" pitchFamily="18" charset="0"/>
                <a:cs typeface="Times New Roman" pitchFamily="18" charset="0"/>
              </a:rPr>
              <a:t>присвоение норм и ценностей общества; </a:t>
            </a:r>
          </a:p>
          <a:p>
            <a:pPr>
              <a:buFont typeface="Wingdings" pitchFamily="2" charset="2"/>
              <a:buChar char="Ø"/>
              <a:defRPr/>
            </a:pPr>
            <a:r>
              <a:rPr lang="ru-RU" sz="3100" dirty="0" smtClean="0">
                <a:latin typeface="Times New Roman" pitchFamily="18" charset="0"/>
                <a:cs typeface="Times New Roman" pitchFamily="18" charset="0"/>
              </a:rPr>
              <a:t>развитие общения, взаимодействия ребёнка с взрослыми и сверстниками, готовности к совместной деятельности; </a:t>
            </a:r>
          </a:p>
          <a:p>
            <a:pPr>
              <a:buFont typeface="Wingdings" pitchFamily="2" charset="2"/>
              <a:buChar char="Ø"/>
              <a:defRPr/>
            </a:pPr>
            <a:r>
              <a:rPr lang="ru-RU" sz="3100" dirty="0" smtClean="0">
                <a:latin typeface="Times New Roman" pitchFamily="18" charset="0"/>
                <a:cs typeface="Times New Roman" pitchFamily="18" charset="0"/>
              </a:rPr>
              <a:t>становление самостоятельности, целенаправленности и саморегуляции собственных действий;</a:t>
            </a:r>
          </a:p>
          <a:p>
            <a:pPr>
              <a:buFont typeface="Wingdings" pitchFamily="2" charset="2"/>
              <a:buChar char="Ø"/>
              <a:defRPr/>
            </a:pPr>
            <a:r>
              <a:rPr lang="ru-RU" sz="3100" dirty="0" smtClean="0">
                <a:latin typeface="Times New Roman" pitchFamily="18" charset="0"/>
                <a:cs typeface="Times New Roman" pitchFamily="18" charset="0"/>
              </a:rPr>
              <a:t>развитие социального и эмоционального интеллекта, эмоциональной отзывчивости, сопереживания;</a:t>
            </a:r>
          </a:p>
          <a:p>
            <a:pPr>
              <a:buFont typeface="Wingdings" pitchFamily="2" charset="2"/>
              <a:buChar char="Ø"/>
              <a:defRPr/>
            </a:pPr>
            <a:r>
              <a:rPr lang="ru-RU" sz="3100" dirty="0" smtClean="0">
                <a:latin typeface="Times New Roman" pitchFamily="18" charset="0"/>
                <a:cs typeface="Times New Roman" pitchFamily="18" charset="0"/>
              </a:rPr>
              <a:t>формирование уважительного отношения и чувства принадлежности к своей семье, малой родине и Отечеству; представлений о социокультурных ценностях нашего народа, об отечественных традициях и праздниках; </a:t>
            </a:r>
          </a:p>
          <a:p>
            <a:pPr>
              <a:buFont typeface="Wingdings" pitchFamily="2" charset="2"/>
              <a:buChar char="Ø"/>
              <a:defRPr/>
            </a:pPr>
            <a:r>
              <a:rPr lang="ru-RU" sz="3100" dirty="0" smtClean="0">
                <a:latin typeface="Times New Roman" pitchFamily="18" charset="0"/>
                <a:cs typeface="Times New Roman" pitchFamily="18" charset="0"/>
              </a:rPr>
              <a:t>формирование позитивных установок к различным видам труда и творчества;</a:t>
            </a:r>
          </a:p>
          <a:p>
            <a:pPr>
              <a:buFont typeface="Wingdings" pitchFamily="2" charset="2"/>
              <a:buChar char="Ø"/>
              <a:defRPr/>
            </a:pPr>
            <a:r>
              <a:rPr lang="ru-RU" sz="3100" dirty="0" smtClean="0">
                <a:latin typeface="Times New Roman" pitchFamily="18" charset="0"/>
                <a:cs typeface="Times New Roman" pitchFamily="18" charset="0"/>
              </a:rPr>
              <a:t>формирование основ безопасности в быту, социуме,  природе.</a:t>
            </a:r>
          </a:p>
          <a:p>
            <a:pPr eaLnBrk="1" fontAlgn="auto" hangingPunct="1">
              <a:spcAft>
                <a:spcPts val="0"/>
              </a:spcAft>
              <a:buFont typeface="Wingdings" pitchFamily="2" charset="2"/>
              <a:buChar char="Ø"/>
              <a:defRPr/>
            </a:pPr>
            <a:endParaRPr lang="ru-RU" dirty="0" smtClean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2642" name="Picture 2" descr="http://im4-tub-ru.yandex.net/i?id=512733121-55-72&amp;n=2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092280" y="548680"/>
            <a:ext cx="1872208" cy="1224136"/>
          </a:xfrm>
          <a:prstGeom prst="rect">
            <a:avLst/>
          </a:prstGeom>
          <a:noFill/>
        </p:spPr>
      </p:pic>
      <p:pic>
        <p:nvPicPr>
          <p:cNvPr id="5" name="Picture 6" descr="C:\Users\Любовь\Pictures\b9c9d9b1e6_s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956376" y="2780928"/>
            <a:ext cx="992188" cy="1273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0648"/>
            <a:ext cx="8686800" cy="83820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Социально-коммуникативное развитие ДОШКОЛЬНИКА</a:t>
            </a:r>
            <a:r>
              <a:rPr lang="ru-RU" sz="2400" dirty="0" smtClean="0">
                <a:solidFill>
                  <a:srgbClr val="C00000"/>
                </a:solidFill>
                <a:cs typeface="Times New Roman" pitchFamily="18" charset="0"/>
              </a:rPr>
              <a:t/>
            </a:r>
            <a:br>
              <a:rPr lang="ru-RU" sz="2400" dirty="0" smtClean="0">
                <a:solidFill>
                  <a:srgbClr val="C00000"/>
                </a:solidFill>
                <a:cs typeface="Times New Roman" pitchFamily="18" charset="0"/>
              </a:rPr>
            </a:br>
            <a:endParaRPr lang="ru-RU" sz="24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1124744"/>
            <a:ext cx="8740080" cy="4955381"/>
          </a:xfrm>
        </p:spPr>
        <p:txBody>
          <a:bodyPr>
            <a:normAutofit fontScale="85000" lnSpcReduction="10000"/>
          </a:bodyPr>
          <a:lstStyle/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ценности                                   социоценности                              ценности                                             </a:t>
            </a:r>
          </a:p>
          <a:p>
            <a:pPr>
              <a:buNone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представления               общение, взаимодействие             представления</a:t>
            </a:r>
          </a:p>
          <a:p>
            <a:pPr>
              <a:buNone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личностный ресурс       коммуникативные умения           о семье, Родине, </a:t>
            </a:r>
          </a:p>
          <a:p>
            <a:pPr>
              <a:buNone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умения                                                                               традициях, праздниках</a:t>
            </a:r>
          </a:p>
          <a:p>
            <a:pPr>
              <a:buNone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(самообслуживание,                                                     познание  (безопасность</a:t>
            </a:r>
          </a:p>
          <a:p>
            <a:pPr>
              <a:buNone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труд и др.)                                                                 экспериментирование и др.</a:t>
            </a:r>
          </a:p>
          <a:p>
            <a:pPr>
              <a:buNone/>
            </a:pPr>
            <a:endParaRPr lang="ru-RU" sz="2400" dirty="0"/>
          </a:p>
        </p:txBody>
      </p:sp>
      <p:sp>
        <p:nvSpPr>
          <p:cNvPr id="4" name="Овал 3"/>
          <p:cNvSpPr/>
          <p:nvPr/>
        </p:nvSpPr>
        <p:spPr>
          <a:xfrm>
            <a:off x="323528" y="1052736"/>
            <a:ext cx="2520280" cy="273630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solidFill>
                  <a:schemeClr val="tx1"/>
                </a:solidFill>
              </a:rPr>
              <a:t>Я</a:t>
            </a:r>
          </a:p>
          <a:p>
            <a:pPr algn="ctr"/>
            <a:r>
              <a:rPr lang="ru-RU" sz="2800" dirty="0" smtClean="0">
                <a:solidFill>
                  <a:schemeClr val="tx1"/>
                </a:solidFill>
              </a:rPr>
              <a:t>Личность</a:t>
            </a:r>
            <a:endParaRPr lang="ru-RU" sz="2800" dirty="0">
              <a:solidFill>
                <a:schemeClr val="tx1"/>
              </a:solidFill>
            </a:endParaRPr>
          </a:p>
        </p:txBody>
      </p:sp>
      <p:sp>
        <p:nvSpPr>
          <p:cNvPr id="5" name="Овал 4"/>
          <p:cNvSpPr/>
          <p:nvPr/>
        </p:nvSpPr>
        <p:spPr>
          <a:xfrm>
            <a:off x="3419872" y="1124744"/>
            <a:ext cx="2520280" cy="273630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solidFill>
                  <a:schemeClr val="tx1"/>
                </a:solidFill>
              </a:rPr>
              <a:t>Личность + социум</a:t>
            </a:r>
            <a:endParaRPr lang="ru-RU" sz="2800" dirty="0">
              <a:solidFill>
                <a:schemeClr val="tx1"/>
              </a:solidFill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6444208" y="1124744"/>
            <a:ext cx="2448272" cy="266429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solidFill>
                  <a:schemeClr val="tx1"/>
                </a:solidFill>
              </a:rPr>
              <a:t>Личность + </a:t>
            </a:r>
          </a:p>
          <a:p>
            <a:pPr algn="ctr"/>
            <a:r>
              <a:rPr lang="ru-RU" sz="2800" dirty="0" smtClean="0">
                <a:solidFill>
                  <a:schemeClr val="tx1"/>
                </a:solidFill>
              </a:rPr>
              <a:t>мир</a:t>
            </a:r>
          </a:p>
          <a:p>
            <a:pPr algn="ctr"/>
            <a:r>
              <a:rPr lang="ru-RU" sz="2800" dirty="0" smtClean="0">
                <a:solidFill>
                  <a:schemeClr val="tx1"/>
                </a:solidFill>
              </a:rPr>
              <a:t>(природа)</a:t>
            </a:r>
            <a:endParaRPr lang="ru-RU" sz="280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60648"/>
            <a:ext cx="9144000" cy="576064"/>
          </a:xfrm>
        </p:spPr>
        <p:txBody>
          <a:bodyPr>
            <a:noAutofit/>
          </a:bodyPr>
          <a:lstStyle/>
          <a:p>
            <a:pPr algn="ctr"/>
            <a:r>
              <a:rPr lang="ru-RU" sz="2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Мотивационно-потребностная</a:t>
            </a:r>
            <a:br>
              <a:rPr lang="ru-RU" sz="2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сфера побуждает к деятельности</a:t>
            </a:r>
            <a:endParaRPr lang="ru-RU" sz="20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3528" y="908720"/>
            <a:ext cx="8820472" cy="5949280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2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Биологические          социальные             идеальные потребности</a:t>
            </a:r>
          </a:p>
          <a:p>
            <a:pPr algn="ctr">
              <a:buNone/>
            </a:pPr>
            <a:r>
              <a:rPr lang="ru-RU" sz="2400" b="1" u="sng" dirty="0" smtClean="0">
                <a:latin typeface="Times New Roman" pitchFamily="18" charset="0"/>
                <a:cs typeface="Times New Roman" pitchFamily="18" charset="0"/>
              </a:rPr>
              <a:t>Мотивы дошкольника</a:t>
            </a:r>
          </a:p>
          <a:p>
            <a:pPr>
              <a:buFont typeface="Wingdings" pitchFamily="2" charset="2"/>
              <a:buChar char="v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ситуативные желания;</a:t>
            </a:r>
          </a:p>
          <a:p>
            <a:pPr>
              <a:buFont typeface="Wingdings" pitchFamily="2" charset="2"/>
              <a:buChar char="v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игровые мотивы;</a:t>
            </a:r>
          </a:p>
          <a:p>
            <a:pPr>
              <a:buFont typeface="Wingdings" pitchFamily="2" charset="2"/>
              <a:buChar char="v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мотивы, связанные с интересом детей к миру взрослых;</a:t>
            </a:r>
          </a:p>
          <a:p>
            <a:pPr>
              <a:buFont typeface="Wingdings" pitchFamily="2" charset="2"/>
              <a:buChar char="v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мотивы установления и сохранения положительных взаимоотношений со взрослыми и другими детьми;</a:t>
            </a:r>
          </a:p>
          <a:p>
            <a:pPr>
              <a:buFont typeface="Wingdings" pitchFamily="2" charset="2"/>
              <a:buChar char="v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мотивы самолюбия, самоутверждения (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персонализации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);</a:t>
            </a:r>
          </a:p>
          <a:p>
            <a:pPr>
              <a:buFont typeface="Wingdings" pitchFamily="2" charset="2"/>
              <a:buChar char="v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познавательные мотивы;</a:t>
            </a:r>
          </a:p>
          <a:p>
            <a:pPr>
              <a:buFont typeface="Wingdings" pitchFamily="2" charset="2"/>
              <a:buChar char="v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соревновательные мотивы;</a:t>
            </a:r>
          </a:p>
          <a:p>
            <a:pPr>
              <a:buFont typeface="Wingdings" pitchFamily="2" charset="2"/>
              <a:buChar char="v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нравственные мотивы;  </a:t>
            </a:r>
          </a:p>
          <a:p>
            <a:pPr>
              <a:buFont typeface="Wingdings" pitchFamily="2" charset="2"/>
              <a:buChar char="v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общественные мотивы  и др.</a:t>
            </a:r>
          </a:p>
          <a:p>
            <a:pPr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</a:t>
            </a:r>
          </a:p>
          <a:p>
            <a:pPr algn="ctr">
              <a:buNone/>
            </a:pP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38244" name="Picture 4" descr="http://im8-tub-ru.yandex.net/i?id=82165274-24-72&amp;n=2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092280" y="1628800"/>
            <a:ext cx="1800200" cy="1080120"/>
          </a:xfrm>
          <a:prstGeom prst="rect">
            <a:avLst/>
          </a:prstGeom>
          <a:noFill/>
        </p:spPr>
      </p:pic>
      <p:cxnSp>
        <p:nvCxnSpPr>
          <p:cNvPr id="8" name="Прямая со стрелкой 7"/>
          <p:cNvCxnSpPr/>
          <p:nvPr/>
        </p:nvCxnSpPr>
        <p:spPr>
          <a:xfrm>
            <a:off x="2627784" y="1196752"/>
            <a:ext cx="432048" cy="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/>
          <p:nvPr/>
        </p:nvCxnSpPr>
        <p:spPr>
          <a:xfrm>
            <a:off x="5004048" y="1196752"/>
            <a:ext cx="504056" cy="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Прямоугольник 12"/>
          <p:cNvSpPr/>
          <p:nvPr/>
        </p:nvSpPr>
        <p:spPr>
          <a:xfrm>
            <a:off x="899592" y="5445224"/>
            <a:ext cx="7704856" cy="122413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None/>
            </a:pP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Соподчинение мотивов </a:t>
            </a: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важное новообразованием в развитии личности дошкольника. </a:t>
            </a:r>
          </a:p>
          <a:p>
            <a:pPr algn="ctr">
              <a:buNone/>
            </a:pP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Возникающая </a:t>
            </a: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иерархия мотивов </a:t>
            </a: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придает определенную направленность всему поведению дошкольника.             </a:t>
            </a:r>
          </a:p>
          <a:p>
            <a:pPr algn="ctr"/>
            <a:endParaRPr lang="ru-RU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548680"/>
            <a:ext cx="8686800" cy="5400600"/>
          </a:xfrm>
        </p:spPr>
        <p:txBody>
          <a:bodyPr>
            <a:normAutofit lnSpcReduction="10000"/>
          </a:bodyPr>
          <a:lstStyle/>
          <a:p>
            <a:pPr algn="ctr"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И</a:t>
            </a:r>
          </a:p>
          <a:p>
            <a:pPr algn="ctr">
              <a:buNone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Эмоциональное предвосхищение</a:t>
            </a:r>
          </a:p>
          <a:p>
            <a:pPr algn="ctr"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Эмоциональный образ</a:t>
            </a:r>
          </a:p>
          <a:p>
            <a:pPr algn="ctr"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Эмоциональное отношение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Овал 3"/>
          <p:cNvSpPr/>
          <p:nvPr/>
        </p:nvSpPr>
        <p:spPr>
          <a:xfrm>
            <a:off x="755576" y="332656"/>
            <a:ext cx="2592288" cy="122413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Мотивы</a:t>
            </a:r>
            <a:endParaRPr lang="ru-RU" sz="3200" dirty="0">
              <a:solidFill>
                <a:srgbClr val="002060"/>
              </a:solidFill>
            </a:endParaRPr>
          </a:p>
        </p:txBody>
      </p:sp>
      <p:sp>
        <p:nvSpPr>
          <p:cNvPr id="5" name="Овал 4"/>
          <p:cNvSpPr/>
          <p:nvPr/>
        </p:nvSpPr>
        <p:spPr>
          <a:xfrm>
            <a:off x="5940152" y="404664"/>
            <a:ext cx="2664296" cy="115212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Эмоции</a:t>
            </a:r>
            <a:endParaRPr lang="ru-RU" sz="3200" dirty="0">
              <a:solidFill>
                <a:srgbClr val="002060"/>
              </a:solidFill>
            </a:endParaRPr>
          </a:p>
        </p:txBody>
      </p:sp>
      <p:pic>
        <p:nvPicPr>
          <p:cNvPr id="6" name="Picture 6" descr="http://im6-tub-ru.yandex.net/i?id=288411784-59-7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347864" y="1844824"/>
            <a:ext cx="2592288" cy="1872208"/>
          </a:xfrm>
          <a:prstGeom prst="rect">
            <a:avLst/>
          </a:prstGeom>
          <a:noFill/>
        </p:spPr>
      </p:pic>
      <p:pic>
        <p:nvPicPr>
          <p:cNvPr id="7" name="Picture 8" descr="http://im4-tub-ru.yandex.net/i?id=472356904-33-72&amp;n=2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516216" y="2204864"/>
            <a:ext cx="1578099" cy="1356742"/>
          </a:xfrm>
          <a:prstGeom prst="rect">
            <a:avLst/>
          </a:prstGeom>
          <a:noFill/>
        </p:spPr>
      </p:pic>
      <p:pic>
        <p:nvPicPr>
          <p:cNvPr id="8" name="Picture 4" descr="http://im4-tub-ru.yandex.net/i?id=411865997-56-72&amp;n=21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043608" y="2132856"/>
            <a:ext cx="1584176" cy="148478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2408</TotalTime>
  <Words>1374</Words>
  <Application>Microsoft Office PowerPoint</Application>
  <PresentationFormat>Экран (4:3)</PresentationFormat>
  <Paragraphs>201</Paragraphs>
  <Slides>22</Slides>
  <Notes>22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9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32" baseType="lpstr">
      <vt:lpstr>Arial</vt:lpstr>
      <vt:lpstr>Arial Unicode MS</vt:lpstr>
      <vt:lpstr>Calibri</vt:lpstr>
      <vt:lpstr>Candara</vt:lpstr>
      <vt:lpstr>Franklin Gothic Book</vt:lpstr>
      <vt:lpstr>Franklin Gothic Medium</vt:lpstr>
      <vt:lpstr>Times New Roman</vt:lpstr>
      <vt:lpstr>Wingdings</vt:lpstr>
      <vt:lpstr>Wingdings 2</vt:lpstr>
      <vt:lpstr>Трек</vt:lpstr>
      <vt:lpstr>Презентация PowerPoint</vt:lpstr>
      <vt:lpstr>Презентация PowerPoint</vt:lpstr>
      <vt:lpstr>Нормативная база дошкольного образования</vt:lpstr>
      <vt:lpstr>Концептуальные основы ФГОС ДО:</vt:lpstr>
      <vt:lpstr>Презентация PowerPoint</vt:lpstr>
      <vt:lpstr>Социально-коммуникативное развитие </vt:lpstr>
      <vt:lpstr>Социально-коммуникативное развитие ДОШКОЛЬНИКА </vt:lpstr>
      <vt:lpstr>Мотивационно-потребностная  сфера побуждает к деятельности</vt:lpstr>
      <vt:lpstr>Презентация PowerPoint</vt:lpstr>
      <vt:lpstr>Сила    действия  мотивов   дошкольника</vt:lpstr>
      <vt:lpstr>Сдерживанию непосредственных побуждений ребенка способствует присутствие взрослого или других детей  переживания  успеха  или  неудачи..  Доминирование индивидуального мотива</vt:lpstr>
      <vt:lpstr>Ребенок входит в мир социальных отношений </vt:lpstr>
      <vt:lpstr>Презентация PowerPoint</vt:lpstr>
      <vt:lpstr>Основными    методами   социализации   выступают  (ранний и младший возраст):  </vt:lpstr>
      <vt:lpstr>Основными    методами   социализации   выступают (средний и старший возраст):  </vt:lpstr>
      <vt:lpstr>       </vt:lpstr>
      <vt:lpstr>5. развита крупная и мелкая моторика; он подвижен, вынослив, владеет основными движениями, может контролировать свои движения и управлять ими;    6. способен к волевым усилиям, может следовать социальным нормам поведения и правилам, может соблюдать  правила безопасного поведения и личной гигиены;  7. проявляет любознательность, интересуется причинно-следственными связями, пытается самостоятельно придумывать объяснения явлениям природы и поступкам людей; склонен наблюдать, экспериментировать. Обладает начальными знаниями о себе, о природном и социальном мире, в котором он живёт; знаком с произведениями детской литературы, обладает элементарными представлениями из области живой природы, естествознания, математики, истории и т.п.; ребёнок способен к принятию собственных решений, опираясь на свои знания и умения в различных видах деятельности.  </vt:lpstr>
      <vt:lpstr>Практическая работа   Социально-коммуникативное развитие ДОШКОЛЬНИКА   1.формулировка темы занятия (работа по группам)   </vt:lpstr>
      <vt:lpstr>Практическая работа   Социально-коммуникативное развитие ДОШКОЛЬНИКА</vt:lpstr>
      <vt:lpstr>Игра – ведущая деятельность дошкольников    </vt:lpstr>
      <vt:lpstr>Классификация игр (по цели) : </vt:lpstr>
      <vt:lpstr>Тема: «Настроение»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user228</dc:creator>
  <cp:lastModifiedBy>Солнышко</cp:lastModifiedBy>
  <cp:revision>207</cp:revision>
  <dcterms:created xsi:type="dcterms:W3CDTF">2010-10-13T12:46:11Z</dcterms:created>
  <dcterms:modified xsi:type="dcterms:W3CDTF">2021-09-02T12:58:35Z</dcterms:modified>
</cp:coreProperties>
</file>