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64" r:id="rId4"/>
    <p:sldId id="286" r:id="rId5"/>
    <p:sldId id="287" r:id="rId6"/>
    <p:sldId id="289" r:id="rId7"/>
    <p:sldId id="288" r:id="rId8"/>
    <p:sldId id="290" r:id="rId9"/>
    <p:sldId id="298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008080"/>
    <a:srgbClr val="9999FF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3" autoAdjust="0"/>
    <p:restoredTop sz="97491" autoAdjust="0"/>
  </p:normalViewPr>
  <p:slideViewPr>
    <p:cSldViewPr>
      <p:cViewPr varScale="1">
        <p:scale>
          <a:sx n="81" d="100"/>
          <a:sy n="81" d="100"/>
        </p:scale>
        <p:origin x="102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08.01.2025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ru-RU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/>
          <a:srcRect/>
          <a:stretch>
            <a:fillRect/>
          </a:stretch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700668" y="2857497"/>
            <a:ext cx="7615748" cy="4278093"/>
            <a:chOff x="1115616" y="3389225"/>
            <a:chExt cx="7165477" cy="275672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3389225"/>
              <a:ext cx="7165477" cy="27567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5400" b="1" dirty="0" err="1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66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panose="020B0604020202020204" pitchFamily="34" charset="0"/>
                </a:rPr>
                <a:t>Арт</a:t>
              </a:r>
              <a:r>
                <a:rPr lang="ru-RU" sz="54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66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panose="020B0604020202020204" pitchFamily="34" charset="0"/>
                </a:rPr>
                <a:t> – терапия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54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66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panose="020B0604020202020204" pitchFamily="34" charset="0"/>
                </a:rPr>
                <a:t>в работе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54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66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panose="020B0604020202020204" pitchFamily="34" charset="0"/>
                </a:rPr>
                <a:t>с </a:t>
              </a:r>
              <a:r>
                <a:rPr lang="ru-RU" sz="54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66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panose="020B0604020202020204" pitchFamily="34" charset="0"/>
                </a:rPr>
                <a:t>дошкольниками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6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panose="020B060402020202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36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panose="020B0604020202020204" pitchFamily="34" charset="0"/>
                </a:rPr>
                <a:t>Воспитатель: Турищева О.В.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panose="020B060402020202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6"/>
              <a:ext cx="5084703" cy="2812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Рисунок 4" descr="820-5b1b26746f7c517078caeed79a05ea1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1000108"/>
            <a:ext cx="3048000" cy="2033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57290" y="2285992"/>
            <a:ext cx="6486548" cy="1470025"/>
          </a:xfrm>
          <a:prstGeom prst="rect">
            <a:avLst/>
          </a:prstGeom>
        </p:spPr>
        <p:txBody>
          <a:bodyPr/>
          <a:lstStyle/>
          <a:p>
            <a:r>
              <a:rPr lang="ru-RU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b="1" i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857232"/>
            <a:ext cx="7772400" cy="714379"/>
          </a:xfrm>
        </p:spPr>
        <p:txBody>
          <a:bodyPr/>
          <a:lstStyle/>
          <a:p>
            <a:r>
              <a:rPr lang="ru-RU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</a:t>
            </a: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терапия - это</a:t>
            </a: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85786" y="1643050"/>
            <a:ext cx="7472370" cy="2786082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</a:t>
            </a: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терапия (лат.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ars</a:t>
            </a: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искусство, греч.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therapeia</a:t>
            </a: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лечение) представляет собой методику лечения и развития при помощи художественного творчества. </a:t>
            </a:r>
            <a:r>
              <a:rPr lang="ru-RU" alt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введен </a:t>
            </a:r>
            <a:r>
              <a:rPr lang="ru-RU" altLang="ru-RU" sz="1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Адрианом</a:t>
            </a:r>
            <a:r>
              <a:rPr lang="ru-RU" alt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Хиллом в 1938 году.</a:t>
            </a:r>
            <a:endParaRPr lang="ru-RU" sz="18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Арт-терапия</a:t>
            </a: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сегодня считается одним из наиболее мягких, но эффективных методов, используемых в работе психологами, психотерапевтами и даже педагогами. Так как, существует и педагогическое направление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арт-терапии</a:t>
            </a: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задачи, которой развитие, коррекция, воспитание и социализация.</a:t>
            </a:r>
          </a:p>
          <a:p>
            <a:pPr algn="just"/>
            <a:endParaRPr lang="ru-RU" sz="1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4214818"/>
            <a:ext cx="63579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6600"/>
                </a:solidFill>
                <a:latin typeface="RoscherkDL" pitchFamily="2" charset="0"/>
              </a:rPr>
              <a:t>Цель </a:t>
            </a:r>
            <a:r>
              <a:rPr lang="ru-RU" b="1" dirty="0" err="1" smtClean="0">
                <a:solidFill>
                  <a:srgbClr val="006600"/>
                </a:solidFill>
                <a:latin typeface="RoscherkDL" pitchFamily="2" charset="0"/>
              </a:rPr>
              <a:t>арт-терапии</a:t>
            </a:r>
            <a:r>
              <a:rPr lang="ru-RU" b="1" dirty="0" smtClean="0">
                <a:solidFill>
                  <a:srgbClr val="006600"/>
                </a:solidFill>
                <a:latin typeface="RoscherkDL" pitchFamily="2" charset="0"/>
              </a:rPr>
              <a:t> состоит в гармонизации развития личности через развитие способности самовыражения и самопознания.</a:t>
            </a:r>
            <a:endParaRPr lang="ru-RU" b="1" dirty="0">
              <a:solidFill>
                <a:srgbClr val="006600"/>
              </a:solidFill>
              <a:latin typeface="RoscherkD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928670"/>
            <a:ext cx="8286808" cy="5286412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18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Арт-терапия</a:t>
            </a:r>
            <a:r>
              <a:rPr lang="ru-RU" sz="18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применяется при:</a:t>
            </a:r>
            <a:endParaRPr lang="ru-RU" sz="18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 травмах, потерях       •     возрастных кризисах </a:t>
            </a:r>
          </a:p>
          <a:p>
            <a:pPr algn="just"/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креативности</a:t>
            </a: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•     кризисных ситуациях</a:t>
            </a:r>
          </a:p>
          <a:p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упрямстве                                                    •     агрессивности</a:t>
            </a:r>
          </a:p>
          <a:p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страхе, заикании                                        •     </a:t>
            </a:r>
            <a:r>
              <a:rPr lang="ru-RU" sz="1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гиперактивности</a:t>
            </a:r>
            <a:endParaRPr lang="ru-RU" sz="18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частой смены настроения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   задержки речевого и психического развития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   трудности в общении со сверстниками и/или взрослыми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   возбудимости или апатичности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   подготовки к детскому саду / школе и периоде адаптации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•     потери родительского контроля над ребенком, непослушании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•     застенчивости и неуверенности в себе   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•     развитии целостности личности             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6600"/>
                </a:solidFill>
              </a:rPr>
              <a:t> </a:t>
            </a:r>
            <a:endParaRPr lang="ru-RU" sz="18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28662" y="1643050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RoscherkDL" pitchFamily="2" charset="0"/>
              </a:rPr>
              <a:t>	</a:t>
            </a:r>
            <a:endParaRPr lang="ru-RU" b="1" dirty="0">
              <a:solidFill>
                <a:srgbClr val="006600"/>
              </a:solidFill>
              <a:latin typeface="RoscherkDL" pitchFamily="2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785794"/>
            <a:ext cx="7572428" cy="45550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терапия:</a:t>
            </a:r>
            <a:endParaRPr lang="ru-RU" sz="2000" b="1" i="1" dirty="0" smtClean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 помогает развивать эмоциональную сферу ребенка, закрепляя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доверие к миру;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помогает легче прожить период адаптации – снимает негативные стрессовые состояния – гнев, тревогу, обиду, резкий уход матери на некоторый промежуток времени и т.д.;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развивает сенсорные способности ребенка – ощущения, восприятие, интеллект, мелкую моторику, речь, воображение, творческие способности; обогащает социальный опыт ребенка, развивает коммуникабельность ребенка;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терапия помогает познавать мир, исследовать его, развивать опытную и экспериментальную деятельность;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- помогает развить гармоничную, духовно развитую личность;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5397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- вскрыть проблемы и недостатки в развитии и воспитания                   </a:t>
            </a: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ребенка, его переживания и состояния, отношения с миром.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28662" y="1643050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RoscherkDL" pitchFamily="2" charset="0"/>
              </a:rPr>
              <a:t>	</a:t>
            </a:r>
            <a:endParaRPr lang="ru-RU" b="1" dirty="0">
              <a:solidFill>
                <a:srgbClr val="006600"/>
              </a:solidFill>
              <a:latin typeface="RoscherkDL" pitchFamily="2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785794"/>
            <a:ext cx="8001056" cy="46474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принципы занятий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арт-терапией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 Желание ребенка - основное условие занятия. Творчество без желания невозможно, и, конечно, невозможен доверительный диалог с ребенком.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Поощрение и благодарность ребенку.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Педагог должен быть готов к тому, что при диалоге во время занятия на общие вопросы о себе или рисунке ребенок иногда отвечает «Не знаю», и предлагает ему варианты ответов.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Важным условием успешной работы является непосредственное участие самого педагога в той работе, которую он предлагает. 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огда у ребенка формируется доверие к педагогу и к той необычной деятельности, которая ему предлагается.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Нужно использовать яркий, красивый, добротный материал, с  которым идет работа на занятии. Краски, карандаши, пластилин, бумага имеют аккуратный вид, ведь ребенок чувствует к себе отношение и через материал, с которым ему предлагают работать.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На многих занятиях педагог рассказывает о том или ином явлении. Его монолог более всего полезен, если он содержит элементы гипнотического повествования, т.е. в какой-то степени речь педагога должна вводить в легкий транс с помощью повторения слов, предложений, использования эпитетов, метафор, изменения голоса. Это помогает создать атмосферу необычности, таинственности происходящего и помогает совершиться   чуду спонтанного самораскрытия ребенка.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7. Главное - получать удовольствие от самого процесса рисования, когда даже           каракули и черкания играют роль исцеления!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28662" y="1643050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RoscherkDL" pitchFamily="2" charset="0"/>
              </a:rPr>
              <a:t>	</a:t>
            </a:r>
            <a:endParaRPr lang="ru-RU" b="1" dirty="0">
              <a:solidFill>
                <a:srgbClr val="006600"/>
              </a:solidFill>
              <a:latin typeface="RoscherkDL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928670"/>
            <a:ext cx="750099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арт-терапии</a:t>
            </a:r>
            <a:r>
              <a:rPr lang="ru-RU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Музыкотерапия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включающей, прослушивание песен и инструментальной музыки, игру на музыкальных инструментах,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вокалотерапию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фольклоротерапию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Кинезитерапия</a:t>
            </a:r>
            <a:r>
              <a:rPr lang="ru-RU" sz="14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(танцевально-двигательная терапия), включающая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хореотерапию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коррекционную ритмику,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ритмотерапию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танцетерапию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подвижные игры, сеансы массажа, лечебную физкультуру;</a:t>
            </a:r>
          </a:p>
          <a:p>
            <a:pPr marL="342900" indent="-342900"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4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связанная с различными видами изобразительного искусства: живописью, графикой, лепкой, аппликацией, росписью, конструирование и т. д. </a:t>
            </a:r>
          </a:p>
          <a:p>
            <a:pPr marL="342900" indent="-342900"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   </a:t>
            </a:r>
            <a:r>
              <a:rPr lang="ru-RU" sz="14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Имаготерапия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куклотерапия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образно-ролевая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драмтерапия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4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посредством чтения или написания собственных произведений. Литература может быть самая разнообразная, и по форме, и по содержанию. В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библиотерапии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выделяют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сказкотерапию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лечение сказками. </a:t>
            </a:r>
          </a:p>
          <a:p>
            <a:pPr marL="342900" indent="-342900"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   </a:t>
            </a:r>
            <a:r>
              <a:rPr lang="ru-RU" sz="14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Акватерапия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лечение водой;</a:t>
            </a:r>
          </a:p>
          <a:p>
            <a:pPr marL="342900" indent="-342900"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•    </a:t>
            </a:r>
            <a:r>
              <a:rPr lang="ru-RU" sz="14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терапи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лечение с помощью песка;</a:t>
            </a:r>
          </a:p>
          <a:p>
            <a:pPr marL="342900" indent="-342900"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•   </a:t>
            </a:r>
            <a:r>
              <a:rPr lang="ru-RU" sz="14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Игротерапия</a:t>
            </a:r>
            <a:r>
              <a:rPr lang="ru-RU" sz="14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важнейшая игровая методика коррекции;</a:t>
            </a:r>
          </a:p>
          <a:p>
            <a:pPr marL="342900" indent="-342900"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•  </a:t>
            </a:r>
            <a:r>
              <a:rPr lang="ru-RU" sz="14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Цветотерапия</a:t>
            </a:r>
            <a:r>
              <a:rPr lang="ru-RU" sz="14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хромотерапия</a:t>
            </a:r>
            <a:r>
              <a:rPr lang="ru-RU" sz="14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лечение цветом;</a:t>
            </a:r>
          </a:p>
          <a:p>
            <a:pPr algn="just" fontAlgn="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• </a:t>
            </a:r>
            <a:r>
              <a:rPr lang="ru-RU" sz="14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Мандалотерапия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разукрашивание, создание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мандал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различных</a:t>
            </a:r>
          </a:p>
          <a:p>
            <a:pPr algn="just" fontAlgn="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материалов(природного, бросового), рисование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мандал</a:t>
            </a:r>
            <a:endPara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  <a:p>
            <a:pPr algn="just" fontAlgn="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342900" indent="-342900"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  <a:p>
            <a:pPr algn="just"/>
            <a:endParaRPr lang="ru-RU" sz="1400" b="1" i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/>
            <a:endPara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</a:p>
          <a:p>
            <a:pPr algn="just" fontAlgn="t"/>
            <a:endPara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/>
            <a:endPara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28662" y="1643050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RoscherkDL" pitchFamily="2" charset="0"/>
              </a:rPr>
              <a:t>	</a:t>
            </a:r>
            <a:endParaRPr lang="ru-RU" b="1" dirty="0">
              <a:solidFill>
                <a:srgbClr val="006600"/>
              </a:solidFill>
              <a:latin typeface="RoscherkDL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857232"/>
            <a:ext cx="735811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функции </a:t>
            </a:r>
            <a:r>
              <a:rPr lang="ru-RU" sz="16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арт-терапии</a:t>
            </a:r>
            <a:r>
              <a:rPr lang="ru-RU" sz="16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i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Координирующая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требует от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ребѐнка 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координации всех нравственных сил, и этот всплеск активности благотворно действует на его психику и весь организм, а значит, на его психическое и физическое здоровье, т.е. творческий процесс исцеляет.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Познавательная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сохранения здоровья,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арт-терапевтические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техники и технологии создают условия для познания, самопознания и творческого самовыражения каждого дошкольника.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познавать себя и окружающий мир. В творчестве человек воплощает свои эмоции, ожидания, сомнения, страхи, переживания и т.п.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Развивающая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арт-терапевтические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виды, техники развивают творческие способности ребёнка, поскольку во время занятий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арт-терапией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 зачастую открывает в себе неведомые ему ранее таланты и способности, открывает и использует свои внутренние ресурсы для своего самообразования и саморазвития, что способствует развитию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креативности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(творческих способностей), оригинальности, нестандартности мышления.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4. Адаптационная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эффективным способом социальной адаптации,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поскольку в основном использует средства невербального общения. Это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очень важно для людей, которым в силу разных причин бывает сложно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выразить свои мысли вербально, словами.</a:t>
            </a:r>
          </a:p>
          <a:p>
            <a:pPr algn="just"/>
            <a:endPara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28662" y="1643050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RoscherkDL" pitchFamily="2" charset="0"/>
              </a:rPr>
              <a:t>	</a:t>
            </a:r>
            <a:endParaRPr lang="ru-RU" b="1" dirty="0">
              <a:solidFill>
                <a:srgbClr val="006600"/>
              </a:solidFill>
              <a:latin typeface="RoscherkDL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142984"/>
            <a:ext cx="74295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Коммуникативная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показывает практика,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помогает быстрее устанавливать отношения между людьми, поскольку посредством различных видов искусства человек не только выражает себя, но и больше узнает об окружающих его людях.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Стимулирующая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случаев </a:t>
            </a:r>
            <a:r>
              <a:rPr lang="ru-RU" sz="1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арт-терапевтическая</a:t>
            </a:r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вызывает у детей положительные эмоции, что помогает им преодолеть пассивность, безынициативность, сформировать более активную жизненную позицию.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Диагностическая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творчества ребёнка являются объективными показателями его настроения, мыслей, желаний, что позволяет использовать их для диагностики с целью отслеживания динамики развития каждого дошкольника.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Психотерапевтическая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Побочным продуктом терапии искусством является возникающее в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результате выявления у человека скрытых способностей, умений и их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развития чувства глубокого удовлетворения, развития уверенности в себе,</a:t>
            </a:r>
          </a:p>
          <a:p>
            <a:pPr algn="just"/>
            <a:r>
              <a:rPr lang="ru-RU" sz="1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своих возможностях, гармонизация эмоционального состояния.</a:t>
            </a:r>
          </a:p>
          <a:p>
            <a:pPr algn="just"/>
            <a:endParaRPr lang="ru-RU" sz="14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28662" y="1142984"/>
            <a:ext cx="7300938" cy="4983179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16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 </a:t>
            </a:r>
          </a:p>
          <a:p>
            <a:pPr algn="ctr">
              <a:buNone/>
            </a:pPr>
            <a:r>
              <a:rPr lang="ru-RU" sz="16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использовании методов </a:t>
            </a:r>
            <a:r>
              <a:rPr lang="ru-RU" sz="1600" b="1" i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арт-терапии</a:t>
            </a:r>
            <a:r>
              <a:rPr lang="ru-RU" sz="1600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AutoNum type="arabicPeriod"/>
            </a:pPr>
            <a:r>
              <a:rPr lang="ru-RU" sz="1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Памятки.</a:t>
            </a:r>
          </a:p>
          <a:p>
            <a:pPr algn="just">
              <a:buAutoNum type="arabicPeriod"/>
            </a:pPr>
            <a:r>
              <a:rPr lang="ru-RU" sz="1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Консультации, рекомендации.</a:t>
            </a:r>
          </a:p>
          <a:p>
            <a:pPr algn="just">
              <a:buAutoNum type="arabicPeriod"/>
            </a:pPr>
            <a:r>
              <a:rPr lang="ru-RU" sz="1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Мастер-классы.</a:t>
            </a:r>
          </a:p>
          <a:p>
            <a:pPr algn="just">
              <a:buAutoNum type="arabicPeriod"/>
            </a:pPr>
            <a:r>
              <a:rPr lang="ru-RU" sz="1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</a:t>
            </a:r>
            <a:r>
              <a:rPr lang="ru-RU" sz="16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арт-терапия</a:t>
            </a:r>
            <a:r>
              <a:rPr lang="ru-RU" sz="1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 с родителями по разным видам </a:t>
            </a:r>
            <a:r>
              <a:rPr lang="ru-RU" sz="16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арт-терапии</a:t>
            </a:r>
            <a:r>
              <a:rPr lang="ru-RU" sz="1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AutoNum type="arabicPeriod"/>
            </a:pPr>
            <a:r>
              <a:rPr lang="ru-RU" sz="16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Арт-терпаия</a:t>
            </a:r>
            <a:r>
              <a:rPr lang="ru-RU" sz="1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психологом</a:t>
            </a:r>
          </a:p>
          <a:p>
            <a:pPr algn="just">
              <a:buAutoNum type="arabicPeriod"/>
            </a:pPr>
            <a:r>
              <a:rPr lang="ru-RU" sz="1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семейным опытом</a:t>
            </a:r>
          </a:p>
          <a:p>
            <a:pPr algn="just">
              <a:buAutoNum type="arabicPeriod"/>
            </a:pPr>
            <a:r>
              <a:rPr lang="ru-RU" sz="16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Папка-передвижка</a:t>
            </a:r>
          </a:p>
          <a:p>
            <a:pPr algn="just">
              <a:buAutoNum type="arabicPeriod"/>
            </a:pPr>
            <a:endParaRPr lang="ru-RU" sz="16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sz="16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887</Words>
  <Application>Microsoft Office PowerPoint</Application>
  <PresentationFormat>Экран (4:3)</PresentationFormat>
  <Paragraphs>96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Bahnschrift Light</vt:lpstr>
      <vt:lpstr>Calibri</vt:lpstr>
      <vt:lpstr>Monotype Corsiva</vt:lpstr>
      <vt:lpstr>RoscherkDL</vt:lpstr>
      <vt:lpstr>Times New Roman</vt:lpstr>
      <vt:lpstr>1_Тема Office</vt:lpstr>
      <vt:lpstr>Презентация PowerPoint</vt:lpstr>
      <vt:lpstr>Арт – терапия - это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Ромашка</cp:lastModifiedBy>
  <cp:revision>75</cp:revision>
  <dcterms:created xsi:type="dcterms:W3CDTF">2014-07-06T18:18:00Z</dcterms:created>
  <dcterms:modified xsi:type="dcterms:W3CDTF">2025-01-08T17:33:08Z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