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9"/>
  </p:notesMasterIdLst>
  <p:sldIdLst>
    <p:sldId id="291" r:id="rId2"/>
    <p:sldId id="282" r:id="rId3"/>
    <p:sldId id="280" r:id="rId4"/>
    <p:sldId id="272" r:id="rId5"/>
    <p:sldId id="300" r:id="rId6"/>
    <p:sldId id="301" r:id="rId7"/>
    <p:sldId id="302" r:id="rId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DE82"/>
    <a:srgbClr val="FF6600"/>
    <a:srgbClr val="6A81F6"/>
    <a:srgbClr val="1937B7"/>
    <a:srgbClr val="FF33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1325" y="21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6DFC94-42C6-5F4C-8730-63B382707931}" type="doc">
      <dgm:prSet loTypeId="urn:microsoft.com/office/officeart/2005/8/layout/hList1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62261D-D72C-E04F-9DB4-B16696BF129B}" type="pres">
      <dgm:prSet presAssocID="{066DFC94-42C6-5F4C-8730-63B3827079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E4C3025A-D443-4A65-9307-D2A0702368FF}" type="presOf" srcId="{066DFC94-42C6-5F4C-8730-63B382707931}" destId="{A362261D-D72C-E04F-9DB4-B16696BF129B}" srcOrd="0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r">
              <a:defRPr sz="1200"/>
            </a:lvl1pPr>
          </a:lstStyle>
          <a:p>
            <a:fld id="{9FB1D8A4-3724-4E36-895B-DF439FF005C4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3" tIns="46077" rIns="92153" bIns="4607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2153" tIns="46077" rIns="92153" bIns="4607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r">
              <a:defRPr sz="1200"/>
            </a:lvl1pPr>
          </a:lstStyle>
          <a:p>
            <a:fld id="{2A9FD213-9A8A-4662-8C4B-D15CD835C3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80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7DCCFAA-8B4B-4718-8D50-59C671A8B541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E68F4C-AE88-41D9-A437-E9370C8BD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CCFAA-8B4B-4718-8D50-59C671A8B541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68F4C-AE88-41D9-A437-E9370C8BD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7DCCFAA-8B4B-4718-8D50-59C671A8B541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4E68F4C-AE88-41D9-A437-E9370C8BD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CCFAA-8B4B-4718-8D50-59C671A8B541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E68F4C-AE88-41D9-A437-E9370C8BD4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CCFAA-8B4B-4718-8D50-59C671A8B541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4E68F4C-AE88-41D9-A437-E9370C8BD4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7DCCFAA-8B4B-4718-8D50-59C671A8B541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4E68F4C-AE88-41D9-A437-E9370C8BD4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7DCCFAA-8B4B-4718-8D50-59C671A8B541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4E68F4C-AE88-41D9-A437-E9370C8BD4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CCFAA-8B4B-4718-8D50-59C671A8B541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E68F4C-AE88-41D9-A437-E9370C8BD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CCFAA-8B4B-4718-8D50-59C671A8B541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E68F4C-AE88-41D9-A437-E9370C8BD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CCFAA-8B4B-4718-8D50-59C671A8B541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E68F4C-AE88-41D9-A437-E9370C8BD4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7DCCFAA-8B4B-4718-8D50-59C671A8B541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4E68F4C-AE88-41D9-A437-E9370C8BD4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7DCCFAA-8B4B-4718-8D50-59C671A8B541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4E68F4C-AE88-41D9-A437-E9370C8BD4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=3&amp;text=%D1%80%D0%B5%D0%B1%D1%91%D0%BD%D0%BE%D0%BA%20%D0%BE%D0%B4%D0%B8%D0%BD%20%D0%B2%20%D1%81%D0%BE%D0%B2%D1%80%D0%B5%D0%BC%D0%B5%D0%BD%D0%BD%D0%BE%D0%BC%20%D0%BC%D0%B8%D1%80%D0%B5%20%D0%BA%D0%B0%D1%80%D1%82%D0%B8%D0%BD%D0%BA%D0%B8&amp;img_url=http://avivas.ru/img/news/201412/16734723716.jpg&amp;pos=113&amp;rpt=simage&amp;family=yes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8220" y="476672"/>
            <a:ext cx="9143999" cy="108012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учреждение</a:t>
            </a:r>
          </a:p>
          <a:p>
            <a:pPr algn="ctr">
              <a:spcBef>
                <a:spcPts val="0"/>
              </a:spcBef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«Управление дошкольными </a:t>
            </a:r>
            <a:r>
              <a:rPr lang="ru-RU" sz="16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образовательными учреждениями»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39752" y="1916832"/>
            <a:ext cx="6611888" cy="18002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ИГРОВОЕ ПРОСТРАНСТВО СОВРЕМЕННОГО ДОШКОЛЬНИКА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6046" y="5517233"/>
            <a:ext cx="68478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ДОЩАНОВА ВЕТА АНАТОЛЬЕВНА,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эксперт отдела дошкольного образования </a:t>
            </a:r>
          </a:p>
          <a:p>
            <a:pPr algn="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МКУ «УДОУ»</a:t>
            </a:r>
          </a:p>
        </p:txBody>
      </p:sp>
      <p:pic>
        <p:nvPicPr>
          <p:cNvPr id="6" name="Picture 4" descr="D:\ПРОСВЕЩЕНИЕ\Картинки разные\Доналд_Золан\71.jpg"/>
          <p:cNvPicPr>
            <a:picLocks noChangeAspect="1" noChangeArrowheads="1"/>
          </p:cNvPicPr>
          <p:nvPr/>
        </p:nvPicPr>
        <p:blipFill>
          <a:blip r:embed="rId2" cstate="print"/>
          <a:srcRect t="9661" b="9661"/>
          <a:stretch>
            <a:fillRect/>
          </a:stretch>
        </p:blipFill>
        <p:spPr bwMode="auto">
          <a:xfrm>
            <a:off x="0" y="3429000"/>
            <a:ext cx="5040560" cy="3429000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70006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600" y="260648"/>
            <a:ext cx="792312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Проект плана работы городской родительской школы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«СОВРЕМЕННЫЙ РОДИТЕЛЬ ДОШКОЛЬНИКА»</a:t>
            </a:r>
          </a:p>
          <a:p>
            <a:pPr algn="ctr"/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2016-2017 учебный год</a:t>
            </a:r>
          </a:p>
          <a:p>
            <a:r>
              <a:rPr lang="ru-RU" sz="2800" dirty="0" smtClean="0"/>
              <a:t> </a:t>
            </a:r>
          </a:p>
          <a:p>
            <a:pPr algn="ctr"/>
            <a:endParaRPr lang="ru-RU" sz="28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799474766"/>
              </p:ext>
            </p:extLst>
          </p:nvPr>
        </p:nvGraphicFramePr>
        <p:xfrm>
          <a:off x="251520" y="1484784"/>
          <a:ext cx="856895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67509"/>
              </p:ext>
            </p:extLst>
          </p:nvPr>
        </p:nvGraphicFramePr>
        <p:xfrm>
          <a:off x="107504" y="1268761"/>
          <a:ext cx="8928992" cy="5505356"/>
        </p:xfrm>
        <a:graphic>
          <a:graphicData uri="http://schemas.openxmlformats.org/drawingml/2006/table">
            <a:tbl>
              <a:tblPr/>
              <a:tblGrid>
                <a:gridCol w="534152"/>
                <a:gridCol w="3223170"/>
                <a:gridCol w="1589826"/>
                <a:gridCol w="1492260"/>
                <a:gridCol w="2089584"/>
              </a:tblGrid>
              <a:tr h="418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</a:rPr>
                        <a:t>№</a:t>
                      </a:r>
                      <a:endParaRPr lang="ru-RU" sz="13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</a:rPr>
                        <a:t>Направления</a:t>
                      </a:r>
                      <a:endParaRPr lang="ru-RU" sz="1300" b="1" dirty="0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</a:rPr>
                        <a:t>деятельности/ темы для обсуждения</a:t>
                      </a:r>
                      <a:endParaRPr lang="ru-RU" sz="13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</a:rPr>
                        <a:t>Форма работы</a:t>
                      </a:r>
                      <a:endParaRPr lang="ru-RU" sz="13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</a:rPr>
                        <a:t>Примерные сроки проведения</a:t>
                      </a:r>
                      <a:endParaRPr lang="ru-RU" sz="13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</a:rPr>
                        <a:t>Место проведения</a:t>
                      </a:r>
                      <a:endParaRPr lang="ru-RU" sz="13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06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1.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Сессия № 1 «ИГРОВОЕ ПРОСТРАНСТВО СОВРЕМЕННОГО ДОШКОЛЬНИКА»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89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1.1.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Современная игрушка: что выбрать? Формирование домашней игротеки, медиатеки, библиотеки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Выступление – презентация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26.08.2016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ДОУ № 15 </a:t>
                      </a:r>
                      <a:endParaRPr lang="ru-RU" sz="1200" b="1" dirty="0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«Серебряное копытце»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1.2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Польза и вред компьютерных игр или как преодолеть компьютерную зависимость?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Открытая консультация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38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1.3.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«Тропинка в ранний возраст» на основе </a:t>
                      </a: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Фребель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-педагогики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Открытая консультация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9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2.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Сессия № 2 «МАТЕМАТИЧЕСКОЕ И ТЕХНИЧЕСКОЕ ОБРАЗОВАНИЕ ДОШКОЛЬНИКА В ДОУ»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5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2.1.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Математическое образование дошкольника – алгоритмика в ДОУ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Единый день открытых дверей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Ноябрь 2016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48 ДОУ  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1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2.2.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Образовательная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роботехника в ДОУ</a:t>
                      </a: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9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3.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Сессия № 3 «ЗДОРОВЬЕ ДОШКОЛЬНИКА»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9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3.1.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Психология здоровья дошкольника</a:t>
                      </a: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lang="ru-RU" sz="1200" b="1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lang="en-US" sz="1200" b="1">
                          <a:latin typeface="Times New Roman"/>
                          <a:cs typeface="Times New Roman"/>
                        </a:rPr>
                        <a:t>LINE </a:t>
                      </a:r>
                      <a:r>
                        <a:rPr lang="ru-RU" sz="1200" b="1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lang="ru-RU" sz="1200" b="1">
                          <a:latin typeface="Times New Roman"/>
                        </a:rPr>
                        <a:t>семинар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>
                        <a:latin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Февраль 2017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Все ДОУ 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9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3.2.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Социальное здоровье, как важное условие становления личности ребенка и социализации в обществе</a:t>
                      </a: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5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3.3.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SimSun"/>
                        </a:rPr>
                        <a:t>«Физическое развитие ребенка – приоритет взаимодействия ДОУ с семьей»</a:t>
                      </a:r>
                      <a:endParaRPr lang="ru-RU" sz="1200" b="1">
                        <a:latin typeface="Times New Roman"/>
                        <a:ea typeface="Times New Roman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9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4.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Сессия № 4 «ФОРМИРОВАНИЕ СИСТЕМЫ СЕМЕЙНЫХ ДУХОВНО-НРАВСТВЕННЫХ ЦЕННОСТЕЙ»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89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4.1.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Роль семьи в формировании духовно-нравственных ценностей у детей дошкольного возраста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Единый консультационный день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Апрель 2017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ДОУ № 6 «Василёк»</a:t>
                      </a:r>
                      <a:endParaRPr lang="ru-RU" sz="1200" b="1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ДОУ № 21 «Светлячок»</a:t>
                      </a:r>
                      <a:endParaRPr lang="ru-RU" sz="1200" b="1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ДОУ № 27 «Микки-Маус»</a:t>
                      </a:r>
                      <a:endParaRPr lang="ru-RU" sz="1200" b="1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ДОУ № 40 «Снегурочка»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1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</a:rPr>
                        <a:t>4.2.</a:t>
                      </a:r>
                      <a:endParaRPr lang="ru-RU" sz="1200" b="1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Социокультурная игровая среда в ДОУ</a:t>
                      </a:r>
                      <a:endParaRPr lang="ru-RU" sz="1200" b="1" dirty="0">
                        <a:latin typeface="Calibri"/>
                      </a:endParaRPr>
                    </a:p>
                  </a:txBody>
                  <a:tcPr marL="51517" marR="515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283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Проект плана работы городской родительской школы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«СОВРЕМЕННЫЙ РОДИТЕЛЬ ДОШКОЛЬНИКА»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(фрагмент)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268760"/>
          <a:ext cx="9144000" cy="2682240"/>
        </p:xfrm>
        <a:graphic>
          <a:graphicData uri="http://schemas.openxmlformats.org/drawingml/2006/table">
            <a:tbl>
              <a:tblPr/>
              <a:tblGrid>
                <a:gridCol w="615422"/>
                <a:gridCol w="3369863"/>
                <a:gridCol w="1604467"/>
                <a:gridCol w="2063809"/>
                <a:gridCol w="1490439"/>
              </a:tblGrid>
              <a:tr h="628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Направления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деятельности/ темы для обсуждения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Форма работы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Примерные сроки проведения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Место проведения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189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Сессия № 2 «МАТЕМАТИЧЕСКОЕ И ТЕХНИЧЕСКОЕ ОБРАЗОВАНИЕ ДОШКОЛЬНИКА В ДОУ»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8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2.1.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Математическое образование дошкольника – алгоритмика в ДОУ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Единый день открытых дверей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Ноябрь 2016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cs typeface="Times New Roman" pitchFamily="18" charset="0"/>
                        </a:rPr>
                        <a:t>48 ДОУ  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2.2.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Образовательная роботехника в ДОУ</a:t>
                      </a:r>
                    </a:p>
                  </a:txBody>
                  <a:tcPr marL="58211" marR="58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Содержимое 8" descr="Рисунок4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51520" y="4077072"/>
            <a:ext cx="2664296" cy="2568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E:\Вета\DSCN0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077072"/>
            <a:ext cx="3672408" cy="25647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Стрелка вправо с вырезом 1"/>
          <p:cNvSpPr/>
          <p:nvPr/>
        </p:nvSpPr>
        <p:spPr>
          <a:xfrm>
            <a:off x="3131840" y="5179405"/>
            <a:ext cx="1800199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91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3"/>
          <p:cNvSpPr txBox="1">
            <a:spLocks/>
          </p:cNvSpPr>
          <p:nvPr/>
        </p:nvSpPr>
        <p:spPr>
          <a:xfrm>
            <a:off x="0" y="188640"/>
            <a:ext cx="9144000" cy="1080120"/>
          </a:xfrm>
          <a:prstGeom prst="rect">
            <a:avLst/>
          </a:prstGeom>
        </p:spPr>
        <p:txBody>
          <a:bodyPr vert="horz" anchor="ctr">
            <a:normAutofit fontScale="32500" lnSpcReduction="20000"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5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Проект плана работы городской родительской школы </a:t>
            </a:r>
            <a:br>
              <a:rPr kumimoji="0" lang="ru-RU" sz="5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«СОВРЕМЕННЫЙ РОДИТЕЛЬ ДОШКОЛЬНИКА»</a:t>
            </a:r>
          </a:p>
          <a:p>
            <a:pPr lvl="0" algn="ctr">
              <a:spcBef>
                <a:spcPct val="0"/>
              </a:spcBef>
            </a:pPr>
            <a:r>
              <a:rPr lang="ru-RU" sz="4800" b="1" dirty="0" smtClean="0">
                <a:solidFill>
                  <a:srgbClr val="5A6378"/>
                </a:solidFill>
                <a:latin typeface="Times New Roman" pitchFamily="18" charset="0"/>
                <a:cs typeface="Times New Roman" pitchFamily="18" charset="0"/>
              </a:rPr>
              <a:t> (продолжение) 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1196752"/>
          <a:ext cx="9143998" cy="2592290"/>
        </p:xfrm>
        <a:graphic>
          <a:graphicData uri="http://schemas.openxmlformats.org/drawingml/2006/table">
            <a:tbl>
              <a:tblPr/>
              <a:tblGrid>
                <a:gridCol w="579448"/>
                <a:gridCol w="3920544"/>
                <a:gridCol w="1300574"/>
                <a:gridCol w="139586"/>
                <a:gridCol w="1479210"/>
                <a:gridCol w="176974"/>
                <a:gridCol w="1547662"/>
              </a:tblGrid>
              <a:tr h="7069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№</a:t>
                      </a: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Направления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деятельности/ темы для обсуждения</a:t>
                      </a: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Форма работы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latin typeface="Calibri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Примерные сроки проведения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latin typeface="Calibri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Место проведения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356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3.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grid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Сессия № 3 «ЗДОРОВЬЕ ДОШКОЛЬНИКА»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6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3.1.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Психология здоровья дошкольника</a:t>
                      </a: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lang="ru-RU"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lang="en-US" sz="1400" b="1" dirty="0">
                          <a:latin typeface="Times New Roman"/>
                          <a:cs typeface="Times New Roman"/>
                        </a:rPr>
                        <a:t>LINE </a:t>
                      </a:r>
                      <a:r>
                        <a:rPr lang="ru-RU" sz="1400" b="1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lang="ru-RU" sz="1400" b="1" dirty="0">
                          <a:latin typeface="Times New Roman"/>
                        </a:rPr>
                        <a:t>семинар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Февраль 2017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Все ДОУ 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69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3.2.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Социальное здоровье, как важное условие становления личности ребенка и социализации в обществе</a:t>
                      </a: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69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3.3.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SimSun"/>
                        </a:rPr>
                        <a:t>«Физическое развитие ребенка – приоритет взаимодействия ДОУ с семьей»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54796" marR="5479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Содержимое 6" descr="Рисунок1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51520" y="3861048"/>
            <a:ext cx="2808313" cy="2996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834503"/>
            <a:ext cx="3816424" cy="3050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Стрелка вправо с вырезом 6"/>
          <p:cNvSpPr/>
          <p:nvPr/>
        </p:nvSpPr>
        <p:spPr>
          <a:xfrm>
            <a:off x="3203848" y="5179504"/>
            <a:ext cx="1800199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Проект плана работы городской родительской школы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«СОВРЕМЕННЫЙ РОДИТЕЛЬ ДОШКОЛЬНИКА»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(фрагмент)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711739"/>
              </p:ext>
            </p:extLst>
          </p:nvPr>
        </p:nvGraphicFramePr>
        <p:xfrm>
          <a:off x="0" y="1196752"/>
          <a:ext cx="9143999" cy="2705708"/>
        </p:xfrm>
        <a:graphic>
          <a:graphicData uri="http://schemas.openxmlformats.org/drawingml/2006/table">
            <a:tbl>
              <a:tblPr/>
              <a:tblGrid>
                <a:gridCol w="539552"/>
                <a:gridCol w="3024336"/>
                <a:gridCol w="2016224"/>
                <a:gridCol w="1152128"/>
                <a:gridCol w="152955"/>
                <a:gridCol w="2258804"/>
              </a:tblGrid>
              <a:tr h="532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№</a:t>
                      </a:r>
                      <a:endParaRPr lang="ru-RU" sz="16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Направления</a:t>
                      </a:r>
                      <a:endParaRPr lang="ru-RU" sz="1600" b="1" dirty="0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деятельности/ темы для обсуждения</a:t>
                      </a:r>
                      <a:endParaRPr lang="ru-RU" sz="16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Форма работы</a:t>
                      </a:r>
                      <a:endParaRPr lang="ru-RU" sz="16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Примерные сроки проведения</a:t>
                      </a:r>
                      <a:endParaRPr lang="ru-RU" sz="16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Место проведения</a:t>
                      </a:r>
                      <a:endParaRPr lang="ru-RU" sz="16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664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4.</a:t>
                      </a:r>
                      <a:endParaRPr lang="ru-RU" sz="16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Сессия № 4 «</a:t>
                      </a:r>
                      <a:r>
                        <a:rPr lang="ru-RU" sz="1400" b="1" dirty="0">
                          <a:latin typeface="Times New Roman"/>
                        </a:rPr>
                        <a:t>ФОРМИРОВАНИЕ СИСТЕМЫ СЕМЕЙНЫХ </a:t>
                      </a:r>
                      <a:r>
                        <a:rPr lang="ru-RU" sz="1400" b="1" dirty="0" smtClean="0">
                          <a:latin typeface="Times New Roman"/>
                        </a:rPr>
                        <a:t>ДУХОВНО-НРАВСТВЕННЫХ ЦЕННОСТЕЙ</a:t>
                      </a:r>
                      <a:r>
                        <a:rPr lang="ru-RU" sz="1400" b="1" dirty="0">
                          <a:latin typeface="Times New Roman"/>
                        </a:rPr>
                        <a:t>»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99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4.1.</a:t>
                      </a:r>
                      <a:endParaRPr lang="ru-RU" sz="16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Роль семьи в формировании духовно-нравственных ценностей у детей дошкольного возраста</a:t>
                      </a:r>
                      <a:endParaRPr lang="ru-RU" sz="16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Единый консультационный день</a:t>
                      </a:r>
                      <a:endParaRPr lang="ru-RU" sz="16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90488" indent="-90488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Апрель 2017</a:t>
                      </a:r>
                      <a:endParaRPr lang="ru-RU" sz="16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</a:rPr>
                        <a:t>ДОУ № 6 «Василёк»</a:t>
                      </a:r>
                      <a:endParaRPr lang="ru-RU" sz="1500" b="1" dirty="0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</a:rPr>
                        <a:t>ДОУ № 21 «Светлячок»</a:t>
                      </a:r>
                      <a:endParaRPr lang="ru-RU" sz="1500" b="1" dirty="0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</a:rPr>
                        <a:t>ДОУ № 27 «Микки-Маус»</a:t>
                      </a:r>
                      <a:endParaRPr lang="ru-RU" sz="1500" b="1" dirty="0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</a:rPr>
                        <a:t>ДОУ № 40 «Снегурочка»</a:t>
                      </a:r>
                      <a:endParaRPr lang="ru-RU" sz="15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4.2.</a:t>
                      </a:r>
                      <a:endParaRPr lang="ru-RU" sz="16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Социокультурная игровая среда в ДОУ</a:t>
                      </a:r>
                      <a:endParaRPr lang="ru-RU" sz="16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Содержимое 11" descr="30888933_Frederick_Warren_Freer_ak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t="3174"/>
          <a:stretch>
            <a:fillRect/>
          </a:stretch>
        </p:blipFill>
        <p:spPr>
          <a:xfrm flipH="1">
            <a:off x="323528" y="4007762"/>
            <a:ext cx="2592288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s://im3-tub-ru.yandex.net/i?id=a5065b4b38dff218dd3223f0e85b221a&amp;n=33&amp;h=190&amp;w=285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4007762"/>
            <a:ext cx="3600400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Стрелка вправо с вырезом 9"/>
          <p:cNvSpPr/>
          <p:nvPr/>
        </p:nvSpPr>
        <p:spPr>
          <a:xfrm>
            <a:off x="3203847" y="4999484"/>
            <a:ext cx="1800199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91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Проект плана работы городской родительской школы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«СОВРЕМЕННЫЙ РОДИТЕЛЬ ДОШКОЛЬНИКА»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(фрагмент)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080930"/>
              </p:ext>
            </p:extLst>
          </p:nvPr>
        </p:nvGraphicFramePr>
        <p:xfrm>
          <a:off x="0" y="980729"/>
          <a:ext cx="9144000" cy="2808708"/>
        </p:xfrm>
        <a:graphic>
          <a:graphicData uri="http://schemas.openxmlformats.org/drawingml/2006/table">
            <a:tbl>
              <a:tblPr/>
              <a:tblGrid>
                <a:gridCol w="556881"/>
                <a:gridCol w="4765477"/>
                <a:gridCol w="1910821"/>
                <a:gridCol w="1910821"/>
              </a:tblGrid>
              <a:tr h="6795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№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Направления</a:t>
                      </a:r>
                      <a:endParaRPr lang="ru-RU" sz="1400" b="1" dirty="0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деятельности/ темы для обсуждения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Форма работы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Эксперты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265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1.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Сессия № 1 «ИГРОВОЕ ПРОСТРАНСТВО СОВРЕМЕННОГО ДОШКОЛЬНИКА»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</a:tr>
              <a:tr h="7769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1.1.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Современная игрушка: что выбрать? Формирование домашней игротеки, медиатеки, библиотеки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</a:rPr>
                        <a:t>Выступление – презентация</a:t>
                      </a:r>
                      <a:endParaRPr lang="ru-RU" sz="1400" b="1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Смирнова </a:t>
                      </a:r>
                      <a:endParaRPr lang="en-US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Елена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Олеговна</a:t>
                      </a: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3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1.2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Польза и вред компьютерных игр или как преодолеть компьютерную зависимость?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Открытая консультация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4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1.3.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«Тропинка в ранний возраст» на основе Фребель-педагогики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</a:rPr>
                        <a:t>Открытая консультация</a:t>
                      </a:r>
                      <a:endParaRPr lang="ru-RU" sz="1400" b="1" dirty="0">
                        <a:latin typeface="Calibri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Кожевникова </a:t>
                      </a: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Виктория Витальевна</a:t>
                      </a:r>
                      <a:endParaRPr kumimoji="0" lang="ru-RU" sz="1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758" marR="517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Содержимое 8" descr="Рисунок1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23528" y="4005064"/>
            <a:ext cx="2448272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G:\Морозова\Изображение 2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9962" y="4005064"/>
            <a:ext cx="3707904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Стрелка вправо с вырезом 7"/>
          <p:cNvSpPr/>
          <p:nvPr/>
        </p:nvSpPr>
        <p:spPr>
          <a:xfrm>
            <a:off x="3213501" y="5168224"/>
            <a:ext cx="1800199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91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8220" y="476672"/>
            <a:ext cx="9143999" cy="108012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учреждение</a:t>
            </a:r>
          </a:p>
          <a:p>
            <a:pPr algn="ctr">
              <a:spcBef>
                <a:spcPts val="0"/>
              </a:spcBef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«Управление дошкольными </a:t>
            </a:r>
            <a:r>
              <a:rPr lang="ru-RU" sz="16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образовательными учреждениями»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39752" y="1916832"/>
            <a:ext cx="6611888" cy="18002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ИГРОВОЕ ПРОСТРАНСТВО СОВРЕМЕННОГО ДОШКОЛЬНИКА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6046" y="5517233"/>
            <a:ext cx="68478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ДОЩАНОВА ВЕТА АНАТОЛЬЕВНА,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эксперт отдела дошкольного образования </a:t>
            </a:r>
          </a:p>
          <a:p>
            <a:pPr algn="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МКУ «УДОУ»</a:t>
            </a:r>
          </a:p>
        </p:txBody>
      </p:sp>
      <p:pic>
        <p:nvPicPr>
          <p:cNvPr id="6" name="Picture 4" descr="D:\ПРОСВЕЩЕНИЕ\Картинки разные\Доналд_Золан\71.jpg"/>
          <p:cNvPicPr>
            <a:picLocks noChangeAspect="1" noChangeArrowheads="1"/>
          </p:cNvPicPr>
          <p:nvPr/>
        </p:nvPicPr>
        <p:blipFill>
          <a:blip r:embed="rId2" cstate="print"/>
          <a:srcRect t="9661" b="9661"/>
          <a:stretch>
            <a:fillRect/>
          </a:stretch>
        </p:blipFill>
        <p:spPr bwMode="auto">
          <a:xfrm>
            <a:off x="0" y="3429000"/>
            <a:ext cx="5040560" cy="3429000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70006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3230</TotalTime>
  <Words>535</Words>
  <Application>Microsoft Office PowerPoint</Application>
  <PresentationFormat>Экран (4:3)</PresentationFormat>
  <Paragraphs>147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Обычная</vt:lpstr>
      <vt:lpstr> ИГРОВОЕ ПРОСТРАНСТВО СОВРЕМЕННОГО ДОШКОЛЬНИКА</vt:lpstr>
      <vt:lpstr>Презентация PowerPoint</vt:lpstr>
      <vt:lpstr> Проект плана работы городской родительской школы  «СОВРЕМЕННЫЙ РОДИТЕЛЬ ДОШКОЛЬНИКА» (фрагмент) </vt:lpstr>
      <vt:lpstr>Презентация PowerPoint</vt:lpstr>
      <vt:lpstr> Проект плана работы городской родительской школы  «СОВРЕМЕННЫЙ РОДИТЕЛЬ ДОШКОЛЬНИКА» (фрагмент) </vt:lpstr>
      <vt:lpstr> Проект плана работы городской родительской школы  «СОВРЕМЕННЫЙ РОДИТЕЛЬ ДОШКОЛЬНИКА» (фрагмент) </vt:lpstr>
      <vt:lpstr> ИГРОВОЕ ПРОСТРАНСТВО СОВРЕМЕННОГО ДОШКОЛЬНИКА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376</cp:revision>
  <cp:lastPrinted>2014-12-03T14:51:18Z</cp:lastPrinted>
  <dcterms:created xsi:type="dcterms:W3CDTF">2012-11-14T16:52:57Z</dcterms:created>
  <dcterms:modified xsi:type="dcterms:W3CDTF">2016-08-25T16:25:16Z</dcterms:modified>
</cp:coreProperties>
</file>