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82" r:id="rId3"/>
    <p:sldId id="281" r:id="rId4"/>
    <p:sldId id="280" r:id="rId5"/>
    <p:sldId id="283" r:id="rId6"/>
    <p:sldId id="285" r:id="rId7"/>
    <p:sldId id="286" r:id="rId8"/>
    <p:sldId id="287" r:id="rId9"/>
    <p:sldId id="288" r:id="rId10"/>
    <p:sldId id="289" r:id="rId11"/>
    <p:sldId id="290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5" r:id="rId34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C86C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00" autoAdjust="0"/>
    <p:restoredTop sz="95596" autoAdjust="0"/>
  </p:normalViewPr>
  <p:slideViewPr>
    <p:cSldViewPr>
      <p:cViewPr varScale="1">
        <p:scale>
          <a:sx n="69" d="100"/>
          <a:sy n="69" d="100"/>
        </p:scale>
        <p:origin x="61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73E769B-2CA2-47A0-99ED-AA2850CC10E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8447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BE2613-016A-4880-81BC-FE51AAFE21FC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445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304800"/>
            <a:ext cx="7772400" cy="704850"/>
          </a:xfrm>
          <a:effectLst>
            <a:outerShdw algn="ctr" rotWithShape="0">
              <a:schemeClr val="bg2"/>
            </a:outerShdw>
          </a:effec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990600"/>
            <a:ext cx="7772400" cy="685800"/>
          </a:xfrm>
          <a:effectLst>
            <a:outerShdw algn="ctr" rotWithShape="0">
              <a:schemeClr val="bg2"/>
            </a:outerShdw>
          </a:effec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15200" y="1371600"/>
            <a:ext cx="182880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28800" y="1371600"/>
            <a:ext cx="53340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28800" y="21336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62600" y="21336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371600"/>
            <a:ext cx="73152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2133600"/>
            <a:ext cx="7315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1C86C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1C86C0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1C86C0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1C86C0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1C86C0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1C86C0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1C86C0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1C86C0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1C86C0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14800" y="304800"/>
            <a:ext cx="4648200" cy="1756048"/>
          </a:xfrm>
        </p:spPr>
        <p:txBody>
          <a:bodyPr/>
          <a:lstStyle/>
          <a:p>
            <a:r>
              <a:rPr lang="ru-RU" dirty="0" smtClean="0"/>
              <a:t>33</a:t>
            </a:r>
            <a:r>
              <a:rPr lang="ru-RU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вопроса </a:t>
            </a:r>
            <a: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 вакцинации, которые родители задают чаще всего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828800" y="476672"/>
            <a:ext cx="73152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ru-RU" sz="4400" kern="0" dirty="0" smtClean="0">
                <a:solidFill>
                  <a:srgbClr val="1C86C0"/>
                </a:solidFill>
                <a:latin typeface="+mj-lt"/>
                <a:ea typeface="+mj-ea"/>
                <a:cs typeface="+mj-cs"/>
              </a:rPr>
              <a:t>10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1C86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lang="ru-RU" sz="3000" b="1" dirty="0">
                <a:solidFill>
                  <a:srgbClr val="1C86C0"/>
                </a:solidFill>
                <a:latin typeface="Times New Roman" pitchFamily="18" charset="0"/>
                <a:cs typeface="Times New Roman" pitchFamily="18" charset="0"/>
              </a:rPr>
              <a:t>Всегда ли осложнения вызваны именно введенной вакциной?</a:t>
            </a:r>
            <a:endParaRPr lang="ru-RU" sz="3000" dirty="0">
              <a:solidFill>
                <a:srgbClr val="1C86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0" i="0" u="none" strike="noStrike" kern="0" cap="none" spc="0" normalizeH="0" baseline="0" noProof="0" dirty="0" smtClean="0">
              <a:ln>
                <a:noFill/>
              </a:ln>
              <a:solidFill>
                <a:srgbClr val="1C86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6673" name="Rectangle 1"/>
          <p:cNvSpPr>
            <a:spLocks noChangeArrowheads="1"/>
          </p:cNvSpPr>
          <p:nvPr/>
        </p:nvSpPr>
        <p:spPr bwMode="auto">
          <a:xfrm>
            <a:off x="2051720" y="1582757"/>
            <a:ext cx="7416824" cy="40934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Любые состояния, которые возникают после прививки, требуют расследования: доктор должен определить, связано это с введенной вакциной или нет. И в большинстве случаев это не связано.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пыт показывает, что дети, с диагнозом патологической реакции на прививку, в 90 % случаев имеют какие-то заболевания: ОРВИ, острые кишечные инфекции, впервые выявленные проблемы со стороны почек.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Если реакции после введения вакцины нет, это не значит, что антитела не вырабатываются: все зависит от особенностей иммунной системы человека. Кто-то даже на мягкие вакцины реагирует повышением температуры, а кто-то бессимптомно переносит любую вакцинацию.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20688"/>
            <a:ext cx="7315200" cy="715963"/>
          </a:xfrm>
        </p:spPr>
        <p:txBody>
          <a:bodyPr/>
          <a:lstStyle/>
          <a:p>
            <a:r>
              <a:rPr lang="ru-RU" b="1" dirty="0"/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. Какие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последствия введения вакцины самые опасные?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8800" y="1052736"/>
            <a:ext cx="7315200" cy="4267200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Самая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тяжелая реакция на прививку во всем мире — анафилактический шок, это острая аллергическая реакция на компоненты вакцины. Такая острая аллергическая реакция происходит в первые 30 минут после введения вакцины, максимально — в течение двух часов. Поэтому как минимум первые 30 минут любой привитый должен находиться в учреждении и сидеть рядом с кабинетом, где проводилась вакцинация. В каждом прививочном кабинете есть укладка для оказания первой помощи, в том числе при анафилактическом шоке.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Анафилактический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шок на вакцины — крайне редкая ситуация, один случай на 100 тысяч используемых доз. Он бывает не только от вакцин, провокатором может стать все что угодно: конфета, лекарства, клубника, сосиски, яйца — можно съесть выпечку, в которых содержится яйцо и «выдать» анафилактический шок. Мы от этого не застрахованы.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828800" y="476672"/>
            <a:ext cx="73152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ru-RU" sz="4400" kern="0" dirty="0" smtClean="0">
                <a:solidFill>
                  <a:srgbClr val="1C86C0"/>
                </a:solidFill>
                <a:latin typeface="+mj-lt"/>
                <a:ea typeface="+mj-ea"/>
                <a:cs typeface="+mj-cs"/>
              </a:rPr>
              <a:t>12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1C86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lang="ru-RU" sz="3000" b="1" dirty="0">
                <a:solidFill>
                  <a:srgbClr val="1C86C0"/>
                </a:solidFill>
                <a:latin typeface="Times New Roman" pitchFamily="18" charset="0"/>
                <a:cs typeface="Times New Roman" pitchFamily="18" charset="0"/>
              </a:rPr>
              <a:t>Связаны ли аутизм и ДЦП с прививками?</a:t>
            </a:r>
            <a:endParaRPr lang="ru-RU" sz="3000" dirty="0">
              <a:solidFill>
                <a:srgbClr val="1C86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0" i="0" u="none" strike="noStrike" kern="0" cap="none" spc="0" normalizeH="0" baseline="0" noProof="0" dirty="0" smtClean="0">
              <a:ln>
                <a:noFill/>
              </a:ln>
              <a:solidFill>
                <a:srgbClr val="1C86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6673" name="Rectangle 1"/>
          <p:cNvSpPr>
            <a:spLocks noChangeArrowheads="1"/>
          </p:cNvSpPr>
          <p:nvPr/>
        </p:nvSpPr>
        <p:spPr bwMode="auto">
          <a:xfrm>
            <a:off x="2051720" y="2197564"/>
            <a:ext cx="6840760" cy="1323439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Аутизм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ДЦП, органические поражения центральной нервной системы не связаны с вакцинацией.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Огромное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пациентов наблюдается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 органическим поражением ЦНС и ДЦП, и они не привиты.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476672"/>
            <a:ext cx="7315200" cy="715963"/>
          </a:xfrm>
        </p:spPr>
        <p:txBody>
          <a:bodyPr/>
          <a:lstStyle/>
          <a:p>
            <a:r>
              <a:rPr lang="ru-RU" dirty="0" smtClean="0"/>
              <a:t>13.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Опасны ли ртуть и алюминий в вакцинах?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>
                <a:latin typeface="Times New Roman" pitchFamily="18" charset="0"/>
                <a:cs typeface="Times New Roman" pitchFamily="18" charset="0"/>
              </a:rPr>
            </a:b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556792"/>
            <a:ext cx="6991672" cy="4267200"/>
          </a:xfrm>
        </p:spPr>
        <p:txBody>
          <a:bodyPr/>
          <a:lstStyle/>
          <a:p>
            <a:pPr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Доказано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что микродобавки, которые содержатся в вакцинах, не оказывают никакого воздействия на организм привитого. То, что ребенок получает при массовой вакцинации из дополнительных веществ, — малая толика того, что мы получаем в жизни. Если говорить о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гидроксиде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алюминия, то он содержится в воздухе в больших городах с фабриками и заводами: родители не думают, что каждый день, ведя на прогулку своего маленького ребенка, они вдыхают этот воздух. Или, например, в морской рыбе, которую мы с удовольствием едим, огромное количество ртути — в частности, в тунце, который очень распространен в европейских странах.</a:t>
            </a:r>
          </a:p>
          <a:p>
            <a:pPr>
              <a:buNone/>
            </a:pP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20688"/>
            <a:ext cx="7315200" cy="715963"/>
          </a:xfrm>
        </p:spPr>
        <p:txBody>
          <a:bodyPr/>
          <a:lstStyle/>
          <a:p>
            <a:r>
              <a:rPr lang="ru-RU" dirty="0" smtClean="0"/>
              <a:t>14.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Сколько прививок можно делать в один день?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1700808"/>
            <a:ext cx="7063680" cy="4267200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Сколько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угодно. Они делаются на расстоянии два-три сантиметра друг от друга, в бедро или в плечо.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Антигенная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нагрузка несколько увеличивается, но она не так высока. В вакцине АКДС отечественного производства три тысячи антигенов. В современных многокомпонентных вакцинах (например, «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Пентаксиме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») — около 25–27. Это в разы меньше, чем в АКДС, которую ребенок в три месяца воспринимает совершенно адекватно.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0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710140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160771" name="Rectangle 3"/>
          <p:cNvSpPr>
            <a:spLocks noChangeArrowheads="1"/>
          </p:cNvSpPr>
          <p:nvPr/>
        </p:nvSpPr>
        <p:spPr bwMode="auto">
          <a:xfrm>
            <a:off x="1835696" y="0"/>
            <a:ext cx="6912768" cy="1231106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ru-RU" sz="4400" dirty="0" smtClean="0">
                <a:solidFill>
                  <a:srgbClr val="1C86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000" dirty="0" smtClean="0">
                <a:solidFill>
                  <a:srgbClr val="1C86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b="1" dirty="0" smtClean="0">
                <a:solidFill>
                  <a:srgbClr val="1C86C0"/>
                </a:solidFill>
                <a:latin typeface="Times New Roman" pitchFamily="18" charset="0"/>
                <a:cs typeface="Times New Roman" pitchFamily="18" charset="0"/>
              </a:rPr>
              <a:t>Сколько прививок можно делать в один день?</a:t>
            </a: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rgbClr val="1C86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0772" name="Rectangle 4"/>
          <p:cNvSpPr>
            <a:spLocks noChangeArrowheads="1"/>
          </p:cNvSpPr>
          <p:nvPr/>
        </p:nvSpPr>
        <p:spPr bwMode="auto">
          <a:xfrm>
            <a:off x="2051720" y="1462448"/>
            <a:ext cx="6480720" cy="255454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Да, живую и «убитую» вакцины можно ставить в один день, только наблюдение в поствакцинальном периоде в таком случае будет длиннее: на инактивированные вакцины реакция может быть в первые три дня, на живые — с четвертого по 15-й день. Поэтому за температурой надо будет следить несколько дольше.</a:t>
            </a:r>
          </a:p>
          <a:p>
            <a:pPr lvl="0" algn="just"/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Единственное, нельзя ни с чем совмещать прививку БЦЖ, ее всегда делают отдельно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836712"/>
            <a:ext cx="7315200" cy="715963"/>
          </a:xfrm>
        </p:spPr>
        <p:txBody>
          <a:bodyPr/>
          <a:lstStyle/>
          <a:p>
            <a:r>
              <a:rPr lang="ru-RU" dirty="0" smtClean="0"/>
              <a:t>16.</a:t>
            </a:r>
            <a:r>
              <a:rPr lang="ru-RU" b="1" dirty="0"/>
              <a:t>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В чем разница между живой и «убитой» вакциной от полиомиелита? Что лучше?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8800" y="1700808"/>
            <a:ext cx="7063680" cy="4680520"/>
          </a:xfrm>
        </p:spPr>
        <p:txBody>
          <a:bodyPr/>
          <a:lstStyle/>
          <a:p>
            <a:pPr algn="just">
              <a:buNone/>
            </a:pP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Сейчас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нас действует схема сочетанного использования: две инактивированные вакцины, третья и последующие — живые. Первые два введения полностью защищают от паралитических форм полиомиелита и по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национальному календарю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предоставляются бесплатно.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Третья и последующие вакцинации защищают от диких полиовирусов пока еще циркулирующих в азиатских странах. Вакцина также предоставляется бесплатно. Вводят всем детям, за исключением детей с первичным иммунодефицитом.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17. </a:t>
            </a:r>
            <a:r>
              <a:rPr lang="ru-RU" sz="3000" b="1" dirty="0"/>
              <a:t>В чем разница между отечественной АКДС и иностранной вакциной «</a:t>
            </a:r>
            <a:r>
              <a:rPr lang="ru-RU" sz="3000" b="1" dirty="0" err="1"/>
              <a:t>Пентаксим</a:t>
            </a:r>
            <a:r>
              <a:rPr lang="ru-RU" sz="3000" b="1" dirty="0"/>
              <a:t>»?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8800" y="2133600"/>
            <a:ext cx="7063680" cy="4267200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Отечественная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вакцина содержит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цельноклеточный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коклюшный компонент и считается вакциной, после которой с большей частотой возникает температура.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«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Пентаксим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 же содержит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бесклеточный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коклюшный компонент, он более мягкий, помимо этого, защищает сразу от пяти инфекций. </a:t>
            </a:r>
            <a:endParaRPr lang="ru-RU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От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шести инфекций защищает «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Инфанрикс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Гекса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В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силу того, что у иностранных вакцин другой состав по коклюшному компоненту, у них несколько ниже эффективность. Если у АКДС это пять-семь лет эффективной защиты от коклюша, то, например, у «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Инфанрикс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Гекса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 — четыре-шесть лет.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908720"/>
            <a:ext cx="7315200" cy="715963"/>
          </a:xfrm>
        </p:spPr>
        <p:txBody>
          <a:bodyPr/>
          <a:lstStyle/>
          <a:p>
            <a:r>
              <a:rPr lang="ru-RU" dirty="0" smtClean="0"/>
              <a:t>18.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Можно ли считать, что после первой дозы АКДС («</a:t>
            </a:r>
            <a:r>
              <a:rPr lang="ru-RU" sz="3000" b="1" dirty="0" err="1">
                <a:latin typeface="Times New Roman" pitchFamily="18" charset="0"/>
                <a:cs typeface="Times New Roman" pitchFamily="18" charset="0"/>
              </a:rPr>
              <a:t>Пентаксима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») ребенок уже защищен?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1700808"/>
            <a:ext cx="7135688" cy="4267200"/>
          </a:xfrm>
        </p:spPr>
        <p:txBody>
          <a:bodyPr/>
          <a:lstStyle/>
          <a:p>
            <a:pPr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Нет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нельзя! Дело в том, что от разных инфекций нужно разное количество вакцинаций.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профилактики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коклюша,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длительной защиты нужно четыре прививки. После первой через пару недель выработаются антитела, но они могут сохраняться недолго, поэтому требуется дополнительное введение. Что касается дифтерии и столбняка, то достаточно двух прививок с ревакцинацией через год — это дает хорошую защиту. Для длительной защиты от полиомиелита необходимо четыре прививки. Так что нельзя сказать, что после одного введения защита не будет выработана, но она будет кратковременной.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Никаких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ограничений по последовательности введения вакцин нет (если у пациента нет противопоказаний): можно начинать с вакцины, которая наиболее актуальна на сегодняшний день.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980728"/>
            <a:ext cx="7315200" cy="715963"/>
          </a:xfrm>
        </p:spPr>
        <p:txBody>
          <a:bodyPr/>
          <a:lstStyle/>
          <a:p>
            <a:r>
              <a:rPr lang="ru-RU" dirty="0" smtClean="0"/>
              <a:t>19.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Зачем делать прививку от ветрянки, если дети ей тяжело не болеют?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1844824"/>
            <a:ext cx="7063680" cy="4536504"/>
          </a:xfrm>
        </p:spPr>
        <p:txBody>
          <a:bodyPr/>
          <a:lstStyle/>
          <a:p>
            <a:pPr algn="just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до сих пор 90 % детей, болеющих ветряной оспой, переносят ее довольно гладко. Но ветрянка опасна бактериальными осложнениями, которые могут возникнуть: сильный зуд приводит к расчесыванию, инфицированию, и такая ситуация может требовать назначения антибактериальной терапии.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Одним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серьезных осложнений ветряной оспы является ветряночный энцефалит. Наиболее часто он встречается у детей девяти-десяти лет, тех, кто не переболел в раннем детстве. Когда дети заканчивают детский сад, идут в школу, родители прекрасно понимают, что с возрастом возможность более тяжелого течения ветряной оспы возрастает, и решают вакцинировать детей.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К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сожалению, пока вакцина от ветряной оспы не введена в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национальный календарь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 не будет проводиться массовой вакцинации детей, мы будем видеть сезонные вспышки этой болезни.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20689"/>
            <a:ext cx="7315200" cy="720080"/>
          </a:xfrm>
        </p:spPr>
        <p:txBody>
          <a:bodyPr/>
          <a:lstStyle/>
          <a:p>
            <a:r>
              <a:rPr lang="ru-RU" b="1" dirty="0"/>
              <a:t> </a:t>
            </a:r>
            <a:r>
              <a:rPr lang="ru-RU" b="1" dirty="0" smtClean="0"/>
              <a:t>1.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прививки делают бесплатно?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672" y="1124744"/>
            <a:ext cx="7315200" cy="4267200"/>
          </a:xfrm>
        </p:spPr>
        <p:txBody>
          <a:bodyPr/>
          <a:lstStyle/>
          <a:p>
            <a:pPr algn="just">
              <a:buNone/>
            </a:pP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    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России существует национальный календарь прививок — это принятая схема вакцинации для защиты от наиболее распространенных инфекций, которые могут крайне тяжело протекать у маленьких детей. Нельзя сказать, что это жесткий документ — согласно законодательству, у родителей есть выбор: они могут прививать ребенка, а могут отказаться от прививок, взяв на себя ответственность за это.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Прививки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которые входят в национальный календарь: БЦЖ (вакцина против туберкулеза), вакцина против гепатита В, пневмококка, полиомиелита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клещевого энцефалита,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кори, паротита и краснухи, АКДС (вакцина против дифтерии, столбняка и коклюша), а также ежегодная прививка против гриппа. Прививка от гемофильной инфекции включена в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национальный календарь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групп риска, но это не значит, что она не нужна любому здоровому ребенку, просто государство готово оплатить ее только детям с проблемами со здоровьем.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20688"/>
            <a:ext cx="7315200" cy="715963"/>
          </a:xfrm>
        </p:spPr>
        <p:txBody>
          <a:bodyPr/>
          <a:lstStyle/>
          <a:p>
            <a:r>
              <a:rPr lang="ru-RU" dirty="0" smtClean="0"/>
              <a:t>20.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Что будет, если люди перестанут прививать своих детей?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8800" y="1268760"/>
            <a:ext cx="7135688" cy="4267200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России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привитость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населения составляет более 95–98 %, но как только этот процент будет снижаться, мы можем увидеть вспышки любых заболеваний. Недавний пример — эпидемия кори в Европе и на Украине. Сейчас у нас ограниченные случаи заболевания, они не дают большого распространения, но тем не менее корью болеют взрослые и дети. Большая часть пациентов не имели прививок, а некоторые из них утеряли защиту.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В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90-х годах произошла последняя вспышка дифтерии: была перестройка, многие отказывались от вакцинации.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сожалению, дети погибали. Те доктора, которые работали тогда, рассказывали: вечером пациент поступил, вводят сыворотку, а к утру приходишь — а его нет. После этого таких больших вспышек, слава богу, не было.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9575" y="908720"/>
            <a:ext cx="7315200" cy="117884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21.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санитарные врачи издают постановление  при количестве заболевших корью не более 10 человек?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2348880"/>
            <a:ext cx="7315200" cy="4267200"/>
          </a:xfrm>
        </p:spPr>
        <p:txBody>
          <a:bodyPr/>
          <a:lstStyle/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государственные санитарные врачи и их заместители наделены полномочиями выносить постановления при угрозе возникновения и распространения инфекционных заболеваний, о введении карантина в организация (статья 51 ФЗ № 52-ФЗ от 30.03.1999г. «О санитарно-эпидемиологическом благополучии населения»). Даже единичные случаи кори являются признаком эпидемического неблагополучия. Заболевший человек до появления симптомов заражает 90-100% непривитых людей, с которыми контактирует.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174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052736"/>
            <a:ext cx="7315200" cy="71596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привитые дети после прививки корь, все равно болеют корью, может они не действительны?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Разработанные схемы вакцинации обеспечивают формирование активного иммунитета в сжатые сроки. Несоблюдение сроков проведения прививок способствует недостаточной выработке иммунного ответа (приказ МЗ РФ от 21.03.2014 года № 125н «Об утверждении национального календаря прививок и календаря профилактических прививок по эпидемическим показаниям»). 	Несоблюдение условий транспортировки, хранения вакцин негативно влияет на их иммунобиологические свойства, не будет способствовать специфическому иммунному ответу.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4896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908720"/>
            <a:ext cx="7315200" cy="715963"/>
          </a:xfrm>
        </p:spPr>
        <p:txBody>
          <a:bodyPr/>
          <a:lstStyle/>
          <a:p>
            <a:r>
              <a:rPr lang="ru-RU" dirty="0" smtClean="0"/>
              <a:t>23.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после прививок не проверяют, выработался ли иммунитет? У большинства привитых иммунитет так и не вырабатывается.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4945" y="2276872"/>
            <a:ext cx="7315200" cy="4267200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состояния коллективного иммунитета проводится в ХМАО-Югре на основании постановления Главного государственного санитарного врача по ХМАО-Югре от 14.06.2012г. № 5 «Об организации и проведении серологического мониторинга состояния коллективного иммунитета к управляемым инфекциям в ХМАО –Югре в 2012-2019гг.». По данным серологического мониторинга лиц, не имеющих защитный титр антител от 3 до 14%. В коллективах, где таких лиц более 7% проводят повторную иммунизацию.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индивидуальном порядке можно обратиться в аккредитованную лабораторию, проводящую такие исследования.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1116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Бронхиальная астма является противопоказанием от прививок? Может ли прививка усугубить ее течение? 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2780928"/>
            <a:ext cx="7315200" cy="4267200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с бронхиальной астмой прививки проводятся в период ремиссии, в стабильном состоянии. Ребенок продолжает получать базисную терапию, требующуюся по состоянию, на фоне которой и проводится прививка. Течение болезни прививка не усугубляет.                       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090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25. </a:t>
            </a:r>
            <a:r>
              <a:rPr lang="ru-RU" sz="3000" b="1" smtClean="0"/>
              <a:t>Как родителям получить больничный лист при карантине в образовательной организации и отстранении, если ребенок не привит ранее?</a:t>
            </a:r>
            <a:endParaRPr lang="ru-RU" sz="3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2924944"/>
            <a:ext cx="7315200" cy="4267200"/>
          </a:xfrm>
        </p:spPr>
        <p:txBody>
          <a:bodyPr/>
          <a:lstStyle/>
          <a:p>
            <a:pPr algn="just"/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карантине листок нетрудоспособности по уходу за ребенком до 7 лет, посещающим дошкольное образовательное учреждение, выдается лечащим врачом, осуществляющим наблюдение за ребенком, одному из членов семьи (опекуну) на весь период карантина. Не предоставление больничного листа незаконно. В этом случае родители вправе обратиться в Фонд социального страхования по месту жительства.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5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404664"/>
            <a:ext cx="7315200" cy="1466875"/>
          </a:xfrm>
        </p:spPr>
        <p:txBody>
          <a:bodyPr/>
          <a:lstStyle/>
          <a:p>
            <a:r>
              <a:rPr lang="ru-RU" b="1" dirty="0" smtClean="0"/>
              <a:t>26.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ли медработники в образовательных учреждениях проводить беседы с родителями о последствиях прививок? 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0722" y="2420888"/>
            <a:ext cx="7315200" cy="4267200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Вакцинация проводится после получения информированного добровольного согласия родителей (подростка) на медицинское вмешательство (ФЗ РФ от 21.11.2011 № 323-ФЗ «Об основах охраны здоровья граждан в Российской Федерации». Медицинским работником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доступной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 сообщается законному представителю ребенка о возможных последствиях вакцинации, а также и отказа от нее. У законных представителей есть право спросить и почитать инструкцию к вакцине, они всегда имеются при проведении прививок.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516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764704"/>
            <a:ext cx="7315200" cy="715963"/>
          </a:xfrm>
        </p:spPr>
        <p:txBody>
          <a:bodyPr/>
          <a:lstStyle/>
          <a:p>
            <a:r>
              <a:rPr lang="ru-RU" b="1" dirty="0" smtClean="0"/>
              <a:t>27.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Штрафные санкции к врачам и фармкампаниям, изготовившим вакцину, за поствакцинальное осложнение?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установленных дефектов при организации вакцинопрофилактики к должностному лицу медицинской организации, применяются меры дисциплинарного воздействия. Безопасность иммунобиологических препаратов в соответствии с Федеральным законом «Об иммунопрофилактике инфекционных болезней». Гарантированы государственным контролем качества медицинских иммунобиологических препаратов.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236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980728"/>
            <a:ext cx="7315200" cy="715963"/>
          </a:xfrm>
        </p:spPr>
        <p:txBody>
          <a:bodyPr/>
          <a:lstStyle/>
          <a:p>
            <a:r>
              <a:rPr lang="ru-RU" dirty="0" smtClean="0"/>
              <a:t>28.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в госпитализации  при отсутствии прививок, правомерно ли? Можно ли прививать больного ребенка?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противоэпидемические мероприятия в медицинских организациях, оказывающих стационарную медицинскую помощь входит ограничение в плановой госпитализации детей и лиц по уходу за ребенком. Данная мера не относится к госпитализации по экстренным показаниям. Сведения о прививках требуются во российской всех медицинских организациях, в том числе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пределами Российской Федерации. Прививки в период острого заболевания или обострения хронического не проводятся.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9153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29.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5 лет. привитого вакциной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Инфанрикс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 результатам анализа крови, иммунитет против коклюша не сформирован. Как такое может быть?</a:t>
            </a:r>
            <a:b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2780928"/>
            <a:ext cx="7315200" cy="4267200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Вакцины, содержащие коклюшный бесклеточный компонент не должны подвергаться замораживанию. После заморозки иммуногенность вакцины значительно уменьшается. Возможно вакцина, которой прививали ребенка хранилась с нарушением температурного режима.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странах, где уже несколько лет применяют бесклеточную коклюшную вакцину, проводится дополнительная ревакцинация в связи с тем, что уровень иммунитета ниже, чем на цельноклеточную вакцину подобную АКДС.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732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60648"/>
            <a:ext cx="7308304" cy="715963"/>
          </a:xfrm>
        </p:spPr>
        <p:txBody>
          <a:bodyPr/>
          <a:lstStyle/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. Какие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прививки, не входящие в календарь, стоит сделать?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1556792"/>
            <a:ext cx="6775648" cy="4267200"/>
          </a:xfrm>
        </p:spPr>
        <p:txBody>
          <a:bodyPr/>
          <a:lstStyle/>
          <a:p>
            <a:pPr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Дополнительные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прививки, которые можно сделать по желанию (и за отдельную плату) — это, например, вакцины против ветряной оспы,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ротавирусной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инфекции, клещевого энцефалита, гепатита А, менингококковой инфекции.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30.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какой болезни, из числа предусмотренных в национальном календаре прививок, сегодня не существует лечения?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0953" y="3212976"/>
            <a:ext cx="7315200" cy="4267200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кори нет этиологических препаратов, только симптоматическое лечение. Для лечения всех других болезней есть антибиотики (коклюш, менингококковая инфекция), противовирусные препараты (гепатит В), сыворотки (дифтерия, столбняк).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718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31.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ли врач проверить аллергический статус ребенка перед постановкой прививки?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2590800"/>
            <a:ext cx="7315200" cy="4267200"/>
          </a:xfrm>
        </p:spPr>
        <p:txBody>
          <a:bodyPr/>
          <a:lstStyle/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вакцинацией врач (фельдшер) должен собрать анамнез с целью выявления аллергических реакций на лекарственные препараты, продукты. Дети с аллергическими заболеваниями, при необходимости, подвергаются лабораторному и инструментальному медицинскому обследованию.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6412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908720"/>
            <a:ext cx="7315200" cy="715963"/>
          </a:xfrm>
        </p:spPr>
        <p:txBody>
          <a:bodyPr/>
          <a:lstStyle/>
          <a:p>
            <a:r>
              <a:rPr lang="ru-RU" dirty="0" smtClean="0"/>
              <a:t>32.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каких средств осуществляется проведение иммунограммы ребенка (при желании родителей) и должен ли педиатр давать такое направление?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2590800"/>
            <a:ext cx="7315200" cy="4267200"/>
          </a:xfrm>
        </p:spPr>
        <p:txBody>
          <a:bodyPr/>
          <a:lstStyle/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иммунограммы не предусмотрено Территориальной программой государственных гарантий бесплатного оказания гражданам медицинской помощи в ХМАО-Югре. Предоставляется в индивидуальном порядке, на платной основе в аккредитованных лабораториях.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678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268760"/>
            <a:ext cx="7315200" cy="715963"/>
          </a:xfrm>
        </p:spPr>
        <p:txBody>
          <a:bodyPr/>
          <a:lstStyle/>
          <a:p>
            <a:r>
              <a:rPr lang="ru-RU" dirty="0" smtClean="0"/>
              <a:t>33.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ли медицинский отвод на период проведения ребенку противоаллергической терапии?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2420888"/>
            <a:ext cx="7315200" cy="4267200"/>
          </a:xfrm>
        </p:spPr>
        <p:txBody>
          <a:bodyPr/>
          <a:lstStyle/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Нет. Согласно п. 13.9 Методических указаний 3.3.1.1095-02 «Медицинские противопоказания к проведению профилактических прививок препаратами национального календаря прививок» поддерживающее лечение хронического заболевания не служит поводом для отвода от прививок.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854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60648"/>
            <a:ext cx="6775648" cy="715963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Защищают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ли вакцины на 100 %?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1412776"/>
            <a:ext cx="6696744" cy="4988024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Любая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прививка не приводит к абсолютной защите от инфекции. Привитый ребенок может перенести инфекцию в более легкой форме, без осложнений. Никто не гарантирует, что он никогда не заболеет, все зависит от эффективности работы иммунной системы: у одних антитела сохраняются очень долго, а у других быстро теряются. Тем не менее большинство вакцин способствуют формированию иммунных клеток памяти, которые приводят к адекватному ответу организма. При повторной встрече с микробом они начинают быстро работать и хорошо отвечать на контакт.</a:t>
            </a:r>
          </a:p>
          <a:p>
            <a:pPr>
              <a:buNone/>
            </a:pP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153601" name="Rectangle 1"/>
          <p:cNvSpPr>
            <a:spLocks noChangeArrowheads="1"/>
          </p:cNvSpPr>
          <p:nvPr/>
        </p:nvSpPr>
        <p:spPr bwMode="auto">
          <a:xfrm>
            <a:off x="2051720" y="-81680"/>
            <a:ext cx="7092280" cy="1692771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1C86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1C86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Зачем прививаться, если теоретически ребенок нормально перенесет болезнь?</a:t>
            </a: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rgbClr val="1C86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02" name="Rectangle 2"/>
          <p:cNvSpPr>
            <a:spLocks noChangeArrowheads="1"/>
          </p:cNvSpPr>
          <p:nvPr/>
        </p:nvSpPr>
        <p:spPr bwMode="auto">
          <a:xfrm>
            <a:off x="2123728" y="1556792"/>
            <a:ext cx="7020272" cy="501675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сожалению, никто не застрахован от тяжелого течения болезни с осложнением. Пожалуйста, взвесьте: вам нужно серьезное течение с осложнением или теоретическая возможность легкого течения? Получается, что это личностный выбор каждого родителя: «Только я могу решить, что хочу делать ребенку, а что нет». Это неправильно, и в некоторых государствах сейчас принята другая тактика: ребенку рекомендовано в определенный срок явиться на вакцинацию — медсестра измеряет ему температуру и делает прививку (врач даже не касается этого вопроса).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У нас несколько другой подход: чтобы допустить к вакцинации, иногда необходимо просмотреть определенное количество анализов (так как некоторые родители проводят лабораторное обследование без рекомендаций врача), осмотреть ребенка, померить температуру и только потом допускать к вакцинации.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4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828800" y="404664"/>
            <a:ext cx="73152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ru-RU" sz="4400" kern="0" dirty="0">
                <a:solidFill>
                  <a:srgbClr val="1C86C0"/>
                </a:solidFill>
                <a:latin typeface="+mj-lt"/>
                <a:ea typeface="+mj-ea"/>
                <a:cs typeface="+mj-cs"/>
              </a:rPr>
              <a:t>6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1C86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lang="ru-RU" sz="3000" b="1" dirty="0">
                <a:solidFill>
                  <a:srgbClr val="1C86C0"/>
                </a:solidFill>
                <a:latin typeface="Times New Roman" pitchFamily="18" charset="0"/>
                <a:cs typeface="Times New Roman" pitchFamily="18" charset="0"/>
              </a:rPr>
              <a:t>Надо ли сдавать кровь и мочу перед прививкой?</a:t>
            </a:r>
            <a:endParaRPr lang="ru-RU" sz="3000" dirty="0">
              <a:solidFill>
                <a:srgbClr val="1C86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0" i="0" u="none" strike="noStrike" kern="0" cap="none" spc="0" normalizeH="0" baseline="0" noProof="0" dirty="0" smtClean="0">
              <a:ln>
                <a:noFill/>
              </a:ln>
              <a:solidFill>
                <a:srgbClr val="1C86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2051720" y="1628800"/>
            <a:ext cx="684076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Нет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Не существует документов, регламентирующих сдачу анализов перед каждой прививкой. Сдавать анализы необходимо только определенным группам пациентов, у которых есть проблемы со стороны крови. Главное перед вакцинацией — соматическое здоровье в течение двух недель как минимум, отсутствие заболевших в окружении и желание привиться. </a:t>
            </a:r>
            <a:endParaRPr lang="ru-RU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Если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пациент болел какой-то тяжелой инфекцией: бронхитом, пневмонией, долго лечился антибиотиками, то интервал должен составлять месяц. А после банальной ОРВИ не затяжного характера (даже с температурой 39) достаточно двух недель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908720"/>
            <a:ext cx="7315200" cy="715963"/>
          </a:xfrm>
        </p:spPr>
        <p:txBody>
          <a:bodyPr/>
          <a:lstStyle/>
          <a:p>
            <a:r>
              <a:rPr lang="ru-RU" dirty="0" smtClean="0"/>
              <a:t>7. </a:t>
            </a:r>
            <a:r>
              <a:rPr lang="ru-RU" b="1" dirty="0"/>
              <a:t> 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Надо ли назначать антигистаминные препараты при вакцинации?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Перед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прививкой нет необходимости в назначении антигистаминных препаратов. В некотором случае они назначаются для аллергиков, но и этот опыт сохраняется пока только у нас. Врачи в большинстве европейских стран даже при вакцинации аллергиков не назначают плановый прием антигистаминных препаратов.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828800" y="404664"/>
            <a:ext cx="73152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ru-RU" sz="4400" kern="0" noProof="0" dirty="0" smtClean="0">
                <a:solidFill>
                  <a:srgbClr val="1C86C0"/>
                </a:solidFill>
                <a:latin typeface="+mj-lt"/>
                <a:ea typeface="+mj-ea"/>
                <a:cs typeface="+mj-cs"/>
              </a:rPr>
              <a:t>8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1C86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lang="ru-RU" sz="3000" b="1" dirty="0">
                <a:solidFill>
                  <a:srgbClr val="1C86C0"/>
                </a:solidFill>
                <a:latin typeface="Times New Roman" pitchFamily="18" charset="0"/>
                <a:cs typeface="Times New Roman" pitchFamily="18" charset="0"/>
              </a:rPr>
              <a:t>Какая реакция после прививки считается нормальной?</a:t>
            </a:r>
            <a:endParaRPr lang="ru-RU" sz="3000" dirty="0">
              <a:solidFill>
                <a:srgbClr val="1C86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0" i="0" u="none" strike="noStrike" kern="0" cap="none" spc="0" normalizeH="0" baseline="0" noProof="0" dirty="0" smtClean="0">
              <a:ln>
                <a:noFill/>
              </a:ln>
              <a:solidFill>
                <a:srgbClr val="1C86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2051720" y="1628800"/>
            <a:ext cx="684076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нормальным вакцинальным реакциям, которые могут возникнуть примерно у 10 % детей, относятся: высокая температура, местные проявления (краснота, припухлость, отечность). Например, после прививки от кори, краснухи, паротита с четвертого по 15-й день может появиться коре- и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краснушеподобная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сыпь, увеличение слюнных желез, легкие катаральные проявления — кашель,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першение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горле, небольшой насморк. Все это кратковременно, чаще всего не сопровождается интоксикацией, ребенок достаточно хорошо себя чувствует, температура снижается после жаропонижающих.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476672"/>
            <a:ext cx="7315200" cy="715963"/>
          </a:xfrm>
        </p:spPr>
        <p:txBody>
          <a:bodyPr/>
          <a:lstStyle/>
          <a:p>
            <a:r>
              <a:rPr lang="ru-RU" dirty="0" smtClean="0"/>
              <a:t>9.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Какая реакция после прививки считается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патологической?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>
                <a:latin typeface="Times New Roman" pitchFamily="18" charset="0"/>
                <a:cs typeface="Times New Roman" pitchFamily="18" charset="0"/>
              </a:rPr>
            </a:b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8800" y="1412776"/>
            <a:ext cx="7063680" cy="4267200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Отек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больше восьми сантиметров на месте вакцинации считается патологической аллергической местной реакцией на вакцину: у шестимесячного ребенка он занимает почти все бедро. Бывают общие аллергические реакции в виде сыпи, но это возникает крайне редко и тоже требует определенных действий со стороны врачей: не всегда родители вспоминают, что ребенок в день прививки ходил на день рождения и там впервые попробовал, например, соломку в шоколаде, покрытую кунжутом.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owerpoint-template">
  <a:themeElements>
    <a:clrScheme name="powerpoint-template 12">
      <a:dk1>
        <a:srgbClr val="4D4D4D"/>
      </a:dk1>
      <a:lt1>
        <a:srgbClr val="FFFFFF"/>
      </a:lt1>
      <a:dk2>
        <a:srgbClr val="4D4D4D"/>
      </a:dk2>
      <a:lt2>
        <a:srgbClr val="09BAFA"/>
      </a:lt2>
      <a:accent1>
        <a:srgbClr val="467435"/>
      </a:accent1>
      <a:accent2>
        <a:srgbClr val="B6D640"/>
      </a:accent2>
      <a:accent3>
        <a:srgbClr val="FFFFFF"/>
      </a:accent3>
      <a:accent4>
        <a:srgbClr val="404040"/>
      </a:accent4>
      <a:accent5>
        <a:srgbClr val="B0BCAE"/>
      </a:accent5>
      <a:accent6>
        <a:srgbClr val="A5C239"/>
      </a:accent6>
      <a:hlink>
        <a:srgbClr val="0B3DCB"/>
      </a:hlink>
      <a:folHlink>
        <a:srgbClr val="DDDDDD"/>
      </a:folHlink>
    </a:clrScheme>
    <a:fontScheme name="powerpoint-template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 1">
        <a:dk1>
          <a:srgbClr val="4D4D4D"/>
        </a:dk1>
        <a:lt1>
          <a:srgbClr val="FFFFFF"/>
        </a:lt1>
        <a:dk2>
          <a:srgbClr val="4D4D4D"/>
        </a:dk2>
        <a:lt2>
          <a:srgbClr val="80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2">
        <a:dk1>
          <a:srgbClr val="4D4D4D"/>
        </a:dk1>
        <a:lt1>
          <a:srgbClr val="FFFFFF"/>
        </a:lt1>
        <a:dk2>
          <a:srgbClr val="4D4D4D"/>
        </a:dk2>
        <a:lt2>
          <a:srgbClr val="B92B2B"/>
        </a:lt2>
        <a:accent1>
          <a:srgbClr val="0095B7"/>
        </a:accent1>
        <a:accent2>
          <a:srgbClr val="FAAC8F"/>
        </a:accent2>
        <a:accent3>
          <a:srgbClr val="FFFFFF"/>
        </a:accent3>
        <a:accent4>
          <a:srgbClr val="404040"/>
        </a:accent4>
        <a:accent5>
          <a:srgbClr val="AAC8D8"/>
        </a:accent5>
        <a:accent6>
          <a:srgbClr val="E39B81"/>
        </a:accent6>
        <a:hlink>
          <a:srgbClr val="2D328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3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4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1FAA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5">
        <a:dk1>
          <a:srgbClr val="4D4D4D"/>
        </a:dk1>
        <a:lt1>
          <a:srgbClr val="FFFFFF"/>
        </a:lt1>
        <a:dk2>
          <a:srgbClr val="4D4D4D"/>
        </a:dk2>
        <a:lt2>
          <a:srgbClr val="F6DF52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6">
        <a:dk1>
          <a:srgbClr val="4D4D4D"/>
        </a:dk1>
        <a:lt1>
          <a:srgbClr val="FFFFFF"/>
        </a:lt1>
        <a:dk2>
          <a:srgbClr val="4D4D4D"/>
        </a:dk2>
        <a:lt2>
          <a:srgbClr val="17593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7">
        <a:dk1>
          <a:srgbClr val="4D4D4D"/>
        </a:dk1>
        <a:lt1>
          <a:srgbClr val="FFFFFF"/>
        </a:lt1>
        <a:dk2>
          <a:srgbClr val="4D4D4D"/>
        </a:dk2>
        <a:lt2>
          <a:srgbClr val="17593B"/>
        </a:lt2>
        <a:accent1>
          <a:srgbClr val="2167BF"/>
        </a:accent1>
        <a:accent2>
          <a:srgbClr val="5D5537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534C31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8">
        <a:dk1>
          <a:srgbClr val="4D4D4D"/>
        </a:dk1>
        <a:lt1>
          <a:srgbClr val="FFFFFF"/>
        </a:lt1>
        <a:dk2>
          <a:srgbClr val="4D4D4D"/>
        </a:dk2>
        <a:lt2>
          <a:srgbClr val="17593B"/>
        </a:lt2>
        <a:accent1>
          <a:srgbClr val="2167BF"/>
        </a:accent1>
        <a:accent2>
          <a:srgbClr val="7F7863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726C59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9">
        <a:dk1>
          <a:srgbClr val="4D4D4D"/>
        </a:dk1>
        <a:lt1>
          <a:srgbClr val="FFFFFF"/>
        </a:lt1>
        <a:dk2>
          <a:srgbClr val="4D4D4D"/>
        </a:dk2>
        <a:lt2>
          <a:srgbClr val="17593B"/>
        </a:lt2>
        <a:accent1>
          <a:srgbClr val="2167BF"/>
        </a:accent1>
        <a:accent2>
          <a:srgbClr val="7F7863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726C59"/>
        </a:accent6>
        <a:hlink>
          <a:srgbClr val="45886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10">
        <a:dk1>
          <a:srgbClr val="4D4D4D"/>
        </a:dk1>
        <a:lt1>
          <a:srgbClr val="FFFFFF"/>
        </a:lt1>
        <a:dk2>
          <a:srgbClr val="4D4D4D"/>
        </a:dk2>
        <a:lt2>
          <a:srgbClr val="869BCC"/>
        </a:lt2>
        <a:accent1>
          <a:srgbClr val="00A2D9"/>
        </a:accent1>
        <a:accent2>
          <a:srgbClr val="B486B0"/>
        </a:accent2>
        <a:accent3>
          <a:srgbClr val="FFFFFF"/>
        </a:accent3>
        <a:accent4>
          <a:srgbClr val="404040"/>
        </a:accent4>
        <a:accent5>
          <a:srgbClr val="AACEE9"/>
        </a:accent5>
        <a:accent6>
          <a:srgbClr val="A3799F"/>
        </a:accent6>
        <a:hlink>
          <a:srgbClr val="3D5EA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11">
        <a:dk1>
          <a:srgbClr val="4D4D4D"/>
        </a:dk1>
        <a:lt1>
          <a:srgbClr val="FFFFFF"/>
        </a:lt1>
        <a:dk2>
          <a:srgbClr val="4D4D4D"/>
        </a:dk2>
        <a:lt2>
          <a:srgbClr val="0D49F1"/>
        </a:lt2>
        <a:accent1>
          <a:srgbClr val="09BAFA"/>
        </a:accent1>
        <a:accent2>
          <a:srgbClr val="B6D640"/>
        </a:accent2>
        <a:accent3>
          <a:srgbClr val="FFFFFF"/>
        </a:accent3>
        <a:accent4>
          <a:srgbClr val="404040"/>
        </a:accent4>
        <a:accent5>
          <a:srgbClr val="AAD9FC"/>
        </a:accent5>
        <a:accent6>
          <a:srgbClr val="A5C239"/>
        </a:accent6>
        <a:hlink>
          <a:srgbClr val="5D9B4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12">
        <a:dk1>
          <a:srgbClr val="4D4D4D"/>
        </a:dk1>
        <a:lt1>
          <a:srgbClr val="FFFFFF"/>
        </a:lt1>
        <a:dk2>
          <a:srgbClr val="4D4D4D"/>
        </a:dk2>
        <a:lt2>
          <a:srgbClr val="09BAFA"/>
        </a:lt2>
        <a:accent1>
          <a:srgbClr val="467435"/>
        </a:accent1>
        <a:accent2>
          <a:srgbClr val="B6D640"/>
        </a:accent2>
        <a:accent3>
          <a:srgbClr val="FFFFFF"/>
        </a:accent3>
        <a:accent4>
          <a:srgbClr val="404040"/>
        </a:accent4>
        <a:accent5>
          <a:srgbClr val="B0BCAE"/>
        </a:accent5>
        <a:accent6>
          <a:srgbClr val="A5C239"/>
        </a:accent6>
        <a:hlink>
          <a:srgbClr val="0B3DC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486</TotalTime>
  <Words>1812</Words>
  <Application>Microsoft Office PowerPoint</Application>
  <PresentationFormat>Экран (4:3)</PresentationFormat>
  <Paragraphs>87</Paragraphs>
  <Slides>33</Slides>
  <Notes>1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Arial</vt:lpstr>
      <vt:lpstr>Microsoft Sans Serif</vt:lpstr>
      <vt:lpstr>Times New Roman</vt:lpstr>
      <vt:lpstr>powerpoint-template</vt:lpstr>
      <vt:lpstr>33 вопроса о вакцинации, которые родители задают чаще всего</vt:lpstr>
      <vt:lpstr> 1. Какие прививки делают бесплатно? </vt:lpstr>
      <vt:lpstr> 2. Какие прививки, не входящие в календарь, стоит сделать?</vt:lpstr>
      <vt:lpstr>3. Защищают ли вакцины на 100 %?</vt:lpstr>
      <vt:lpstr>Презентация PowerPoint</vt:lpstr>
      <vt:lpstr>Презентация PowerPoint</vt:lpstr>
      <vt:lpstr>7.  Надо ли назначать антигистаминные препараты при вакцинации? </vt:lpstr>
      <vt:lpstr>Презентация PowerPoint</vt:lpstr>
      <vt:lpstr>9. Какая реакция после прививки считается патологической? </vt:lpstr>
      <vt:lpstr>Презентация PowerPoint</vt:lpstr>
      <vt:lpstr> 11. Какие последствия введения вакцины самые опасные? </vt:lpstr>
      <vt:lpstr>Презентация PowerPoint</vt:lpstr>
      <vt:lpstr>13. Опасны ли ртуть и алюминий в вакцинах? </vt:lpstr>
      <vt:lpstr>14. Сколько прививок можно делать в один день? </vt:lpstr>
      <vt:lpstr>Презентация PowerPoint</vt:lpstr>
      <vt:lpstr>16. В чем разница между живой и «убитой» вакциной от полиомиелита? Что лучше?  </vt:lpstr>
      <vt:lpstr>17. В чем разница между отечественной АКДС и иностранной вакциной «Пентаксим»?  </vt:lpstr>
      <vt:lpstr>18. Можно ли считать, что после первой дозы АКДС («Пентаксима») ребенок уже защищен? </vt:lpstr>
      <vt:lpstr>19. Зачем делать прививку от ветрянки, если дети ей тяжело не болеют? </vt:lpstr>
      <vt:lpstr>20. Что будет, если люди перестанут прививать своих детей? </vt:lpstr>
      <vt:lpstr>21. Почему санитарные врачи издают постановление  при количестве заболевших корью не более 10 человек?</vt:lpstr>
      <vt:lpstr>22. Почему привитые дети после прививки корь, все равно болеют корью, может они не действительны?</vt:lpstr>
      <vt:lpstr>23. Почему после прививок не проверяют, выработался ли иммунитет? У большинства привитых иммунитет так и не вырабатывается.</vt:lpstr>
      <vt:lpstr>24. Бронхиальная астма является противопоказанием от прививок? Может ли прививка усугубить ее течение? </vt:lpstr>
      <vt:lpstr>25. Как родителям получить больничный лист при карантине в образовательной организации и отстранении, если ребенок не привит ранее?</vt:lpstr>
      <vt:lpstr>26. Должны ли медработники в образовательных учреждениях проводить беседы с родителями о последствиях прививок? </vt:lpstr>
      <vt:lpstr>27. Штрафные санкции к врачам и фармкампаниям, изготовившим вакцину, за поствакцинальное осложнение?</vt:lpstr>
      <vt:lpstr>28. Отказ в госпитализации  при отсутствии прививок, правомерно ли? Можно ли прививать больного ребенка?</vt:lpstr>
      <vt:lpstr>29. У ребенка в 5 лет. привитого вакциной Инфанрикс, по результатам анализа крови, иммунитет против коклюша не сформирован. Как такое может быть? </vt:lpstr>
      <vt:lpstr>30. От какой болезни, из числа предусмотренных в национальном календаре прививок, сегодня не существует лечения?</vt:lpstr>
      <vt:lpstr>31. Должен ли врач проверить аллергический статус ребенка перед постановкой прививки?</vt:lpstr>
      <vt:lpstr>32. За счет каких средств осуществляется проведение иммунограммы ребенка (при желании родителей) и должен ли педиатр давать такое направление?</vt:lpstr>
      <vt:lpstr>33. Существует ли медицинский отвод на период проведения ребенку противоаллергической терапии?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 вопросов о вакцинации, которые родители задают чаще всего</dc:title>
  <dc:creator>Людмила</dc:creator>
  <cp:lastModifiedBy>оператор</cp:lastModifiedBy>
  <cp:revision>47</cp:revision>
  <dcterms:created xsi:type="dcterms:W3CDTF">2019-08-20T18:19:31Z</dcterms:created>
  <dcterms:modified xsi:type="dcterms:W3CDTF">2019-09-06T08:46:06Z</dcterms:modified>
</cp:coreProperties>
</file>