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2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7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76420"/>
            <a:ext cx="8001056" cy="48672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/>
              </a:rPr>
              <a:t>Мастер-класс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«Мир в коробке»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по использованию дидактической системы «Дары </a:t>
            </a:r>
            <a:r>
              <a:rPr lang="ru-RU" b="1" dirty="0" err="1" smtClean="0">
                <a:effectLst/>
              </a:rPr>
              <a:t>Фрёбеля</a:t>
            </a:r>
            <a:r>
              <a:rPr lang="ru-RU" b="1" dirty="0" smtClean="0">
                <a:effectLst/>
              </a:rPr>
              <a:t>» в развитии познавательных процессов 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старших </a:t>
            </a:r>
            <a:r>
              <a:rPr lang="ru-RU" b="1" dirty="0" smtClean="0">
                <a:effectLst/>
              </a:rPr>
              <a:t>дошкольников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sz="2200" b="1" dirty="0" smtClean="0">
                <a:effectLst/>
              </a:rPr>
              <a:t>Подготовил: воспитатель Молчанова Н.М.</a:t>
            </a:r>
            <a:endParaRPr lang="ru-RU" sz="2200" b="1" dirty="0"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329642" cy="3643338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Фридрих Вильгельм Август </a:t>
            </a:r>
            <a:r>
              <a:rPr lang="ru-RU" b="1" dirty="0" err="1" smtClean="0">
                <a:effectLst/>
              </a:rPr>
              <a:t>Фрёбель</a:t>
            </a:r>
            <a:r>
              <a:rPr lang="ru-RU" b="1" dirty="0" smtClean="0"/>
              <a:t> – известный немецкий педагог, создатель первого в мире детского сада для детей дошкольного возраста.</a:t>
            </a:r>
            <a:endParaRPr lang="ru-RU" b="1" dirty="0"/>
          </a:p>
        </p:txBody>
      </p:sp>
      <p:pic>
        <p:nvPicPr>
          <p:cNvPr id="1026" name="Picture 2" descr="C:\Users\пол\Desktop\фото фребел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2428892" cy="2659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1214422"/>
            <a:ext cx="4929222" cy="5643578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Дары </a:t>
            </a:r>
            <a:r>
              <a:rPr lang="ru-RU" b="1" dirty="0" err="1" smtClean="0">
                <a:effectLst/>
              </a:rPr>
              <a:t>Фрёбеля</a:t>
            </a:r>
            <a:r>
              <a:rPr lang="ru-RU" b="1" dirty="0" smtClean="0">
                <a:effectLst/>
              </a:rPr>
              <a:t> – это уникальный комплекс обучающих материалов включает в себя 14 чудесных коробочек. </a:t>
            </a:r>
            <a:endParaRPr lang="ru-RU" b="1" dirty="0">
              <a:effectLst/>
            </a:endParaRPr>
          </a:p>
        </p:txBody>
      </p:sp>
      <p:pic>
        <p:nvPicPr>
          <p:cNvPr id="2050" name="Picture 2" descr="C:\Users\пол\Desktop\14дар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550051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1214422"/>
            <a:ext cx="4929222" cy="5643578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 smtClean="0">
                <a:effectLst/>
              </a:rPr>
              <a:t>1 дар –текстильные мячики на ниточке всех цветов радуги и белый</a:t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effectLst/>
              </a:rPr>
              <a:t>2 дар –куб, шар и цилиндр одинакового размера </a:t>
            </a:r>
            <a:endParaRPr lang="ru-RU" sz="3200" b="1" dirty="0">
              <a:effectLst/>
            </a:endParaRPr>
          </a:p>
        </p:txBody>
      </p:sp>
      <p:pic>
        <p:nvPicPr>
          <p:cNvPr id="3074" name="Picture 2" descr="C:\Users\пол\Desktop\1 д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354379" cy="2426842"/>
          </a:xfrm>
          <a:prstGeom prst="rect">
            <a:avLst/>
          </a:prstGeom>
          <a:noFill/>
        </p:spPr>
      </p:pic>
      <p:pic>
        <p:nvPicPr>
          <p:cNvPr id="3075" name="Picture 3" descr="C:\Users\пол\Desktop\2да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071810"/>
            <a:ext cx="2892417" cy="2892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1214422"/>
            <a:ext cx="4929222" cy="5643578"/>
          </a:xfrm>
        </p:spPr>
        <p:txBody>
          <a:bodyPr>
            <a:normAutofit/>
          </a:bodyPr>
          <a:lstStyle/>
          <a:p>
            <a:pPr algn="r"/>
            <a:r>
              <a:rPr lang="ru-RU" sz="3400" b="1" dirty="0" smtClean="0">
                <a:effectLst/>
              </a:rPr>
              <a:t>3,4,5,и 6 дар </a:t>
            </a:r>
            <a:r>
              <a:rPr lang="ru-RU" sz="3400" b="1" dirty="0" err="1" smtClean="0">
                <a:effectLst/>
              </a:rPr>
              <a:t>Фрёбеля</a:t>
            </a:r>
            <a:r>
              <a:rPr lang="ru-RU" sz="3400" b="1" dirty="0" smtClean="0">
                <a:effectLst/>
              </a:rPr>
              <a:t> – это куб, разделенный на мелкие части   </a:t>
            </a:r>
            <a:endParaRPr lang="ru-RU" sz="3400" b="1" dirty="0">
              <a:effectLst/>
            </a:endParaRPr>
          </a:p>
        </p:txBody>
      </p:sp>
      <p:pic>
        <p:nvPicPr>
          <p:cNvPr id="4098" name="Picture 2" descr="C:\Users\пол\Desktop\3 д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2246197" cy="2786082"/>
          </a:xfrm>
          <a:prstGeom prst="rect">
            <a:avLst/>
          </a:prstGeom>
          <a:noFill/>
        </p:spPr>
      </p:pic>
      <p:pic>
        <p:nvPicPr>
          <p:cNvPr id="4099" name="Picture 3" descr="C:\Users\пол\Desktop\4да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2143140" cy="2784994"/>
          </a:xfrm>
          <a:prstGeom prst="rect">
            <a:avLst/>
          </a:prstGeom>
          <a:noFill/>
        </p:spPr>
      </p:pic>
      <p:pic>
        <p:nvPicPr>
          <p:cNvPr id="4100" name="Picture 4" descr="C:\Users\пол\Desktop\5дар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643314"/>
            <a:ext cx="2357422" cy="2305495"/>
          </a:xfrm>
          <a:prstGeom prst="rect">
            <a:avLst/>
          </a:prstGeom>
          <a:noFill/>
        </p:spPr>
      </p:pic>
      <p:pic>
        <p:nvPicPr>
          <p:cNvPr id="4101" name="Picture 5" descr="C:\Users\пол\Desktop\6дар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4071942"/>
            <a:ext cx="2286016" cy="2521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1214422"/>
            <a:ext cx="4929222" cy="5643578"/>
          </a:xfrm>
        </p:spPr>
        <p:txBody>
          <a:bodyPr>
            <a:normAutofit/>
          </a:bodyPr>
          <a:lstStyle/>
          <a:p>
            <a:pPr algn="r"/>
            <a:r>
              <a:rPr lang="ru-RU" sz="3400" b="1" dirty="0" smtClean="0">
                <a:effectLst/>
              </a:rPr>
              <a:t>7 дар – «Цветные фигуры» (круг, полукруг, треугольник и квадрат)</a:t>
            </a:r>
            <a:br>
              <a:rPr lang="ru-RU" sz="3400" b="1" dirty="0" smtClean="0">
                <a:effectLst/>
              </a:rPr>
            </a:br>
            <a:r>
              <a:rPr lang="ru-RU" sz="3400" b="1" dirty="0" smtClean="0">
                <a:effectLst/>
              </a:rPr>
              <a:t>8 дар – «Палочки» (деревянные палочки разной длины,6цветов и неокрашенные    </a:t>
            </a:r>
            <a:endParaRPr lang="ru-RU" sz="3400" b="1" dirty="0">
              <a:effectLst/>
            </a:endParaRPr>
          </a:p>
        </p:txBody>
      </p:sp>
      <p:pic>
        <p:nvPicPr>
          <p:cNvPr id="5122" name="Picture 2" descr="C:\Users\пол\Desktop\7д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876672" cy="3076724"/>
          </a:xfrm>
          <a:prstGeom prst="rect">
            <a:avLst/>
          </a:prstGeom>
          <a:noFill/>
        </p:spPr>
      </p:pic>
      <p:pic>
        <p:nvPicPr>
          <p:cNvPr id="5123" name="Picture 3" descr="C:\Users\пол\Desktop\8да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643314"/>
            <a:ext cx="3498774" cy="3000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928670"/>
            <a:ext cx="4714908" cy="5929330"/>
          </a:xfrm>
        </p:spPr>
        <p:txBody>
          <a:bodyPr>
            <a:noAutofit/>
          </a:bodyPr>
          <a:lstStyle/>
          <a:p>
            <a:pPr algn="r"/>
            <a:r>
              <a:rPr lang="en-US" sz="2800" b="1" dirty="0" smtClean="0">
                <a:effectLst/>
              </a:rPr>
              <a:t>9</a:t>
            </a:r>
            <a:r>
              <a:rPr lang="ru-RU" sz="2800" b="1" dirty="0" smtClean="0">
                <a:effectLst/>
              </a:rPr>
              <a:t> дар – «Кольца и полукольца» (</a:t>
            </a:r>
            <a:r>
              <a:rPr lang="ru-RU" sz="2800" b="1" dirty="0" err="1" smtClean="0">
                <a:effectLst/>
              </a:rPr>
              <a:t>малые,средние</a:t>
            </a:r>
            <a:r>
              <a:rPr lang="ru-RU" sz="2800" b="1" dirty="0" smtClean="0">
                <a:effectLst/>
              </a:rPr>
              <a:t> и большие)</a:t>
            </a:r>
            <a:br>
              <a:rPr lang="ru-RU" sz="2800" b="1" dirty="0" smtClean="0">
                <a:effectLst/>
              </a:rPr>
            </a:br>
            <a:r>
              <a:rPr lang="ru-RU" sz="2800" b="1" dirty="0" smtClean="0">
                <a:effectLst/>
              </a:rPr>
              <a:t>10 дар – «Фишки» (8цветов и неокрашенные точки</a:t>
            </a:r>
            <a:br>
              <a:rPr lang="ru-RU" sz="2800" b="1" dirty="0" smtClean="0">
                <a:effectLst/>
              </a:rPr>
            </a:br>
            <a:r>
              <a:rPr lang="ru-RU" sz="2800" b="1" dirty="0" smtClean="0">
                <a:effectLst/>
              </a:rPr>
              <a:t>11 дар </a:t>
            </a:r>
            <a:r>
              <a:rPr lang="en-US" sz="2800" b="1" dirty="0" smtClean="0">
                <a:effectLst/>
              </a:rPr>
              <a:t>J1</a:t>
            </a:r>
            <a:r>
              <a:rPr lang="ru-RU" sz="2800" b="1" dirty="0" smtClean="0">
                <a:effectLst/>
              </a:rPr>
              <a:t> – «Цветные тела» (цветные геометрические фигуры: </a:t>
            </a:r>
            <a:r>
              <a:rPr lang="ru-RU" sz="2800" b="1" dirty="0" err="1" smtClean="0">
                <a:effectLst/>
              </a:rPr>
              <a:t>куб,шар,цилиндр</a:t>
            </a:r>
            <a:r>
              <a:rPr lang="ru-RU" sz="2800" b="1" dirty="0" smtClean="0">
                <a:effectLst/>
              </a:rPr>
              <a:t>)    </a:t>
            </a:r>
            <a:endParaRPr lang="ru-RU" sz="2800" b="1" dirty="0">
              <a:effectLst/>
            </a:endParaRPr>
          </a:p>
        </p:txBody>
      </p:sp>
      <p:pic>
        <p:nvPicPr>
          <p:cNvPr id="6146" name="Picture 2" descr="C:\Users\пол\Desktop\9д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71834" cy="2044165"/>
          </a:xfrm>
          <a:prstGeom prst="rect">
            <a:avLst/>
          </a:prstGeom>
          <a:noFill/>
        </p:spPr>
      </p:pic>
      <p:pic>
        <p:nvPicPr>
          <p:cNvPr id="6147" name="Picture 3" descr="C:\Users\пол\Desktop\10 да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14554"/>
            <a:ext cx="3071802" cy="2044145"/>
          </a:xfrm>
          <a:prstGeom prst="rect">
            <a:avLst/>
          </a:prstGeom>
          <a:noFill/>
        </p:spPr>
      </p:pic>
      <p:pic>
        <p:nvPicPr>
          <p:cNvPr id="6148" name="Picture 4" descr="C:\Users\пол\Desktop\11lf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15097"/>
            <a:ext cx="2862266" cy="23429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928670"/>
            <a:ext cx="4714908" cy="5929330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effectLst/>
              </a:rPr>
              <a:t>12 дар </a:t>
            </a:r>
            <a:r>
              <a:rPr lang="en-US" sz="2800" b="1" dirty="0" smtClean="0">
                <a:effectLst/>
              </a:rPr>
              <a:t>J</a:t>
            </a:r>
            <a:r>
              <a:rPr lang="ru-RU" sz="2800" b="1" dirty="0" smtClean="0">
                <a:effectLst/>
              </a:rPr>
              <a:t>2 – «</a:t>
            </a:r>
            <a:r>
              <a:rPr lang="ru-RU" sz="2800" b="1" dirty="0" err="1" smtClean="0">
                <a:effectLst/>
              </a:rPr>
              <a:t>Мозайка</a:t>
            </a:r>
            <a:r>
              <a:rPr lang="ru-RU" sz="2800" b="1" dirty="0" smtClean="0">
                <a:effectLst/>
              </a:rPr>
              <a:t>. Шнуровка» (мозаичное </a:t>
            </a:r>
            <a:r>
              <a:rPr lang="ru-RU" sz="2800" b="1" dirty="0" err="1" smtClean="0">
                <a:effectLst/>
              </a:rPr>
              <a:t>поле,фишки</a:t>
            </a:r>
            <a:r>
              <a:rPr lang="ru-RU" sz="2800" b="1" dirty="0" smtClean="0">
                <a:effectLst/>
              </a:rPr>
              <a:t> и шнурки 6цветов)</a:t>
            </a:r>
            <a:br>
              <a:rPr lang="ru-RU" sz="2800" b="1" dirty="0" smtClean="0">
                <a:effectLst/>
              </a:rPr>
            </a:br>
            <a:r>
              <a:rPr lang="ru-RU" sz="2800" b="1" dirty="0" smtClean="0">
                <a:effectLst/>
              </a:rPr>
              <a:t>13 дар 5В – «Башенки» (</a:t>
            </a:r>
            <a:r>
              <a:rPr lang="ru-RU" sz="2800" b="1" dirty="0" err="1" smtClean="0">
                <a:effectLst/>
              </a:rPr>
              <a:t>полуцилиндры,кубы,треугольные</a:t>
            </a:r>
            <a:r>
              <a:rPr lang="ru-RU" sz="2800" b="1" dirty="0" smtClean="0">
                <a:effectLst/>
              </a:rPr>
              <a:t> призмы)     </a:t>
            </a:r>
            <a:endParaRPr lang="ru-RU" sz="2800" b="1" dirty="0">
              <a:effectLst/>
            </a:endParaRPr>
          </a:p>
        </p:txBody>
      </p:sp>
      <p:pic>
        <p:nvPicPr>
          <p:cNvPr id="7171" name="Picture 3" descr="C:\Users\пол\Desktop\13да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71942"/>
            <a:ext cx="3850886" cy="2786058"/>
          </a:xfrm>
          <a:prstGeom prst="rect">
            <a:avLst/>
          </a:prstGeom>
          <a:noFill/>
        </p:spPr>
      </p:pic>
      <p:pic>
        <p:nvPicPr>
          <p:cNvPr id="7172" name="Picture 4" descr="C:\Users\пол\Desktop\12дарр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14290"/>
            <a:ext cx="3098824" cy="37165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642918"/>
            <a:ext cx="5072098" cy="6215082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>14 дар 5Р – «Арки и цифры» (разрезанные </a:t>
            </a:r>
            <a:r>
              <a:rPr lang="ru-RU" sz="3600" b="1" dirty="0" err="1" smtClean="0">
                <a:effectLst/>
              </a:rPr>
              <a:t>цилиндры,кубики</a:t>
            </a:r>
            <a:r>
              <a:rPr lang="ru-RU" sz="3600" b="1" dirty="0" smtClean="0">
                <a:effectLst/>
              </a:rPr>
              <a:t> с цифрами)     </a:t>
            </a:r>
            <a:endParaRPr lang="ru-RU" sz="3600" b="1" dirty="0">
              <a:effectLst/>
            </a:endParaRPr>
          </a:p>
        </p:txBody>
      </p:sp>
      <p:pic>
        <p:nvPicPr>
          <p:cNvPr id="8194" name="Picture 2" descr="C:\Users\пол\Desktop\14да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3554441" cy="3420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>Уважаемые педагоги,</a:t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а сейчас мы с Вами немного поиграем.     </a:t>
            </a:r>
            <a:endParaRPr lang="ru-RU" sz="3600" b="1" dirty="0"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Игра 1 «Поиграем с мячиком»</a:t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Дар №1     </a:t>
            </a:r>
            <a:endParaRPr lang="ru-RU" sz="3600" b="1" dirty="0">
              <a:effectLst/>
            </a:endParaRPr>
          </a:p>
        </p:txBody>
      </p:sp>
      <p:pic>
        <p:nvPicPr>
          <p:cNvPr id="2050" name="Picture 2" descr="C:\Users\пол\Desktop\мячи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214290"/>
            <a:ext cx="6676139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Игра 2 «</a:t>
            </a:r>
            <a:r>
              <a:rPr lang="ru-RU" sz="3600" b="1" dirty="0" err="1" smtClean="0">
                <a:effectLst/>
              </a:rPr>
              <a:t>Фрёбель</a:t>
            </a:r>
            <a:r>
              <a:rPr lang="ru-RU" sz="3600" b="1" dirty="0" smtClean="0">
                <a:effectLst/>
              </a:rPr>
              <a:t> - экспресс»</a:t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Дар №7     </a:t>
            </a:r>
            <a:endParaRPr lang="ru-RU" sz="3600" b="1" dirty="0">
              <a:effectLst/>
            </a:endParaRPr>
          </a:p>
        </p:txBody>
      </p:sp>
      <p:pic>
        <p:nvPicPr>
          <p:cNvPr id="1026" name="Picture 2" descr="C:\Users\пол\Desktop\автобус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07209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Игра 3 «Цветы на полянке»</a:t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Дар №7,8,9     </a:t>
            </a:r>
            <a:endParaRPr lang="ru-RU" sz="3600" b="1" dirty="0">
              <a:effectLst/>
            </a:endParaRPr>
          </a:p>
        </p:txBody>
      </p:sp>
      <p:pic>
        <p:nvPicPr>
          <p:cNvPr id="3" name="Picture 2" descr="C:\Users\пол\Desktop\сл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9"/>
            <a:ext cx="4929222" cy="3961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smtClean="0">
                <a:effectLst/>
              </a:rPr>
              <a:t>Игра 4 </a:t>
            </a:r>
            <a:r>
              <a:rPr lang="ru-RU" sz="3600" b="1" dirty="0" smtClean="0">
                <a:effectLst/>
              </a:rPr>
              <a:t>«Волшебная змея»</a:t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Дар №11     </a:t>
            </a:r>
            <a:endParaRPr lang="ru-RU" sz="3600" b="1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685323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214338"/>
            <a:ext cx="9072626" cy="707233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5400" b="1" dirty="0" smtClean="0">
                <a:effectLst/>
              </a:rPr>
              <a:t/>
            </a:r>
            <a:br>
              <a:rPr lang="ru-RU" sz="5400" b="1" dirty="0" smtClean="0">
                <a:effectLst/>
              </a:rPr>
            </a:br>
            <a:r>
              <a:rPr lang="ru-RU" sz="5400" b="1" dirty="0" smtClean="0">
                <a:effectLst/>
              </a:rPr>
              <a:t>Спасибо за внимание!</a:t>
            </a:r>
            <a:r>
              <a:rPr lang="ru-RU" sz="3600" b="1" dirty="0" smtClean="0">
                <a:effectLst/>
              </a:rPr>
              <a:t>     </a:t>
            </a:r>
            <a:endParaRPr lang="ru-RU" sz="3600" b="1" dirty="0">
              <a:effectLst/>
            </a:endParaRPr>
          </a:p>
        </p:txBody>
      </p:sp>
      <p:pic>
        <p:nvPicPr>
          <p:cNvPr id="3" name="Picture 2" descr="C:\Users\пол\Desktop\с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429024" cy="4455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89</Words>
  <PresentationFormat>Экран (4:3)</PresentationFormat>
  <Paragraphs>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Яркая</vt:lpstr>
      <vt:lpstr>Мастер-класс «Мир в коробке» по использованию дидактической системы «Дары Фрёбеля» в развитии познавательных процессов  старших дошкольников  Подготовил: воспитатель Молчанова Н.М.</vt:lpstr>
      <vt:lpstr> Фридрих Вильгельм Август Фрёбель – известный немецкий педагог, создатель первого в мире детского сада для детей дошкольного возраста.</vt:lpstr>
      <vt:lpstr> Дары Фрёбеля – это уникальный комплекс обучающих материалов включает в себя 14 чудесных коробочек. </vt:lpstr>
      <vt:lpstr>1 дар –текстильные мячики на ниточке всех цветов радуги и белый 2 дар –куб, шар и цилиндр одинакового размера </vt:lpstr>
      <vt:lpstr>3,4,5,и 6 дар Фрёбеля – это куб, разделенный на мелкие части   </vt:lpstr>
      <vt:lpstr>7 дар – «Цветные фигуры» (круг, полукруг, треугольник и квадрат) 8 дар – «Палочки» (деревянные палочки разной длины,6цветов и неокрашенные    </vt:lpstr>
      <vt:lpstr>9 дар – «Кольца и полукольца» (малые,средние и большие) 10 дар – «Фишки» (8цветов и неокрашенные точки 11 дар J1 – «Цветные тела» (цветные геометрические фигуры: куб,шар,цилиндр)    </vt:lpstr>
      <vt:lpstr>12 дар J2 – «Мозайка. Шнуровка» (мозаичное поле,фишки и шнурки 6цветов) 13 дар 5В – «Башенки» (полуцилиндры,кубы,треугольные призмы)     </vt:lpstr>
      <vt:lpstr>14 дар 5Р – «Арки и цифры» (разрезанные цилиндры,кубики с цифрами)     </vt:lpstr>
      <vt:lpstr>Уважаемые педагоги, а сейчас мы с Вами немного поиграем.     </vt:lpstr>
      <vt:lpstr>         Игра 1 «Поиграем с мячиком» Дар №1     </vt:lpstr>
      <vt:lpstr>         Игра 2 «Фрёбель - экспресс» Дар №7     </vt:lpstr>
      <vt:lpstr>       Игра 3 «Цветы на полянке» Дар №7,8,9     </vt:lpstr>
      <vt:lpstr>       Игра 4 «Волшебная змея» Дар №11     </vt:lpstr>
      <vt:lpstr>       Спасибо за внимание!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</dc:creator>
  <cp:lastModifiedBy>пол</cp:lastModifiedBy>
  <cp:revision>56</cp:revision>
  <dcterms:created xsi:type="dcterms:W3CDTF">2026-02-24T14:26:36Z</dcterms:created>
  <dcterms:modified xsi:type="dcterms:W3CDTF">2026-10-15T14:17:28Z</dcterms:modified>
</cp:coreProperties>
</file>