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9" r:id="rId3"/>
    <p:sldId id="278" r:id="rId4"/>
    <p:sldId id="280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5EA"/>
    <a:srgbClr val="FF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Анжелика\Desktop\2\фоны рамки надписи\Фоны леса\фон 5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690" y="255382"/>
            <a:ext cx="8606620" cy="63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Анжелика\Desktop\Тома В лесу родилась елочка\3\отрисовки леса\76.pn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62067" y="1796211"/>
            <a:ext cx="3240360" cy="297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Анжелика\Desktop\Тома В лесу родилась елочка\3\отрисовки леса\71.png"/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953" y="4067017"/>
            <a:ext cx="3215686" cy="140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9505/134091466.df/0_cf381_1fa6cb5a_XL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429000"/>
            <a:ext cx="3384376" cy="314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нжелика\Desktop\2\фоны рамки надписи\Фоны леса\фон 5.jpg"/>
          <p:cNvPicPr>
            <a:picLocks noChangeAspect="1" noChangeArrowheads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2000" y="1368000"/>
            <a:ext cx="432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:\Все\наборы\YvLena ну, погоди! новый год\ну погоди зима (44)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896" y="5229200"/>
            <a:ext cx="8615736" cy="13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 userDrawn="1"/>
        </p:nvGrpSpPr>
        <p:grpSpPr>
          <a:xfrm>
            <a:off x="194184" y="112846"/>
            <a:ext cx="8828654" cy="4492284"/>
            <a:chOff x="13657" y="-27586"/>
            <a:chExt cx="8828654" cy="4492284"/>
          </a:xfrm>
        </p:grpSpPr>
        <p:pic>
          <p:nvPicPr>
            <p:cNvPr id="11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13657" y="-27586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4427984" y="0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4" descr="C:\Все\наборы\YvLena КЕША 1 часть\КЕША от YvLena часть 1 (20)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48141" y="280898"/>
            <a:ext cx="1800200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img-fotki.yandex.ru/get/9513/134091466.df/0_cf383_7f284dac_L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221088"/>
            <a:ext cx="2381250" cy="233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Все\наборы\YvLena ну, погоди! новый год\ну погоди зима (44)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896" y="5229200"/>
            <a:ext cx="8615736" cy="13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 userDrawn="1"/>
        </p:nvGrpSpPr>
        <p:grpSpPr>
          <a:xfrm>
            <a:off x="194184" y="112846"/>
            <a:ext cx="8828654" cy="4492284"/>
            <a:chOff x="13657" y="-27586"/>
            <a:chExt cx="8828654" cy="4492284"/>
          </a:xfrm>
        </p:grpSpPr>
        <p:pic>
          <p:nvPicPr>
            <p:cNvPr id="8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13657" y="-27586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4427984" y="0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4" descr="C:\Все\наборы\YvLena КЕША 1 часть\КЕША от YvLena часть 1 (20)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48141" y="280898"/>
            <a:ext cx="1800200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g-fotki.yandex.ru/get/9110/134091466.df/0_cf386_b1c3479e_XL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4127613"/>
            <a:ext cx="2723456" cy="248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Все\наборы\YvLena ну, погоди! новый год\ну погоди зима (44)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896" y="5229200"/>
            <a:ext cx="8615736" cy="138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 userDrawn="1"/>
        </p:nvGrpSpPr>
        <p:grpSpPr>
          <a:xfrm>
            <a:off x="194184" y="112846"/>
            <a:ext cx="8828654" cy="4492284"/>
            <a:chOff x="13657" y="-27586"/>
            <a:chExt cx="8828654" cy="4492284"/>
          </a:xfrm>
        </p:grpSpPr>
        <p:pic>
          <p:nvPicPr>
            <p:cNvPr id="9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13657" y="-27586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7" descr="C:\Все\наборы\YvLena МАМОНТЕНОК\приключения мамонтенка (16).pn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757"/>
            <a:stretch/>
          </p:blipFill>
          <p:spPr bwMode="auto">
            <a:xfrm>
              <a:off x="4427984" y="0"/>
              <a:ext cx="4414327" cy="4464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2" descr="http://img-fotki.yandex.ru/get/9162/134091466.df/0_cf384_a50cfc83_L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41138"/>
            <a:ext cx="2232248" cy="250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Все\наборы\YvLena КЕША 1 часть\КЕША от YvLena часть 1 (20)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4228" y="271669"/>
            <a:ext cx="1800200" cy="18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nsportal.ru/user/33485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4000">
              <a:srgbClr val="85C2FF"/>
            </a:gs>
            <a:gs pos="6700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gradFill flip="none" rotWithShape="1">
            <a:gsLst>
              <a:gs pos="2000">
                <a:srgbClr val="FF0000"/>
              </a:gs>
              <a:gs pos="99167">
                <a:srgbClr val="FF0000"/>
              </a:gs>
              <a:gs pos="26000">
                <a:srgbClr val="FFFF00"/>
              </a:gs>
              <a:gs pos="76000">
                <a:srgbClr val="FFFF00"/>
              </a:gs>
              <a:gs pos="51000">
                <a:srgbClr val="00B050"/>
              </a:gs>
            </a:gsLst>
            <a:lin ang="16200000" scaled="0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7262" y="6653235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FF99FF"/>
                </a:solidFill>
                <a:latin typeface="Monotype Corsiva" pitchFamily="66" charset="0"/>
              </a:rPr>
              <a:t>Матюшкина А.В</a:t>
            </a:r>
            <a:r>
              <a:rPr lang="ru-RU" sz="1000" dirty="0" smtClean="0">
                <a:solidFill>
                  <a:srgbClr val="FF0066"/>
                </a:solidFill>
                <a:latin typeface="Monotype Corsiva" pitchFamily="66" charset="0"/>
              </a:rPr>
              <a:t>. </a:t>
            </a:r>
            <a:r>
              <a:rPr lang="en-US" sz="1000" dirty="0" smtClean="0">
                <a:latin typeface="Monotype Corsiva" pitchFamily="66" charset="0"/>
                <a:hlinkClick r:id="rId13"/>
              </a:rPr>
              <a:t>http://nsportal.ru/user/33485</a:t>
            </a:r>
            <a:r>
              <a:rPr lang="ru-RU" sz="1000" dirty="0" smtClean="0">
                <a:latin typeface="Monotype Corsiva" pitchFamily="66" charset="0"/>
              </a:rPr>
              <a:t>  </a:t>
            </a:r>
            <a:endParaRPr lang="ru-RU" sz="10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63072" y="5229200"/>
            <a:ext cx="3380928" cy="1152128"/>
          </a:xfrm>
        </p:spPr>
        <p:txBody>
          <a:bodyPr>
            <a:noAutofit/>
          </a:bodyPr>
          <a:lstStyle/>
          <a:p>
            <a:pPr lvl="0"/>
            <a:r>
              <a:rPr lang="ru-RU" sz="1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Подготовила: </a:t>
            </a:r>
          </a:p>
          <a:p>
            <a:pPr lvl="0"/>
            <a:r>
              <a:rPr lang="ru-RU" sz="1400" b="1" dirty="0" err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Мишарина</a:t>
            </a:r>
            <a:r>
              <a:rPr lang="ru-RU" sz="1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Татьяна Леонидовна, </a:t>
            </a:r>
          </a:p>
          <a:p>
            <a:pPr lvl="0"/>
            <a:r>
              <a:rPr lang="ru-RU" sz="1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МБДОУ </a:t>
            </a:r>
            <a:r>
              <a:rPr lang="ru-RU" sz="1400" b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№</a:t>
            </a:r>
            <a:r>
              <a:rPr lang="ru-RU" sz="1400" b="1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1400" b="1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65 «Фестивальный</a:t>
            </a:r>
            <a:r>
              <a:rPr lang="ru-RU" sz="14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»</a:t>
            </a:r>
          </a:p>
          <a:p>
            <a:pPr lvl="0"/>
            <a:r>
              <a:rPr lang="ru-RU" sz="1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ru-RU" sz="1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b="1" dirty="0" smtClean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7664" y="1988840"/>
            <a:ext cx="6084580" cy="1778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61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иктор\Desktop\МАСЛЕНИЦА В ГРУППЕ ЯГОДКА\20170226_1226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5787">
            <a:off x="-258194" y="3446105"/>
            <a:ext cx="3695638" cy="2078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\Desktop\МАСЛЕНИЦА В ГРУППЕ ЯГОДКА\20170226_122739_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 r="22128"/>
          <a:stretch/>
        </p:blipFill>
        <p:spPr bwMode="auto">
          <a:xfrm>
            <a:off x="3168789" y="4254629"/>
            <a:ext cx="2540055" cy="21715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51FB~1\AppData\Local\Temp\Rar$DIa0.648\IMG_68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32"/>
          <a:stretch/>
        </p:blipFill>
        <p:spPr bwMode="auto">
          <a:xfrm rot="21357493">
            <a:off x="2555774" y="373987"/>
            <a:ext cx="1891981" cy="2859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1FB~1\AppData\Local\Temp\Rar$DIa0.023\IMG_69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0463">
            <a:off x="6242542" y="1534578"/>
            <a:ext cx="2877420" cy="2158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51FB~1\AppData\Local\Temp\Rar$DIa0.717\IMG_686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3646">
            <a:off x="4395097" y="766285"/>
            <a:ext cx="2567344" cy="1925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283" y="301270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Солнце круглое как блин,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Улыбаясь светит.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Рады теплой встрече с ним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Взрослые и дети.</a:t>
            </a:r>
          </a:p>
        </p:txBody>
      </p:sp>
    </p:spTree>
    <p:extLst>
      <p:ext uri="{BB962C8B-B14F-4D97-AF65-F5344CB8AC3E}">
        <p14:creationId xmlns:p14="http://schemas.microsoft.com/office/powerpoint/2010/main" val="207149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иктор\Desktop\МАСЛЕНИЦА В ГРУППЕ ЯГОДКА\CAM02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1953">
            <a:off x="611560" y="764704"/>
            <a:ext cx="2193708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 descr="C:\Users\Виктор\Desktop\МАСЛЕНИЦА В ГРУППЕ ЯГОДКА\CAM02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67085"/>
            <a:ext cx="2862318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C:\Users\Виктор\Desktop\МАСЛЕНИЦА В ГРУППЕ ЯГОДКА\CAM02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930">
            <a:off x="6068719" y="2005728"/>
            <a:ext cx="2625756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805268" y="4766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Масленица, масленица!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Зима к лету тянется,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Там Весна проказница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Примеряет платьица.</a:t>
            </a:r>
          </a:p>
        </p:txBody>
      </p:sp>
    </p:spTree>
    <p:extLst>
      <p:ext uri="{BB962C8B-B14F-4D97-AF65-F5344CB8AC3E}">
        <p14:creationId xmlns:p14="http://schemas.microsoft.com/office/powerpoint/2010/main" val="28989347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Comic Sans MS" panose="030F0702030302020204" pitchFamily="66" charset="0"/>
              </a:rPr>
              <a:t>Спасибо за внимание!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844824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Пышные гуляния Ярмарка венчает. 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До свиданья, Масленица, приходи опять! 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Через год Красавицу снова повстречаем. 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Снова будем праздновать, блинами угощать!</a:t>
            </a:r>
          </a:p>
        </p:txBody>
      </p:sp>
    </p:spTree>
    <p:extLst>
      <p:ext uri="{BB962C8B-B14F-4D97-AF65-F5344CB8AC3E}">
        <p14:creationId xmlns:p14="http://schemas.microsoft.com/office/powerpoint/2010/main" val="428936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5976" y="54868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Солнце круглое как блин,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Улыбаясь, светит.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Рады теплой встрече с ним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Взрослые и дети. 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(Т. Кайзер)</a:t>
            </a:r>
          </a:p>
        </p:txBody>
      </p:sp>
      <p:pic>
        <p:nvPicPr>
          <p:cNvPr id="1026" name="Picture 2" descr="https://im1-tub-ru.yandex.net/i?id=8fc0084340b085be1e3be1e9a8cb232d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3" b="2456"/>
          <a:stretch/>
        </p:blipFill>
        <p:spPr bwMode="auto">
          <a:xfrm rot="21018745">
            <a:off x="779849" y="1969849"/>
            <a:ext cx="4857420" cy="4123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27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47256" y="3356992"/>
            <a:ext cx="6696744" cy="30243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Задачи: </a:t>
            </a: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/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> - Дать первоначальные представления  о русском народном празднике -                                                                                 </a:t>
            </a:r>
            <a:r>
              <a:rPr lang="ru-RU" sz="27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Масленица, с </a:t>
            </a: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>характерными для него обрядами; </a:t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>-  Знакомство детей с русскими традициями гостеприимства;</a:t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  <a:t>-  Пробуждать интерес к истории русского народа;</a:t>
            </a:r>
            <a:br>
              <a:rPr lang="ru-RU" sz="2700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476672"/>
            <a:ext cx="7056784" cy="2304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Цель:</a:t>
            </a:r>
            <a:endParaRPr lang="ru-RU" sz="2400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- Создание условий для знакомства детей с народным праздником Масленица;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- </a:t>
            </a:r>
            <a:r>
              <a:rPr lang="ru-RU" sz="2400" dirty="0">
                <a:solidFill>
                  <a:srgbClr val="0000FF"/>
                </a:solidFill>
                <a:latin typeface="Comic Sans MS" panose="030F0702030302020204" pitchFamily="66" charset="0"/>
              </a:rPr>
              <a:t>Воспитание любви и патриотизма к своей Родине</a:t>
            </a:r>
            <a:r>
              <a:rPr lang="ru-RU" sz="2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  <a:r>
              <a:rPr lang="ru-RU" sz="2800" dirty="0">
                <a:solidFill>
                  <a:srgbClr val="0000FF"/>
                </a:solidFill>
                <a:latin typeface="Comic Sans MS" panose="030F0702030302020204" pitchFamily="66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780742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6760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Знакомство с национальной культурой</a:t>
            </a:r>
            <a:endParaRPr lang="ru-RU" sz="28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Виктор\Desktop\МАСЛЕНИЦА В ГРУППЕ ЯГОДКА\CAM02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84784"/>
            <a:ext cx="2430270" cy="32403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1161815">
            <a:off x="2489251" y="487185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С Масленицей поздравляю,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Счастья и добра желаю.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Никогда не огорчайтесь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И почаще улыбайтесь!</a:t>
            </a:r>
          </a:p>
        </p:txBody>
      </p:sp>
      <p:pic>
        <p:nvPicPr>
          <p:cNvPr id="5" name="Picture 4" descr="C:\Users\Виктор\Desktop\МАСЛЕНИЦА В ГРУППЕ ЯГОДКА\CAM021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5504">
            <a:off x="573512" y="1165500"/>
            <a:ext cx="2161184" cy="2881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Виктор\Desktop\МАСЛЕНИЦА В ГРУППЕ ЯГОДКА\CAM021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968">
            <a:off x="6156176" y="3053946"/>
            <a:ext cx="2298273" cy="3064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2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иктор\Desktop\МАСЛЕНИЦА В ГРУППЕ ЯГОДКА\CAM02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2696"/>
            <a:ext cx="2565285" cy="3420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\Desktop\МАСЛЕНИЦА В ГРУППЕ ЯГОДКА\CAM021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80928"/>
            <a:ext cx="2646294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ктор\Desktop\МАСЛЕНИЦА В ГРУППЕ ЯГОДКА\CAM020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40868"/>
            <a:ext cx="2538282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67363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Если есть сковорода,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Не страшны нам холода,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Потому что блин горячий –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Это лучшая еда!</a:t>
            </a:r>
          </a:p>
        </p:txBody>
      </p:sp>
    </p:spTree>
    <p:extLst>
      <p:ext uri="{BB962C8B-B14F-4D97-AF65-F5344CB8AC3E}">
        <p14:creationId xmlns:p14="http://schemas.microsoft.com/office/powerpoint/2010/main" val="207149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иктор\Desktop\МАСЛЕНИЦА В ГРУППЕ ЯГОДКА\IMG_6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9" y="3645024"/>
            <a:ext cx="3744416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\Desktop\МАСЛЕНИЦА В ГРУППЕ ЯГОДКА\блинчик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6010">
            <a:off x="1469179" y="1790662"/>
            <a:ext cx="2040227" cy="1530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иктор\Desktop\МАСЛЕНИЦА В ГРУППЕ ЯГОДКА\IMG_60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55"/>
          <a:stretch/>
        </p:blipFill>
        <p:spPr bwMode="auto">
          <a:xfrm rot="422203">
            <a:off x="5245787" y="2108554"/>
            <a:ext cx="3240360" cy="1794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8291" y="45839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Праздник солнца, праздник смеха,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Праздник ласковой весны!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Тут — гулянье, там — потеха,</a:t>
            </a:r>
            <a:b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00FF"/>
                </a:solidFill>
                <a:latin typeface="Comic Sans MS" panose="030F0702030302020204" pitchFamily="66" charset="0"/>
              </a:rPr>
              <a:t>Всюду в маслице блины.</a:t>
            </a:r>
            <a:r>
              <a:rPr lang="ru-RU" b="1" dirty="0">
                <a:latin typeface="Comic Sans MS" panose="030F0702030302020204" pitchFamily="66" charset="0"/>
              </a:rPr>
              <a:t/>
            </a:r>
            <a:br>
              <a:rPr lang="ru-RU" b="1" dirty="0">
                <a:latin typeface="Comic Sans MS" panose="030F0702030302020204" pitchFamily="66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3590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иктор\Desktop\МАСЛЕНИЦА В ГРУППЕ ЯГОДКА\14869071117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14" y="548680"/>
            <a:ext cx="2462414" cy="3283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иктор\Desktop\МАСЛЕНИЦА В ГРУППЕ ЯГОДКА\14847212139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2916324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иктор\Desktop\МАСЛЕНИЦА В ГРУППЕ ЯГОДКА\14847236427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665" y="2132856"/>
            <a:ext cx="2347349" cy="3129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1800" y="62062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Масленица к нам пришла,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Веселится детвора.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Возле чучела гуляют,</a:t>
            </a:r>
            <a:b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Зиму прочь провожают.</a:t>
            </a:r>
          </a:p>
        </p:txBody>
      </p:sp>
    </p:spTree>
    <p:extLst>
      <p:ext uri="{BB962C8B-B14F-4D97-AF65-F5344CB8AC3E}">
        <p14:creationId xmlns:p14="http://schemas.microsoft.com/office/powerpoint/2010/main" val="128955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Виктор\Desktop\МАСЛЕНИЦА В ГРУППЕ ЯГОДКА\IMG_68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98958">
            <a:off x="359532" y="919579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Виктор\Desktop\МАСЛЕНИЦА В ГРУППЕ ЯГОДКА\20170220_204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5936">
            <a:off x="4231963" y="1608797"/>
            <a:ext cx="5504610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4839149"/>
            <a:ext cx="46085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Я на масленицу маме,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И руками и ногами,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Помогала печь блины,</a:t>
            </a:r>
            <a:b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Небывалой ширины!</a:t>
            </a:r>
          </a:p>
        </p:txBody>
      </p:sp>
    </p:spTree>
    <p:extLst>
      <p:ext uri="{BB962C8B-B14F-4D97-AF65-F5344CB8AC3E}">
        <p14:creationId xmlns:p14="http://schemas.microsoft.com/office/powerpoint/2010/main" val="280879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иктор\Desktop\МАСЛЕНИЦА В ГРУППЕ ЯГОДКА\2017-02-20_13.41.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548680"/>
            <a:ext cx="4114929" cy="411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1409668">
            <a:off x="-220871" y="4872921"/>
            <a:ext cx="6462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Масленица, масленица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Хороводом дразнится!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Блин в сметане с маслицем</a:t>
            </a:r>
          </a:p>
          <a:p>
            <a:pPr algn="ctr"/>
            <a:r>
              <a:rPr lang="ru-RU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Ждёт, кому достанется.</a:t>
            </a:r>
          </a:p>
        </p:txBody>
      </p:sp>
    </p:spTree>
    <p:extLst>
      <p:ext uri="{BB962C8B-B14F-4D97-AF65-F5344CB8AC3E}">
        <p14:creationId xmlns:p14="http://schemas.microsoft.com/office/powerpoint/2010/main" val="3857716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масленица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масленица - копия</Template>
  <TotalTime>262</TotalTime>
  <Words>309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Monotype Corsiva</vt:lpstr>
      <vt:lpstr>Times New Roman</vt:lpstr>
      <vt:lpstr>шаблон масленица - копия</vt:lpstr>
      <vt:lpstr>Презентация PowerPoint</vt:lpstr>
      <vt:lpstr>Презентация PowerPoint</vt:lpstr>
      <vt:lpstr>Задачи:   - Дать первоначальные представления  о русском народном празднике -                                                                                 Масленица, с характерными для него обрядами;  -  Знакомство детей с русскими традициями гостеприимства; -  Пробуждать интерес к истории русского народа;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Екатерина Самойленко</cp:lastModifiedBy>
  <cp:revision>25</cp:revision>
  <dcterms:created xsi:type="dcterms:W3CDTF">2014-02-24T16:21:22Z</dcterms:created>
  <dcterms:modified xsi:type="dcterms:W3CDTF">2025-03-03T14:02:14Z</dcterms:modified>
</cp:coreProperties>
</file>