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AA81-0F9D-41D0-B06F-EBF5B1614BFB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536-523C-4335-A3DF-56DDB0CA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86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AA81-0F9D-41D0-B06F-EBF5B1614BFB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536-523C-4335-A3DF-56DDB0CA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209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AA81-0F9D-41D0-B06F-EBF5B1614BFB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536-523C-4335-A3DF-56DDB0CA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507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AA81-0F9D-41D0-B06F-EBF5B1614BFB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536-523C-4335-A3DF-56DDB0CA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8784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AA81-0F9D-41D0-B06F-EBF5B1614BFB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536-523C-4335-A3DF-56DDB0CA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148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AA81-0F9D-41D0-B06F-EBF5B1614BFB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536-523C-4335-A3DF-56DDB0CA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147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AA81-0F9D-41D0-B06F-EBF5B1614BFB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536-523C-4335-A3DF-56DDB0CA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792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AA81-0F9D-41D0-B06F-EBF5B1614BFB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536-523C-4335-A3DF-56DDB0CA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5473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AA81-0F9D-41D0-B06F-EBF5B1614BFB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536-523C-4335-A3DF-56DDB0CA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564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AA81-0F9D-41D0-B06F-EBF5B1614BFB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A9C536-523C-4335-A3DF-56DDB0CA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400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AA81-0F9D-41D0-B06F-EBF5B1614BFB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536-523C-4335-A3DF-56DDB0CA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403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AA81-0F9D-41D0-B06F-EBF5B1614BFB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536-523C-4335-A3DF-56DDB0CA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445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AA81-0F9D-41D0-B06F-EBF5B1614BFB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536-523C-4335-A3DF-56DDB0CA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268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AA81-0F9D-41D0-B06F-EBF5B1614BFB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536-523C-4335-A3DF-56DDB0CA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3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AA81-0F9D-41D0-B06F-EBF5B1614BFB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536-523C-4335-A3DF-56DDB0CA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455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AA81-0F9D-41D0-B06F-EBF5B1614BFB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536-523C-4335-A3DF-56DDB0CA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33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AA81-0F9D-41D0-B06F-EBF5B1614BFB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C536-523C-4335-A3DF-56DDB0CA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126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28AA81-0F9D-41D0-B06F-EBF5B1614BFB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A9C536-523C-4335-A3DF-56DDB0CA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143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21287" y="1885164"/>
            <a:ext cx="8574622" cy="2616199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/>
              <a:t>ВНЕДРЕНИЕ </a:t>
            </a:r>
            <a:br>
              <a:rPr lang="ru-RU" sz="4400" b="1" dirty="0" smtClean="0"/>
            </a:br>
            <a:r>
              <a:rPr lang="ru-RU" sz="4400" b="1" dirty="0" smtClean="0"/>
              <a:t>ЭЛЕКТРОННОЙ КАРТЫ ИНДИВИДУАЛЬНОГО РАЗВИТИЯ РЕБЕНКА</a:t>
            </a:r>
            <a:endParaRPr lang="ru-RU" sz="4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37937" y="164495"/>
            <a:ext cx="9757972" cy="138853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Приоритетный комплексный проект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развития муниципальной системы образования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b="1" dirty="0" smtClean="0"/>
              <a:t>«СОВРЕМЕННЫЙ ДЕТСКИЙ САД»</a:t>
            </a:r>
            <a:endParaRPr lang="ru-RU" b="1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11961" y="5034038"/>
            <a:ext cx="9757972" cy="13885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b="1" i="1" dirty="0" smtClean="0"/>
              <a:t>22.11.2019</a:t>
            </a:r>
            <a:r>
              <a:rPr lang="ru-RU" i="1" dirty="0" smtClean="0"/>
              <a:t>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i="1" dirty="0" smtClean="0"/>
              <a:t>совещание управленческих команд ДОУ -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i="1" dirty="0" smtClean="0"/>
              <a:t>участников реализации единичного проекта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b="1" i="1" dirty="0" smtClean="0"/>
              <a:t>«От качества условий к качеству результатов»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801311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0699" y="363584"/>
            <a:ext cx="10018713" cy="1003662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/>
              <a:t>Электронная карта индивидуального развития ребенка (ЭКИР)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0699" y="1258618"/>
            <a:ext cx="10018713" cy="1373778"/>
          </a:xfrm>
        </p:spPr>
        <p:txBody>
          <a:bodyPr>
            <a:noAutofit/>
          </a:bodyPr>
          <a:lstStyle/>
          <a:p>
            <a:pPr algn="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ЭКИР - электронный образовательный сервис для осуществления мониторинга индивидуального развития воспитанников ДОУ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315453" y="3093263"/>
            <a:ext cx="10683959" cy="13737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Авторы-разработчики ЭКИР: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dirty="0" err="1" smtClean="0"/>
              <a:t>Кадиров</a:t>
            </a:r>
            <a:r>
              <a:rPr lang="ru-RU" dirty="0" smtClean="0"/>
              <a:t> </a:t>
            </a:r>
            <a:r>
              <a:rPr lang="ru-RU" dirty="0" err="1" smtClean="0"/>
              <a:t>Айдын</a:t>
            </a:r>
            <a:r>
              <a:rPr lang="ru-RU" dirty="0" smtClean="0"/>
              <a:t> </a:t>
            </a:r>
            <a:r>
              <a:rPr lang="ru-RU" dirty="0" err="1" smtClean="0"/>
              <a:t>Абдулвагабович</a:t>
            </a:r>
            <a:r>
              <a:rPr lang="en-US" dirty="0" smtClean="0"/>
              <a:t>, </a:t>
            </a:r>
            <a:r>
              <a:rPr lang="ru-RU" dirty="0" smtClean="0"/>
              <a:t>ведущий инженер-электроник МКУ </a:t>
            </a:r>
            <a:r>
              <a:rPr lang="ru-RU" dirty="0"/>
              <a:t>«УДОУ</a:t>
            </a:r>
            <a:endParaRPr lang="ru-RU" dirty="0" smtClean="0"/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dirty="0" smtClean="0"/>
              <a:t>Букина Ирина Анатольевна, начальник </a:t>
            </a:r>
            <a:r>
              <a:rPr lang="ru-RU" dirty="0" err="1"/>
              <a:t>ООДОРНиОУ</a:t>
            </a:r>
            <a:r>
              <a:rPr lang="ru-RU" dirty="0"/>
              <a:t> МКУ «УДОУ</a:t>
            </a:r>
            <a:endParaRPr lang="ru-RU" dirty="0" smtClean="0"/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dirty="0" smtClean="0"/>
              <a:t>Гриценко Юлия Владимировна, эксперт </a:t>
            </a:r>
            <a:r>
              <a:rPr lang="ru-RU" dirty="0" err="1" smtClean="0"/>
              <a:t>ООДОРНиОУ</a:t>
            </a:r>
            <a:r>
              <a:rPr lang="ru-RU" dirty="0" smtClean="0"/>
              <a:t> МКУ «УДОУ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980657" y="5084660"/>
            <a:ext cx="10018713" cy="1373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ЭКИР </a:t>
            </a:r>
            <a:r>
              <a:rPr lang="ru-RU" dirty="0"/>
              <a:t>сертифицирована (свидетельство о государственной регистрации программы для </a:t>
            </a:r>
            <a:r>
              <a:rPr lang="ru-RU" dirty="0" smtClean="0"/>
              <a:t>ЭВМ от 16.04.2019 № 2019614956, </a:t>
            </a:r>
            <a:r>
              <a:rPr lang="ru-RU" dirty="0"/>
              <a:t>выданное Федеральной службой по интеллектуальной собственности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3266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0657" y="79181"/>
            <a:ext cx="10018713" cy="1003662"/>
          </a:xfrm>
        </p:spPr>
        <p:txBody>
          <a:bodyPr>
            <a:normAutofit fontScale="90000"/>
          </a:bodyPr>
          <a:lstStyle/>
          <a:p>
            <a:pPr algn="r"/>
            <a:r>
              <a:rPr lang="ru-RU" sz="2800" b="1" dirty="0" smtClean="0"/>
              <a:t>ФГОС ДО </a:t>
            </a:r>
            <a:br>
              <a:rPr lang="ru-RU" sz="2800" b="1" dirty="0" smtClean="0"/>
            </a:br>
            <a:r>
              <a:rPr lang="ru-RU" sz="2800" b="1" dirty="0" smtClean="0"/>
              <a:t>о необходимости учета уровня индивидуального развития детей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0656" y="1082843"/>
            <a:ext cx="10018713" cy="5614736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пп.2 </a:t>
            </a:r>
            <a:r>
              <a:rPr lang="ru-RU" dirty="0"/>
              <a:t>п. 1.4</a:t>
            </a:r>
            <a:r>
              <a:rPr lang="ru-RU" dirty="0" smtClean="0"/>
              <a:t>. - «</a:t>
            </a:r>
            <a:r>
              <a:rPr lang="ru-RU" dirty="0"/>
              <a:t>на основе индивидуальных особенностей каждого ребенка</a:t>
            </a:r>
            <a:r>
              <a:rPr lang="ru-RU" dirty="0" smtClean="0"/>
              <a:t>»; </a:t>
            </a:r>
          </a:p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err="1" smtClean="0"/>
              <a:t>пп</a:t>
            </a:r>
            <a:r>
              <a:rPr lang="ru-RU" dirty="0"/>
              <a:t>. 4 п. 1.6</a:t>
            </a:r>
            <a:r>
              <a:rPr lang="ru-RU" dirty="0" smtClean="0"/>
              <a:t>. - «</a:t>
            </a:r>
            <a:r>
              <a:rPr lang="ru-RU" dirty="0"/>
              <a:t>в соответствии с возрастными и индивидуальными особенностями и склонностями</a:t>
            </a:r>
            <a:r>
              <a:rPr lang="ru-RU" dirty="0" smtClean="0"/>
              <a:t>»;</a:t>
            </a:r>
          </a:p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err="1"/>
              <a:t>пп</a:t>
            </a:r>
            <a:r>
              <a:rPr lang="ru-RU" dirty="0"/>
              <a:t>. 7 п. 1.6</a:t>
            </a:r>
            <a:r>
              <a:rPr lang="ru-RU" dirty="0" smtClean="0"/>
              <a:t>. - «</a:t>
            </a:r>
            <a:r>
              <a:rPr lang="ru-RU" dirty="0"/>
              <a:t>с учетом образовательных потребностей, способностей… детей</a:t>
            </a:r>
            <a:r>
              <a:rPr lang="ru-RU" dirty="0" smtClean="0"/>
              <a:t>»;</a:t>
            </a:r>
          </a:p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пп.8</a:t>
            </a:r>
            <a:r>
              <a:rPr lang="ru-RU" dirty="0"/>
              <a:t>. п.1.6</a:t>
            </a:r>
            <a:r>
              <a:rPr lang="ru-RU" dirty="0" smtClean="0"/>
              <a:t>. - «</a:t>
            </a:r>
            <a:r>
              <a:rPr lang="ru-RU" dirty="0"/>
              <a:t>соответствующей возрастным, индивидуальным … особенностям детей</a:t>
            </a:r>
            <a:r>
              <a:rPr lang="ru-RU" dirty="0" smtClean="0"/>
              <a:t>»;</a:t>
            </a:r>
          </a:p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п</a:t>
            </a:r>
            <a:r>
              <a:rPr lang="ru-RU" dirty="0"/>
              <a:t>. 2.1</a:t>
            </a:r>
            <a:r>
              <a:rPr lang="ru-RU" dirty="0" smtClean="0"/>
              <a:t>. - «</a:t>
            </a:r>
            <a:r>
              <a:rPr lang="ru-RU" dirty="0"/>
              <a:t>с учетом возрастных, индивидуальных … особенностей детей</a:t>
            </a:r>
            <a:r>
              <a:rPr lang="ru-RU" dirty="0" smtClean="0"/>
              <a:t>»;</a:t>
            </a:r>
          </a:p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п</a:t>
            </a:r>
            <a:r>
              <a:rPr lang="ru-RU" dirty="0"/>
              <a:t>. 2.7</a:t>
            </a:r>
            <a:r>
              <a:rPr lang="ru-RU" dirty="0" smtClean="0"/>
              <a:t>. -  «</a:t>
            </a:r>
            <a:r>
              <a:rPr lang="ru-RU" dirty="0"/>
              <a:t>зависит от возрастных и индивидуальных особенностей детей</a:t>
            </a:r>
            <a:r>
              <a:rPr lang="ru-RU" dirty="0" smtClean="0"/>
              <a:t>»; </a:t>
            </a:r>
          </a:p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п</a:t>
            </a:r>
            <a:r>
              <a:rPr lang="ru-RU" dirty="0"/>
              <a:t>. 2.11.1</a:t>
            </a:r>
            <a:r>
              <a:rPr lang="ru-RU" dirty="0" smtClean="0"/>
              <a:t>. - «</a:t>
            </a:r>
            <a:r>
              <a:rPr lang="ru-RU" dirty="0"/>
              <a:t>с учетом возрастных возможностей и индивидуальных различий (индивидуальных траекторий развития) детей</a:t>
            </a:r>
            <a:r>
              <a:rPr lang="ru-RU" dirty="0" smtClean="0"/>
              <a:t>»; </a:t>
            </a:r>
          </a:p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п. 2.11.2. - «с учетом возрастных и индивидуальных особенностей воспитанников», «учитывать образовательные потребности, интересы и мотивы детей»; </a:t>
            </a:r>
          </a:p>
        </p:txBody>
      </p:sp>
    </p:spTree>
    <p:extLst>
      <p:ext uri="{BB962C8B-B14F-4D97-AF65-F5344CB8AC3E}">
        <p14:creationId xmlns:p14="http://schemas.microsoft.com/office/powerpoint/2010/main" val="1084213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0656" y="199497"/>
            <a:ext cx="10018713" cy="1003662"/>
          </a:xfrm>
        </p:spPr>
        <p:txBody>
          <a:bodyPr>
            <a:normAutofit fontScale="90000"/>
          </a:bodyPr>
          <a:lstStyle/>
          <a:p>
            <a:pPr algn="r"/>
            <a:r>
              <a:rPr lang="ru-RU" sz="2800" b="1" dirty="0" smtClean="0"/>
              <a:t>ФГОС ДО </a:t>
            </a:r>
            <a:br>
              <a:rPr lang="ru-RU" sz="2800" b="1" dirty="0" smtClean="0"/>
            </a:br>
            <a:r>
              <a:rPr lang="ru-RU" sz="2800" b="1" dirty="0" smtClean="0"/>
              <a:t>о необходимости учета уровня индивидуального развития детей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0657" y="1074822"/>
            <a:ext cx="10018713" cy="5614736"/>
          </a:xfrm>
        </p:spPr>
        <p:txBody>
          <a:bodyPr>
            <a:normAutofit/>
          </a:bodyPr>
          <a:lstStyle/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err="1" smtClean="0"/>
              <a:t>пп</a:t>
            </a:r>
            <a:r>
              <a:rPr lang="ru-RU" dirty="0"/>
              <a:t>. 2. п. 3.2.1</a:t>
            </a:r>
            <a:r>
              <a:rPr lang="ru-RU" dirty="0" smtClean="0"/>
              <a:t>. - «</a:t>
            </a:r>
            <a:r>
              <a:rPr lang="ru-RU" dirty="0"/>
              <a:t>соответствующих возрастным и индивидуальным особенностям</a:t>
            </a:r>
            <a:r>
              <a:rPr lang="ru-RU" dirty="0" smtClean="0"/>
              <a:t>»; </a:t>
            </a:r>
          </a:p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err="1" smtClean="0"/>
              <a:t>пп</a:t>
            </a:r>
            <a:r>
              <a:rPr lang="ru-RU" dirty="0"/>
              <a:t>. 3. п. 3.2.1</a:t>
            </a:r>
            <a:r>
              <a:rPr lang="ru-RU" dirty="0" smtClean="0"/>
              <a:t>. - «</a:t>
            </a:r>
            <a:r>
              <a:rPr lang="ru-RU" dirty="0"/>
              <a:t>ориентированного на интересы и возможности каждого ребёнка и учитывающего социальную ситуацию его развития</a:t>
            </a:r>
            <a:r>
              <a:rPr lang="ru-RU" dirty="0" smtClean="0"/>
              <a:t>»; </a:t>
            </a:r>
          </a:p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err="1" smtClean="0"/>
              <a:t>пп</a:t>
            </a:r>
            <a:r>
              <a:rPr lang="ru-RU" dirty="0"/>
              <a:t>. 4. п. 3.2.5</a:t>
            </a:r>
            <a:r>
              <a:rPr lang="ru-RU" dirty="0" smtClean="0"/>
              <a:t>. - «</a:t>
            </a:r>
            <a:r>
              <a:rPr lang="ru-RU" dirty="0"/>
              <a:t>ориентированного на уровень развития, проявляющийся у ребенка</a:t>
            </a:r>
            <a:r>
              <a:rPr lang="ru-RU" dirty="0" smtClean="0"/>
              <a:t>»;</a:t>
            </a:r>
          </a:p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err="1" smtClean="0"/>
              <a:t>пп</a:t>
            </a:r>
            <a:r>
              <a:rPr lang="ru-RU" dirty="0"/>
              <a:t>. 4. 3.2.5</a:t>
            </a:r>
            <a:r>
              <a:rPr lang="ru-RU" dirty="0" smtClean="0"/>
              <a:t>. - «</a:t>
            </a:r>
            <a:r>
              <a:rPr lang="ru-RU" dirty="0"/>
              <a:t>построение вариативного развивающего образования, ориентированного на уровень развития, проявляющийся у ребенка в совместной деятельности со взрослым и более опытными сверстниками, но не актуализирующийся в его индивидуальной деятельности, </a:t>
            </a:r>
            <a:r>
              <a:rPr lang="ru-RU" b="1" u="sng" dirty="0"/>
              <a:t>через: … оценку индивидуального развития детей</a:t>
            </a:r>
            <a:r>
              <a:rPr lang="ru-RU" dirty="0" smtClean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2052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0656" y="199497"/>
            <a:ext cx="10018713" cy="1003662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/>
              <a:t>Пользователи со статусом «Модератор».</a:t>
            </a:r>
            <a:br>
              <a:rPr lang="ru-RU" sz="2800" b="1" dirty="0" smtClean="0"/>
            </a:br>
            <a:r>
              <a:rPr lang="ru-RU" sz="2800" b="1" dirty="0" smtClean="0"/>
              <a:t>Права доступа и пользования ЭКИР: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0657" y="1074822"/>
            <a:ext cx="10018713" cy="5614736"/>
          </a:xfrm>
        </p:spPr>
        <p:txBody>
          <a:bodyPr>
            <a:normAutofit/>
          </a:bodyPr>
          <a:lstStyle/>
          <a:p>
            <a:pPr lvl="0" algn="just"/>
            <a:r>
              <a:rPr lang="ru-RU" sz="2500" dirty="0"/>
              <a:t>внесение в систему и корректировка сведений о персональном составе педагогов, работающих в ДОУ, и группах, функционирующих в учреждении;</a:t>
            </a:r>
          </a:p>
          <a:p>
            <a:pPr lvl="0" algn="just"/>
            <a:r>
              <a:rPr lang="ru-RU" sz="2500" dirty="0"/>
              <a:t>получение статистических и аналитических данных о результатах мониторинга индивидуального развития воспитанников ДОУ в разрезе отдельного обучающегося, группы, возрастной параллели и всего ДОУ в целом;</a:t>
            </a:r>
          </a:p>
          <a:p>
            <a:pPr lvl="0" algn="just"/>
            <a:r>
              <a:rPr lang="ru-RU" sz="2500" dirty="0"/>
              <a:t>получение аналитических данных о своевременности и полноте занесения педагогами информации о результатах мониторинга индивидуального развития обучающихся, а также об активности посещения сайта родителями (законными представителями) обучающихся ДОУ.</a:t>
            </a:r>
          </a:p>
        </p:txBody>
      </p:sp>
    </p:spTree>
    <p:extLst>
      <p:ext uri="{BB962C8B-B14F-4D97-AF65-F5344CB8AC3E}">
        <p14:creationId xmlns:p14="http://schemas.microsoft.com/office/powerpoint/2010/main" val="2824869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0656" y="199497"/>
            <a:ext cx="10018713" cy="1003662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/>
              <a:t>Пользователи со статусом «Педагог».</a:t>
            </a:r>
            <a:br>
              <a:rPr lang="ru-RU" sz="2800" b="1" dirty="0" smtClean="0"/>
            </a:br>
            <a:r>
              <a:rPr lang="ru-RU" sz="2800" b="1" dirty="0" smtClean="0"/>
              <a:t>Права доступа и пользования ЭКИР: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0657" y="1074822"/>
            <a:ext cx="10018713" cy="5614736"/>
          </a:xfrm>
        </p:spPr>
        <p:txBody>
          <a:bodyPr>
            <a:normAutofit/>
          </a:bodyPr>
          <a:lstStyle/>
          <a:p>
            <a:pPr lvl="0" algn="just"/>
            <a:r>
              <a:rPr lang="ru-RU" sz="2500" dirty="0"/>
              <a:t>внесение в систему и корректировка сведений о персональном составе воспитанников, посещающих группу, с которой работает конкретный педагог; </a:t>
            </a:r>
          </a:p>
          <a:p>
            <a:pPr lvl="0" algn="just"/>
            <a:r>
              <a:rPr lang="ru-RU" sz="2500" dirty="0"/>
              <a:t>внесение в систему и корректировка информации о результатах мониторинга индивидуального развития воспитанников группы;</a:t>
            </a:r>
          </a:p>
          <a:p>
            <a:pPr lvl="0" algn="just"/>
            <a:r>
              <a:rPr lang="ru-RU" sz="2500" dirty="0"/>
              <a:t>получение статистических и аналитических данных о результатах мониторинга индивидуального развития воспитанников в разрезе отдельного обучающегося, подгруппы детей и группы в целом;</a:t>
            </a:r>
          </a:p>
          <a:p>
            <a:pPr lvl="0" algn="just"/>
            <a:r>
              <a:rPr lang="ru-RU" sz="2500" dirty="0"/>
              <a:t>получение аналитических данных об активности посещения сайта родителями (законными представителями) воспитанников группы.</a:t>
            </a:r>
          </a:p>
        </p:txBody>
      </p:sp>
    </p:spTree>
    <p:extLst>
      <p:ext uri="{BB962C8B-B14F-4D97-AF65-F5344CB8AC3E}">
        <p14:creationId xmlns:p14="http://schemas.microsoft.com/office/powerpoint/2010/main" val="988411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0656" y="199497"/>
            <a:ext cx="10018713" cy="1003662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/>
              <a:t>Пользователи со статусом «Родитель».</a:t>
            </a:r>
            <a:br>
              <a:rPr lang="ru-RU" sz="2800" b="1" dirty="0" smtClean="0"/>
            </a:br>
            <a:r>
              <a:rPr lang="ru-RU" sz="2800" b="1" dirty="0" smtClean="0"/>
              <a:t>Права доступа и пользования ЭКИР: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0657" y="1074822"/>
            <a:ext cx="10018713" cy="5614736"/>
          </a:xfrm>
        </p:spPr>
        <p:txBody>
          <a:bodyPr>
            <a:normAutofit/>
          </a:bodyPr>
          <a:lstStyle/>
          <a:p>
            <a:pPr lvl="0" algn="just"/>
            <a:r>
              <a:rPr lang="ru-RU" sz="2500" dirty="0"/>
              <a:t>ознакомление с результатами оценки индивидуального развития ребенка (в объеме информации, отражаемой в бумажной КИР);</a:t>
            </a:r>
          </a:p>
          <a:p>
            <a:pPr lvl="0" algn="just"/>
            <a:r>
              <a:rPr lang="ru-RU" sz="2500" dirty="0"/>
              <a:t>выведение бумажной КИР на печать (возможно, с целью представления ее в общеобразовательную организацию для более полноценного знакомства педагогов школы с ребенком при поступлении в школу или на подготовительные к школе курсы);</a:t>
            </a:r>
          </a:p>
          <a:p>
            <a:pPr lvl="0" algn="just"/>
            <a:r>
              <a:rPr lang="ru-RU" sz="2500" dirty="0"/>
              <a:t>участие в наполнении подраздела «Портфолио ребенка». </a:t>
            </a:r>
          </a:p>
        </p:txBody>
      </p:sp>
    </p:spTree>
    <p:extLst>
      <p:ext uri="{BB962C8B-B14F-4D97-AF65-F5344CB8AC3E}">
        <p14:creationId xmlns:p14="http://schemas.microsoft.com/office/powerpoint/2010/main" val="19964782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4509</TotalTime>
  <Words>582</Words>
  <Application>Microsoft Office PowerPoint</Application>
  <PresentationFormat>Широкоэкранный</PresentationFormat>
  <Paragraphs>42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Corbel</vt:lpstr>
      <vt:lpstr>Параллакс</vt:lpstr>
      <vt:lpstr>ВНЕДРЕНИЕ  ЭЛЕКТРОННОЙ КАРТЫ ИНДИВИДУАЛЬНОГО РАЗВИТИЯ РЕБЕНКА</vt:lpstr>
      <vt:lpstr>Электронная карта индивидуального развития ребенка (ЭКИР)</vt:lpstr>
      <vt:lpstr>ФГОС ДО  о необходимости учета уровня индивидуального развития детей</vt:lpstr>
      <vt:lpstr>ФГОС ДО  о необходимости учета уровня индивидуального развития детей</vt:lpstr>
      <vt:lpstr>Пользователи со статусом «Модератор». Права доступа и пользования ЭКИР:</vt:lpstr>
      <vt:lpstr>Пользователи со статусом «Педагог». Права доступа и пользования ЭКИР:</vt:lpstr>
      <vt:lpstr>Пользователи со статусом «Родитель». Права доступа и пользования ЭКИР: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ВНЕДРЕНИЕ  ЭЛЕКТРОННОЙ КАРТЫ ИНДИВИДУАЛЬНОГО РАЗВИТИЯ РЕБЕНКА</dc:title>
  <dc:creator>Букина Ирина Анатольевна</dc:creator>
  <cp:lastModifiedBy>user</cp:lastModifiedBy>
  <cp:revision>15</cp:revision>
  <dcterms:created xsi:type="dcterms:W3CDTF">2019-11-21T06:11:46Z</dcterms:created>
  <dcterms:modified xsi:type="dcterms:W3CDTF">2022-09-18T08:30:52Z</dcterms:modified>
</cp:coreProperties>
</file>