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256" r:id="rId2"/>
    <p:sldId id="257" r:id="rId3"/>
    <p:sldId id="258" r:id="rId4"/>
    <p:sldId id="274" r:id="rId5"/>
    <p:sldId id="275" r:id="rId6"/>
    <p:sldId id="260" r:id="rId7"/>
    <p:sldId id="259" r:id="rId8"/>
    <p:sldId id="261" r:id="rId9"/>
    <p:sldId id="272" r:id="rId10"/>
    <p:sldId id="262" r:id="rId11"/>
    <p:sldId id="273" r:id="rId12"/>
    <p:sldId id="263" r:id="rId13"/>
    <p:sldId id="271" r:id="rId14"/>
    <p:sldId id="266" r:id="rId15"/>
    <p:sldId id="264" r:id="rId16"/>
    <p:sldId id="269" r:id="rId17"/>
    <p:sldId id="268" r:id="rId18"/>
    <p:sldId id="267" r:id="rId19"/>
    <p:sldId id="265" r:id="rId20"/>
    <p:sldId id="270" r:id="rId21"/>
    <p:sldId id="277" r:id="rId22"/>
    <p:sldId id="28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76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4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Результаты диагностики детей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«Основы театральной культуры»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0.35</c:v>
                </c:pt>
                <c:pt idx="1">
                  <c:v>0.46</c:v>
                </c:pt>
                <c:pt idx="2">
                  <c:v>0.55000000000000004</c:v>
                </c:pt>
                <c:pt idx="3">
                  <c:v>0.48</c:v>
                </c:pt>
                <c:pt idx="4">
                  <c:v>0.63</c:v>
                </c:pt>
                <c:pt idx="5">
                  <c:v>0.56000000000000005</c:v>
                </c:pt>
                <c:pt idx="6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6B-490E-942F-D84DC3375E43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Речевая культура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Лист1!$C$2:$C$8</c:f>
              <c:numCache>
                <c:formatCode>0%</c:formatCode>
                <c:ptCount val="7"/>
                <c:pt idx="0">
                  <c:v>0.78</c:v>
                </c:pt>
                <c:pt idx="1">
                  <c:v>0.82</c:v>
                </c:pt>
                <c:pt idx="2">
                  <c:v>0.83</c:v>
                </c:pt>
                <c:pt idx="3">
                  <c:v>0.75</c:v>
                </c:pt>
                <c:pt idx="4">
                  <c:v>0.87</c:v>
                </c:pt>
                <c:pt idx="5">
                  <c:v>0.84</c:v>
                </c:pt>
                <c:pt idx="6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6B-490E-942F-D84DC3375E43}"/>
            </c:ext>
          </c:extLst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Эмоционально-образное развитие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BE6B-490E-942F-D84DC3375E43}"/>
            </c:ext>
          </c:extLst>
        </c:ser>
        <c:ser>
          <c:idx val="3"/>
          <c:order val="3"/>
          <c:tx>
            <c:strRef>
              <c:f>Лист1!$A$5</c:f>
              <c:strCache>
                <c:ptCount val="1"/>
                <c:pt idx="0">
                  <c:v>Навыки кукловождения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3-BE6B-490E-942F-D84DC3375E43}"/>
            </c:ext>
          </c:extLst>
        </c:ser>
        <c:ser>
          <c:idx val="4"/>
          <c:order val="4"/>
          <c:tx>
            <c:strRef>
              <c:f>Лист1!$A$6</c:f>
              <c:strCache>
                <c:ptCount val="1"/>
                <c:pt idx="0">
                  <c:v>Музыкальное развитие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Лист1!$F$2:$F$8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4-BE6B-490E-942F-D84DC3375E43}"/>
            </c:ext>
          </c:extLst>
        </c:ser>
        <c:ser>
          <c:idx val="5"/>
          <c:order val="5"/>
          <c:tx>
            <c:strRef>
              <c:f>Лист1!$A$7</c:f>
              <c:strCache>
                <c:ptCount val="1"/>
                <c:pt idx="0">
                  <c:v>Основы изобразительно-оформительской деятельности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Лист1!$G$2:$G$8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5-BE6B-490E-942F-D84DC3375E43}"/>
            </c:ext>
          </c:extLst>
        </c:ser>
        <c:ser>
          <c:idx val="6"/>
          <c:order val="6"/>
          <c:tx>
            <c:strRef>
              <c:f>Лист1!$A$8</c:f>
              <c:strCache>
                <c:ptCount val="1"/>
                <c:pt idx="0">
                  <c:v>Основы коллективной творческой деятельности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«Основы театральной культуры»</c:v>
                </c:pt>
                <c:pt idx="1">
                  <c:v>Речевая культура</c:v>
                </c:pt>
                <c:pt idx="2">
                  <c:v>Эмоционально-образное развитие</c:v>
                </c:pt>
                <c:pt idx="3">
                  <c:v>Навыки кукловождения</c:v>
                </c:pt>
                <c:pt idx="4">
                  <c:v>Музыкальное развитие</c:v>
                </c:pt>
                <c:pt idx="5">
                  <c:v>Основы изобразительно-оформительской деятельности</c:v>
                </c:pt>
                <c:pt idx="6">
                  <c:v>Основы коллективной творческой деятельности</c:v>
                </c:pt>
              </c:strCache>
            </c:strRef>
          </c:cat>
          <c:val>
            <c:numRef>
              <c:f>Лист1!$H$2:$H$8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6-BE6B-490E-942F-D84DC3375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27"/>
        <c:axId val="188068736"/>
        <c:axId val="188060864"/>
      </c:barChart>
      <c:catAx>
        <c:axId val="18806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060864"/>
        <c:crosses val="autoZero"/>
        <c:auto val="1"/>
        <c:lblAlgn val="ctr"/>
        <c:lblOffset val="100"/>
        <c:noMultiLvlLbl val="0"/>
      </c:catAx>
      <c:valAx>
        <c:axId val="188060864"/>
        <c:scaling>
          <c:orientation val="minMax"/>
        </c:scaling>
        <c:delete val="0"/>
        <c:axPos val="l"/>
        <c:majorGridlines>
          <c:spPr>
            <a:ln w="508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806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1953083989501296E-2"/>
          <c:y val="3.0013443441521029E-2"/>
          <c:w val="0.68892716535433074"/>
          <c:h val="0.810623306233062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 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F-414E-9AC0-EC18D5E514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20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EF-414E-9AC0-EC18D5E5143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группа "Умка"(6-7 лет)</c:v>
                </c:pt>
                <c:pt idx="1">
                  <c:v>группа "Светлячок" (6-7 лет)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 formatCode="General">
                  <c:v>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EF-414E-9AC0-EC18D5E51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709760"/>
        <c:axId val="106711296"/>
      </c:barChart>
      <c:catAx>
        <c:axId val="106709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711296"/>
        <c:crosses val="autoZero"/>
        <c:auto val="1"/>
        <c:lblAlgn val="ctr"/>
        <c:lblOffset val="100"/>
        <c:noMultiLvlLbl val="0"/>
      </c:catAx>
      <c:valAx>
        <c:axId val="106711296"/>
        <c:scaling>
          <c:orientation val="minMax"/>
          <c:max val="100"/>
          <c:min val="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6709760"/>
        <c:crosses val="autoZero"/>
        <c:crossBetween val="between"/>
        <c:dispUnits>
          <c:builtInUnit val="hundreds"/>
        </c:dispUnits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75483975217383614"/>
          <c:y val="0.23199837825149927"/>
          <c:w val="0.23061474458549838"/>
          <c:h val="0.3029404860977745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Text" lastClr="000000">
          <a:lumMod val="85000"/>
          <a:lumOff val="15000"/>
        </a:sysClr>
      </a:solidFill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6BE42-E807-4008-BC35-D37C4AB3E0B8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57B02-F59B-4951-8DC9-9FCE8A46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7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57B02-F59B-4951-8DC9-9FCE8A463AB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4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5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44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38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89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43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27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798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97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96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5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1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0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9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79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78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E6121C-DFA6-4CE8-B55D-06079E75947E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C8E417-3529-4B54-A5D6-820FF79EF7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38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docs.google.com/forms/d/e/1FAIpQLSe05cCZI5JSFRi5mskJIqqGxygONXDR2z8_WljMbTKK6NIWaw/viewform?usp=shari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3ikhfQ6_Zgj0VQ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sosh7-ugansk.ru/storage/app/uploads/public/5bc/ee4/ced/5bcee4ced9a3e021569423.pdf" TargetMode="External"/><Relationship Id="rId2" Type="http://schemas.openxmlformats.org/officeDocument/2006/relationships/hyperlink" Target="https://nsportal.ru/detskiy-sad/razvitie-rechi/2019/10/09/aktualnye-problemy-razvitiya-rechi-doshkolnikov-na-sovremenn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teractive-plus.ru/e-articles/192/Action192-14187.pdf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533" y="1306838"/>
            <a:ext cx="10058400" cy="29885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проекта «Театрализованная деятельность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речи детей старшего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(6 -7 лет)»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lang="ru-RU" sz="2400" cap="none" dirty="0" smtClean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13757" y="4565141"/>
            <a:ext cx="4371278" cy="954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Елена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2023г.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7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9667" y="841661"/>
            <a:ext cx="4647234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практический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8606"/>
              </p:ext>
            </p:extLst>
          </p:nvPr>
        </p:nvGraphicFramePr>
        <p:xfrm>
          <a:off x="122848" y="1425411"/>
          <a:ext cx="11980871" cy="500875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3029707806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636953825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241636950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341523354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632322961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29426548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3087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257421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</a:t>
                      </a: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ru-RU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–практический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методической основы для реализации проекта.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игровой среды для самостоятельной 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театрализованной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 детей в детском саду.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Подбор видео и музыкальных иллюстраций для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дeкораций и атрибутов.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различных видов театра детьми и их родителями, использование их для детских игр дома.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Непосредственная постановка спектакля «Гуси-лебеди» воспитанниками старшего дошкольного возраста (6-7 лет) группы «Умка».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Январь–февраль 2022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станут дружнее, зародится чувство партнерства.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Сформировано умение передавать характер персонажа интонационной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выразительностью речи, мимикой, жестами.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строить ролевые диалоги и согласовывать свои действия с другими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детьми в ходе спектакля.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Умение свободно держаться на сцене.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Повысится интерес родителей к жизни детей в ДОУ.</a:t>
                      </a: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Проявление творческих способностей в театральной деятельности; установление партнёрских отношений с ребёнком и педагогами.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образовательная модель воспитания основ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театрализованной деятельности как средства повышения коммуникативных навыков детей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 возраста, обеспечивающей взаимодействие всех субъектов образовательного процесса (педагоги, родители, ребенок). Повышение профессионального мастерства в области театрализованного искусства.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компетентности и пополнение опыта работы в вопросах художественно-эстетического развития и воспитания детей и проектной деятельности.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9312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68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7718" y="65059"/>
            <a:ext cx="6566093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ctr">
              <a:lnSpc>
                <a:spcPct val="107000"/>
              </a:lnSpc>
              <a:spcAft>
                <a:spcPts val="25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Формы работы на практическом этапе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382181"/>
              </p:ext>
            </p:extLst>
          </p:nvPr>
        </p:nvGraphicFramePr>
        <p:xfrm>
          <a:off x="189571" y="639378"/>
          <a:ext cx="11731083" cy="6233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0485">
                  <a:extLst>
                    <a:ext uri="{9D8B030D-6E8A-4147-A177-3AD203B41FA5}">
                      <a16:colId xmlns:a16="http://schemas.microsoft.com/office/drawing/2014/main" val="1980988258"/>
                    </a:ext>
                  </a:extLst>
                </a:gridCol>
                <a:gridCol w="3851307">
                  <a:extLst>
                    <a:ext uri="{9D8B030D-6E8A-4147-A177-3AD203B41FA5}">
                      <a16:colId xmlns:a16="http://schemas.microsoft.com/office/drawing/2014/main" val="2481176896"/>
                    </a:ext>
                  </a:extLst>
                </a:gridCol>
                <a:gridCol w="2455010">
                  <a:extLst>
                    <a:ext uri="{9D8B030D-6E8A-4147-A177-3AD203B41FA5}">
                      <a16:colId xmlns:a16="http://schemas.microsoft.com/office/drawing/2014/main" val="1577862580"/>
                    </a:ext>
                  </a:extLst>
                </a:gridCol>
                <a:gridCol w="3034281">
                  <a:extLst>
                    <a:ext uri="{9D8B030D-6E8A-4147-A177-3AD203B41FA5}">
                      <a16:colId xmlns:a16="http://schemas.microsoft.com/office/drawing/2014/main" val="1892325658"/>
                    </a:ext>
                  </a:extLst>
                </a:gridCol>
              </a:tblGrid>
              <a:tr h="51034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103054247"/>
                  </a:ext>
                </a:extLst>
              </a:tr>
              <a:tr h="111625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с детьми о театральных понятиях-сцена, занавес, спектакль, аплодисменты, сценарист, дублер. Интерактивная игра «Поиграем в сказку» (знакомство со сказкой «Гуси-лебеди)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онлайн «Семейная мастерская, изготовим атрибуты для русской народной сказки «Гуси-лебеди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практикум «Волшебные превращения, подготовка атрибутов к сказкам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2736172765"/>
                  </a:ext>
                </a:extLst>
              </a:tr>
              <a:tr h="13395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Интерактивное речевое упражнение «Кто за кем идет» М. Картушин. Игры и упражнения: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«Диктор»,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«Изобрази героя»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КВН онлайн «Читайте детям русские народные сказки».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Семинары-тренинг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речи детей через театрализованную деятельность»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1902926933"/>
                  </a:ext>
                </a:extLst>
              </a:tr>
              <a:tr h="146060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над текстом, голосом.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Интерактивные театральные игры «Что изменилось?», «Поймай хлопок»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«Я положил в мешок.», «Тень», «Внимательные звери»,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«Развитие речевого творчества посредством театральной деятельности»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«Как использовать разные 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349007207"/>
                  </a:ext>
                </a:extLst>
              </a:tr>
              <a:tr h="6971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Пальчиковая гимнастика с движениями «Домик гномика», «Шла кукушка»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–онлайн «Поиграем в сказку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«Мы фотографы»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4217604769"/>
                  </a:ext>
                </a:extLst>
              </a:tr>
              <a:tr h="83462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Драматизация (имитация движений под музыку) сказки «Гуси-лебеди»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– класс «Музыкально-подвижные игры с элементами драматизации» (разработка сценария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– консультация  «И учение и развлечение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971" marR="26971" marT="0" marB="0"/>
                </a:tc>
                <a:extLst>
                  <a:ext uri="{0D108BD9-81ED-4DB2-BD59-A6C34878D82A}">
                    <a16:rowId xmlns:a16="http://schemas.microsoft.com/office/drawing/2014/main" val="3629380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2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3289" y="841661"/>
            <a:ext cx="537999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III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этап – заключительный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568285"/>
              </p:ext>
            </p:extLst>
          </p:nvPr>
        </p:nvGraphicFramePr>
        <p:xfrm>
          <a:off x="122848" y="1425411"/>
          <a:ext cx="11980871" cy="4642998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2644302267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3444417242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85574027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63706096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255038199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4168170738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7638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721632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</a:t>
                      </a: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</a:t>
                      </a: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заключительный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и обобщение итоговых результатов.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Смотр-конкурс работ родителей по созданию видов театра.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Март–май 2022 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детей сформировался интерес к миру театра, театрально игровой деятельности.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активно, с желанием участвуют в театрализованных постановках.</a:t>
                      </a:r>
                    </a:p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спокойно и раскрепощенно держатся при выступлении перед другими людьми.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Повышение компетентности родителей в вопросах организации совместной театральной деятельности детей.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Обновлена предметно-развивающая среда в группе.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016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7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заключительном этапе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743705"/>
              </p:ext>
            </p:extLst>
          </p:nvPr>
        </p:nvGraphicFramePr>
        <p:xfrm>
          <a:off x="905107" y="769433"/>
          <a:ext cx="10892883" cy="6024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0160">
                  <a:extLst>
                    <a:ext uri="{9D8B030D-6E8A-4147-A177-3AD203B41FA5}">
                      <a16:colId xmlns:a16="http://schemas.microsoft.com/office/drawing/2014/main" val="652809412"/>
                    </a:ext>
                  </a:extLst>
                </a:gridCol>
                <a:gridCol w="3353311">
                  <a:extLst>
                    <a:ext uri="{9D8B030D-6E8A-4147-A177-3AD203B41FA5}">
                      <a16:colId xmlns:a16="http://schemas.microsoft.com/office/drawing/2014/main" val="704331142"/>
                    </a:ext>
                  </a:extLst>
                </a:gridCol>
                <a:gridCol w="2405613">
                  <a:extLst>
                    <a:ext uri="{9D8B030D-6E8A-4147-A177-3AD203B41FA5}">
                      <a16:colId xmlns:a16="http://schemas.microsoft.com/office/drawing/2014/main" val="392623597"/>
                    </a:ext>
                  </a:extLst>
                </a:gridCol>
                <a:gridCol w="2663799">
                  <a:extLst>
                    <a:ext uri="{9D8B030D-6E8A-4147-A177-3AD203B41FA5}">
                      <a16:colId xmlns:a16="http://schemas.microsoft.com/office/drawing/2014/main" val="2250155081"/>
                    </a:ext>
                  </a:extLst>
                </a:gridCol>
              </a:tblGrid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детьми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родителями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 педагогами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497469765"/>
                  </a:ext>
                </a:extLst>
              </a:tr>
              <a:tr h="898697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викторина «О театральных понятиях» (сцена, занавес, спектакль, аплодисменты, сценарист, дублер)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«Развитие творческих способностей с помощью речевых игр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 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«Игрушки своими руками»</a:t>
                      </a:r>
                    </a:p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589433710"/>
                  </a:ext>
                </a:extLst>
              </a:tr>
              <a:tr h="1584208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речевое упражнение «Кто за кем идет» М. Картушин.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Упражнение «Нам грустно», «Нам весело».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Разыгрывание по ролям стихотворений А. Тетивкина «Как по речке по реке».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Мини-игра: литературный вечер «И снова в гостях у сказки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Онлайн– ярмарка педагогических идей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«Наш театральный уголок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2132764121"/>
                  </a:ext>
                </a:extLst>
              </a:tr>
              <a:tr h="522349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«Как это было» (обсуждение сказки «Гуси - лебеди»)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Онлайн-акция «Книжка – малышка детям»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«Играем как дети»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461176754"/>
                  </a:ext>
                </a:extLst>
              </a:tr>
              <a:tr h="1127200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Расскажи стихи руками «Игра на инструментах», «Сенокос», «Сороконожка»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интерактивной настенной панели)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«Двигательная сказка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интерактивные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игры-тренинги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«Сказочные человечки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92199821"/>
                  </a:ext>
                </a:extLst>
              </a:tr>
              <a:tr h="135570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Онлайн-конкурс видеороликов «Мы – юные театралы!».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Мультимедийная презентация и фотоотчѐт «Юные актѐры» (использование интерактивного комплекса)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- выставка рисуем театр (конкурс рисунков «В театре») 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выставка конкурс</a:t>
                      </a:r>
                    </a:p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«Нарисуем сказку «Гуси-лебеди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717" marR="25717" marT="0" marB="0"/>
                </a:tc>
                <a:extLst>
                  <a:ext uri="{0D108BD9-81ED-4DB2-BD59-A6C34878D82A}">
                    <a16:rowId xmlns:a16="http://schemas.microsoft.com/office/drawing/2014/main" val="3561870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88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371" y="367991"/>
            <a:ext cx="8044371" cy="8809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56" y="1475625"/>
            <a:ext cx="3844122" cy="5276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74166" y="814039"/>
            <a:ext cx="6568068" cy="57874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анкетирование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и дети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https://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docs.google.com/forms/d/e/1FAIpQLSe05cCZI5JSFRi5mskJIqqGxygONXDR2z8_WljMbTKK6NIWaw/viewform?usp=sharing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468" y="3767286"/>
            <a:ext cx="5038641" cy="28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/>
          <p:nvPr/>
        </p:nvPicPr>
        <p:blipFill>
          <a:blip r:embed="rId2"/>
          <a:stretch>
            <a:fillRect/>
          </a:stretch>
        </p:blipFill>
        <p:spPr>
          <a:xfrm>
            <a:off x="5798633" y="2864872"/>
            <a:ext cx="5639107" cy="3547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92" y="1665292"/>
            <a:ext cx="6196936" cy="3486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25336" y="163869"/>
            <a:ext cx="7902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Мастер-классы  </a:t>
            </a:r>
            <a:r>
              <a:rPr lang="ru-RU" sz="24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(платформа </a:t>
            </a:r>
            <a:r>
              <a:rPr lang="en-US" sz="24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ZOOM</a:t>
            </a:r>
            <a:r>
              <a:rPr lang="ru-RU" sz="24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03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1929161" y="1594626"/>
            <a:ext cx="7225990" cy="4884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02417" y="223024"/>
            <a:ext cx="8742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sz="36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400" b="1" cap="all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</a:t>
            </a:r>
            <a:r>
              <a:rPr lang="en-US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2400" b="1" cap="all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2906" y="167268"/>
            <a:ext cx="7047571" cy="132699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собрание </a:t>
            </a:r>
            <a:r>
              <a:rPr lang="ru-RU" sz="2400" b="1" dirty="0" smtClean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платформа </a:t>
            </a:r>
            <a:r>
              <a:rPr lang="en-US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ZOOM</a:t>
            </a:r>
            <a:r>
              <a:rPr lang="ru-RU" sz="2400" b="1" dirty="0">
                <a:solidFill>
                  <a:srgbClr val="274FA4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ru-RU" sz="18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8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3"/>
          <a:stretch/>
        </p:blipFill>
        <p:spPr>
          <a:xfrm>
            <a:off x="1862252" y="1260087"/>
            <a:ext cx="7763297" cy="508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33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100361"/>
            <a:ext cx="10364451" cy="894885"/>
          </a:xfrm>
        </p:spPr>
        <p:txBody>
          <a:bodyPr>
            <a:normAutofit/>
          </a:bodyPr>
          <a:lstStyle/>
          <a:p>
            <a:r>
              <a:rPr lang="ru-RU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7" y="1508203"/>
            <a:ext cx="6887396" cy="44353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83190" y="1954118"/>
            <a:ext cx="462775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2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://disk.yandex.ru/d/3ikhfQ6_Zgj0VQ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0663" y="1558714"/>
            <a:ext cx="3601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274FA4">
                    <a:lumMod val="50000"/>
                  </a:srgbClr>
                </a:solidFill>
              </a:rPr>
              <a:t>Ссылка </a:t>
            </a:r>
            <a:r>
              <a:rPr lang="ru-RU" sz="2400" b="1" dirty="0" smtClean="0">
                <a:solidFill>
                  <a:srgbClr val="274FA4">
                    <a:lumMod val="50000"/>
                  </a:srgbClr>
                </a:solidFill>
              </a:rPr>
              <a:t>на кейс:</a:t>
            </a:r>
            <a:endParaRPr lang="ru-RU" sz="2400" b="1" dirty="0">
              <a:solidFill>
                <a:srgbClr val="274FA4">
                  <a:lumMod val="50000"/>
                </a:srgbClr>
              </a:solidFill>
            </a:endParaRPr>
          </a:p>
          <a:p>
            <a:pPr lvl="0" algn="ctr"/>
            <a:endParaRPr lang="ru-RU" sz="2400" b="1" dirty="0">
              <a:solidFill>
                <a:srgbClr val="274FA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9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01818033"/>
              </p:ext>
            </p:extLst>
          </p:nvPr>
        </p:nvGraphicFramePr>
        <p:xfrm>
          <a:off x="1416205" y="1070517"/>
          <a:ext cx="8909824" cy="5241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94265" y="278781"/>
            <a:ext cx="9177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детей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08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99" y="217073"/>
            <a:ext cx="10364451" cy="1596177"/>
          </a:xfrm>
        </p:spPr>
        <p:txBody>
          <a:bodyPr/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5190" y="1813250"/>
            <a:ext cx="11106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речи как средство общения детей старшего дошкольного возраста посредством театрализованной деятельности, с использованием ЦОР.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8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4265" y="278781"/>
            <a:ext cx="9177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детей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81433391"/>
              </p:ext>
            </p:extLst>
          </p:nvPr>
        </p:nvGraphicFramePr>
        <p:xfrm>
          <a:off x="1832246" y="1271240"/>
          <a:ext cx="7947374" cy="423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058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2255" y="836341"/>
            <a:ext cx="82296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декораций по русской народной сказке «Гуси-лебеди</a:t>
            </a:r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(фотоотчет)</a:t>
            </a:r>
          </a:p>
          <a:p>
            <a:pPr algn="ctr"/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User\Desktop\ВСЕ МОИ ПАПКИ\НА САЙТ МБДОУ\фото 3\Фото по сказке___ГУСИ-ЛЕБЕДИ\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8" y="413274"/>
            <a:ext cx="6589837" cy="4493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User\Desktop\ВСЕ МОИ ПАПКИ\НА САЙТ МБДОУ\фото 3\Фото по сказке___ГУСИ-ЛЕБЕДИ\изображение_viber_2020-02-09_22-40-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78" y="1706136"/>
            <a:ext cx="6740380" cy="452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13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2" y="519833"/>
            <a:ext cx="5397190" cy="66175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527" y="430885"/>
            <a:ext cx="5461220" cy="6842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513" y="122664"/>
            <a:ext cx="6078239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8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250" y="1271241"/>
            <a:ext cx="5686750" cy="5686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9332" b="16119"/>
          <a:stretch/>
        </p:blipFill>
        <p:spPr>
          <a:xfrm>
            <a:off x="825544" y="-154995"/>
            <a:ext cx="5541801" cy="6739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06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898" y="903250"/>
            <a:ext cx="5921298" cy="5466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8945" y="0"/>
            <a:ext cx="6084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афиши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99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62" y="946743"/>
            <a:ext cx="5712447" cy="4432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86" y="1471242"/>
            <a:ext cx="4048095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5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828" y="768323"/>
            <a:ext cx="8025849" cy="622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3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24" y="1952673"/>
            <a:ext cx="5852667" cy="4669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1" t="9340" r="-531"/>
          <a:stretch/>
        </p:blipFill>
        <p:spPr>
          <a:xfrm>
            <a:off x="108693" y="1103970"/>
            <a:ext cx="6002176" cy="45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9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37" y="924440"/>
            <a:ext cx="5639663" cy="4762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815" y="778141"/>
            <a:ext cx="6293512" cy="59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6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779" y="981708"/>
            <a:ext cx="11010597" cy="536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социально-коммуникативное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организовать развивающую предметно-пространственную среду в группе, выступающей в роли стимулятора, движущей силы в целостном процессе становления личности дошкольника, что будет способствовать формированию коммуникативных навыков; создать коммуникативно-диалоговую основу взаимоотношений дошкольников со взрослыми и сверстниками как аспекта нравственного развития ребенка и становления личности ребенка-дошкольника при включенности в театрализованную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деятельность, формировать навык использования ЦОР.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речевое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речевую активность детей, формировать выразительную, эмоционально-окрашенную речь детей старшего дошкольного возраста;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познавательное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формировать умение понимать смысл сказки, вовлекая детей в совместную содержательную и активную деятельность, вызывая у них радостное чувство успеха и положительные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эмоции;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физическое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развивать двигательную активность детей; учить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координировать речь с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движением;</a:t>
            </a:r>
          </a:p>
          <a:p>
            <a:pPr marL="342900" marR="4445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развивать творческую самостоятельность, эстетический вкус в передаче образа; артистические навыки.</a:t>
            </a:r>
          </a:p>
        </p:txBody>
      </p:sp>
    </p:spTree>
    <p:extLst>
      <p:ext uri="{BB962C8B-B14F-4D97-AF65-F5344CB8AC3E}">
        <p14:creationId xmlns:p14="http://schemas.microsoft.com/office/powerpoint/2010/main" val="421523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4086" y="121992"/>
            <a:ext cx="4466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47" y="1002499"/>
            <a:ext cx="5933746" cy="53536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693" y="670866"/>
            <a:ext cx="4815493" cy="618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40673" y="1215481"/>
            <a:ext cx="8776010" cy="4653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0" marR="281305" indent="-6350">
              <a:lnSpc>
                <a:spcPct val="107000"/>
              </a:lnSpc>
              <a:spcAft>
                <a:spcPts val="910"/>
              </a:spcAft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использованных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источников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Дерягина Л.Б.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Театральная деятельность в ДОУ. Детство-Пресс, 2014 г.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  <a:tab pos="45720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Проектная деятельность в детском саду: наука и педагогическая практика., под редакцией Полянской Л.И., Школьная пресса, 2010 г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Русские народные сказки под редакцией Волковой Т.С., Лабиринт, 2015г.</a:t>
            </a:r>
          </a:p>
          <a:p>
            <a:pPr marL="800100" marR="39370" lvl="1" indent="-342900" algn="just">
              <a:lnSpc>
                <a:spcPct val="107000"/>
              </a:lnSpc>
              <a:buFont typeface="+mj-lt"/>
              <a:buAutoNum type="arabicPeriod"/>
              <a:tabLst>
                <a:tab pos="408940" algn="l"/>
              </a:tabLst>
            </a:pP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Антипина Е.А.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Театрализованная деятельность в детском саду: Игры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упражнения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сценарии / Е.А. Антипина. – М.: ТЦ Сфера, 2003. – 128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 </a:t>
            </a:r>
            <a:r>
              <a:rPr lang="ru-RU" sz="1400" i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14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Л.В.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Занятия и развлечения со старшими дошкольниками: разработки занятий,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игр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бесед и развлечений / Л.В. </a:t>
            </a:r>
            <a:r>
              <a:rPr lang="ru-RU" sz="14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Арстанова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Волгоград: Учитель, 2009.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Артемова </a:t>
            </a:r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Л.В.</a:t>
            </a: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Театральные игры дошкольников / Л.В. Артемова. – М.:</a:t>
            </a:r>
          </a:p>
          <a:p>
            <a:pPr marL="40894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Просвещение, </a:t>
            </a: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1991.</a:t>
            </a:r>
          </a:p>
          <a:p>
            <a:pPr marL="40894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</a:t>
            </a:r>
            <a:r>
              <a:rPr lang="en-US" sz="1400" u="sng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</a:t>
            </a:r>
            <a:r>
              <a:rPr lang="en-US" sz="1400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://zhurnalpe </a:t>
            </a:r>
            <a:r>
              <a:rPr lang="en-US" sz="1400" u="sng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dagog.ru/</a:t>
            </a:r>
            <a:r>
              <a:rPr lang="en-US" sz="1400" u="sng" dirty="0" err="1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servisy</a:t>
            </a:r>
            <a:r>
              <a:rPr lang="en-US" sz="1400" u="sng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400" u="sng" dirty="0" err="1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publik</a:t>
            </a:r>
            <a:r>
              <a:rPr lang="en-US" sz="1400" u="sng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400" u="sng" dirty="0" err="1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publ?id</a:t>
            </a:r>
            <a:r>
              <a:rPr lang="en-US" sz="1400" u="sng" dirty="0" smtClean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=11357</a:t>
            </a:r>
            <a:endParaRPr lang="ru-RU" sz="1400" u="sng" dirty="0" smtClean="0">
              <a:solidFill>
                <a:schemeClr val="accent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</a:t>
            </a:r>
            <a:r>
              <a:rPr lang="en-US" sz="14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</a:t>
            </a:r>
            <a:r>
              <a:rPr lang="en-US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ttps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://</a:t>
            </a:r>
            <a:r>
              <a:rPr lang="en-US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nsportal.ru/detskiy-sad/razvitie-rechi/2019/10/09/aktualnye-problemy-razvitiya-rechi-doshkolnikov-na-sovremennom</a:t>
            </a:r>
            <a:r>
              <a:rPr lang="ru-RU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</a:t>
            </a:r>
            <a:r>
              <a:rPr lang="en-US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://</a:t>
            </a:r>
            <a:r>
              <a:rPr lang="en-US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sosh7-ugansk.ru/storage/app/uploads/public/5bc/ee4/ced/5bcee4ced9a3e021569423.pdf</a:t>
            </a:r>
            <a:r>
              <a:rPr 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39370" lvl="1" algn="just">
              <a:lnSpc>
                <a:spcPct val="107000"/>
              </a:lnSpc>
              <a:tabLst>
                <a:tab pos="408940" algn="l"/>
              </a:tabLst>
            </a:pP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10.</a:t>
            </a:r>
            <a:r>
              <a:rPr lang="en-US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</a:t>
            </a:r>
            <a:r>
              <a:rPr lang="en-US" sz="1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://interactive-plus.ru/e-articles/192/Action192-14187.pdf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533" y="1306838"/>
            <a:ext cx="10058400" cy="29885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в реализации проекта «Театрализованная деятельность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речи детей старшего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(6 -7 лет)»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0788" y="89210"/>
            <a:ext cx="10582236" cy="62446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90000"/>
              </a:lnSpc>
              <a:buClrTx/>
            </a:pP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lang="ru-RU" sz="2400" cap="none" dirty="0" smtClean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ClrTx/>
            </a:pPr>
            <a:r>
              <a:rPr lang="ru-RU" sz="2400" cap="none" dirty="0" smtClean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400" cap="none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№18 «Мишутка»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13757" y="4565141"/>
            <a:ext cx="4371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Мельник Елена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61867" y="6222957"/>
            <a:ext cx="4371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2023г.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1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657" y="356840"/>
            <a:ext cx="10364451" cy="97015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9335" y="1226634"/>
            <a:ext cx="10076987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старшего дошкольного возраста (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6 - 7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лет), родители (законные представители), педагоги МБДОУ. </a:t>
            </a:r>
          </a:p>
        </p:txBody>
      </p:sp>
    </p:spTree>
    <p:extLst>
      <p:ext uri="{BB962C8B-B14F-4D97-AF65-F5344CB8AC3E}">
        <p14:creationId xmlns:p14="http://schemas.microsoft.com/office/powerpoint/2010/main" val="264464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44" y="1449658"/>
            <a:ext cx="10680771" cy="46835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87445" y="389622"/>
            <a:ext cx="7437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281305" algn="ctr">
              <a:spcAft>
                <a:spcPts val="0"/>
              </a:spcAft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ресурсы: </a:t>
            </a:r>
            <a:endParaRPr lang="ru-RU" sz="36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403" y="276460"/>
            <a:ext cx="10364451" cy="8948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 3 9"/>
          <p:cNvSpPr/>
          <p:nvPr/>
        </p:nvSpPr>
        <p:spPr>
          <a:xfrm>
            <a:off x="783992" y="961792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личностно-ориентированного общения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 3 10"/>
          <p:cNvSpPr/>
          <p:nvPr/>
        </p:nvSpPr>
        <p:spPr>
          <a:xfrm>
            <a:off x="2193074" y="2091779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тематического планирования материала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Выноска 3 11"/>
          <p:cNvSpPr/>
          <p:nvPr/>
        </p:nvSpPr>
        <p:spPr>
          <a:xfrm>
            <a:off x="3631581" y="3217115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наглядности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Выноска 3 12"/>
          <p:cNvSpPr/>
          <p:nvPr/>
        </p:nvSpPr>
        <p:spPr>
          <a:xfrm>
            <a:off x="5033545" y="4342451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72699"/>
              <a:gd name="adj8" fmla="val 1980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последовательности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Выноска 3 13"/>
          <p:cNvSpPr/>
          <p:nvPr/>
        </p:nvSpPr>
        <p:spPr>
          <a:xfrm>
            <a:off x="6505507" y="5438984"/>
            <a:ext cx="3501482" cy="89209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58949"/>
              <a:gd name="adj8" fmla="val 2967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Принцип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занимательности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4737"/>
          <a:stretch/>
        </p:blipFill>
        <p:spPr>
          <a:xfrm>
            <a:off x="1352414" y="846871"/>
            <a:ext cx="9386209" cy="6011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4535" y="78059"/>
            <a:ext cx="1165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организации интеграции образовательных областей в рамках проекта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10370635" y="4293220"/>
            <a:ext cx="992458" cy="1449657"/>
          </a:xfrm>
          <a:prstGeom prst="curvedLeftArrow">
            <a:avLst>
              <a:gd name="adj1" fmla="val 25000"/>
              <a:gd name="adj2" fmla="val 54929"/>
              <a:gd name="adj3" fmla="val 2155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8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3774" y="841661"/>
            <a:ext cx="5319020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marR="44450" indent="-6350" algn="just">
              <a:lnSpc>
                <a:spcPct val="107000"/>
              </a:lnSpc>
              <a:spcAft>
                <a:spcPts val="25"/>
              </a:spcAft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этап – подготовительный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288904"/>
              </p:ext>
            </p:extLst>
          </p:nvPr>
        </p:nvGraphicFramePr>
        <p:xfrm>
          <a:off x="122848" y="1425411"/>
          <a:ext cx="11980871" cy="5191633"/>
        </p:xfrm>
        <a:graphic>
          <a:graphicData uri="http://schemas.openxmlformats.org/drawingml/2006/table">
            <a:tbl>
              <a:tblPr firstRow="1" firstCol="1" bandRow="1"/>
              <a:tblGrid>
                <a:gridCol w="1790423">
                  <a:extLst>
                    <a:ext uri="{9D8B030D-6E8A-4147-A177-3AD203B41FA5}">
                      <a16:colId xmlns:a16="http://schemas.microsoft.com/office/drawing/2014/main" val="1720944849"/>
                    </a:ext>
                  </a:extLst>
                </a:gridCol>
                <a:gridCol w="2617593">
                  <a:extLst>
                    <a:ext uri="{9D8B030D-6E8A-4147-A177-3AD203B41FA5}">
                      <a16:colId xmlns:a16="http://schemas.microsoft.com/office/drawing/2014/main" val="816307548"/>
                    </a:ext>
                  </a:extLst>
                </a:gridCol>
                <a:gridCol w="1240270">
                  <a:extLst>
                    <a:ext uri="{9D8B030D-6E8A-4147-A177-3AD203B41FA5}">
                      <a16:colId xmlns:a16="http://schemas.microsoft.com/office/drawing/2014/main" val="3505861163"/>
                    </a:ext>
                  </a:extLst>
                </a:gridCol>
                <a:gridCol w="1929421">
                  <a:extLst>
                    <a:ext uri="{9D8B030D-6E8A-4147-A177-3AD203B41FA5}">
                      <a16:colId xmlns:a16="http://schemas.microsoft.com/office/drawing/2014/main" val="1949962423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3537710022"/>
                    </a:ext>
                  </a:extLst>
                </a:gridCol>
                <a:gridCol w="2201582">
                  <a:extLst>
                    <a:ext uri="{9D8B030D-6E8A-4147-A177-3AD203B41FA5}">
                      <a16:colId xmlns:a16="http://schemas.microsoft.com/office/drawing/2014/main" val="1833079104"/>
                    </a:ext>
                  </a:extLst>
                </a:gridCol>
              </a:tblGrid>
              <a:tr h="318124"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Ожидаемый результат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2859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705089"/>
                  </a:ext>
                </a:extLst>
              </a:tr>
              <a:tr h="4023365"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подготовительный </a:t>
                      </a:r>
                      <a:endParaRPr lang="ru-RU" sz="18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indent="-6350" algn="ctr">
                        <a:lnSpc>
                          <a:spcPct val="107000"/>
                        </a:lnSpc>
                        <a:spcAft>
                          <a:spcPts val="91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Изучение и анализ методической литературы по данной проблеме.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актуальности и проблемы проекта.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Выдвижение гипотезы, определение целей и задач.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Выявление уровня представлений родителей о влиянии используемых в детском саду театрализованных игр на развитие речи детей и навыков общения их со взрослыми и сверстниками.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театрализованной развивающей среды музыкального зала и группы. 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декабрь 2021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детей сформируется устойчивый интерес к театрально-игровой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деятельности, желание участвовать в спектакле по сюжету знакомой сказки</a:t>
                      </a:r>
                      <a:r>
                        <a:rPr lang="ru-RU" sz="15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81305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творческая группа. Создан банк данных по результатам мониторинга, разработка планов сотрудничества, заинтересованность родителей.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1305" algn="l"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Заинтересованность педагогических работников в реализации данного проекта и во взаимном сотрудничестве в работе по театрализованной деятельности с детьми.</a:t>
                      </a:r>
                    </a:p>
                  </a:txBody>
                  <a:tcPr marL="34708" marR="34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843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6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448" y="133816"/>
            <a:ext cx="10364451" cy="791735"/>
          </a:xfrm>
        </p:spPr>
        <p:txBody>
          <a:bodyPr>
            <a:normAutofit/>
          </a:bodyPr>
          <a:lstStyle/>
          <a:p>
            <a:pPr marL="6350" marR="44450" indent="27051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на подготовительном этапе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05922"/>
              </p:ext>
            </p:extLst>
          </p:nvPr>
        </p:nvGraphicFramePr>
        <p:xfrm>
          <a:off x="468354" y="925551"/>
          <a:ext cx="11050856" cy="5775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379">
                  <a:extLst>
                    <a:ext uri="{9D8B030D-6E8A-4147-A177-3AD203B41FA5}">
                      <a16:colId xmlns:a16="http://schemas.microsoft.com/office/drawing/2014/main" val="3491732764"/>
                    </a:ext>
                  </a:extLst>
                </a:gridCol>
                <a:gridCol w="2704909">
                  <a:extLst>
                    <a:ext uri="{9D8B030D-6E8A-4147-A177-3AD203B41FA5}">
                      <a16:colId xmlns:a16="http://schemas.microsoft.com/office/drawing/2014/main" val="675881921"/>
                    </a:ext>
                  </a:extLst>
                </a:gridCol>
                <a:gridCol w="2998626">
                  <a:extLst>
                    <a:ext uri="{9D8B030D-6E8A-4147-A177-3AD203B41FA5}">
                      <a16:colId xmlns:a16="http://schemas.microsoft.com/office/drawing/2014/main" val="2375380725"/>
                    </a:ext>
                  </a:extLst>
                </a:gridCol>
                <a:gridCol w="3131942">
                  <a:extLst>
                    <a:ext uri="{9D8B030D-6E8A-4147-A177-3AD203B41FA5}">
                      <a16:colId xmlns:a16="http://schemas.microsoft.com/office/drawing/2014/main" val="3372159893"/>
                    </a:ext>
                  </a:extLst>
                </a:gridCol>
              </a:tblGrid>
              <a:tr h="582393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Образовательная область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детьми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>
                          <a:effectLst/>
                        </a:rPr>
                        <a:t>Деятельность с родителями</a:t>
                      </a:r>
                      <a:endParaRPr lang="ru-RU" sz="16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Деятельность с педагогами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088506667"/>
                  </a:ext>
                </a:extLst>
              </a:tr>
              <a:tr h="1019081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Социально-коммуникативное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беседа «Что такое театр».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Игра: «Кто из нас самый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наблюдательный»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Онлайн-консультация «Театрализованная деятельность в детском саду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</a:t>
                      </a:r>
                      <a:r>
                        <a:rPr lang="en-US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– практикум «Домашний театр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592006417"/>
                  </a:ext>
                </a:extLst>
              </a:tr>
              <a:tr h="107819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Речевое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игра-диалог «Театральные профессии»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 идей (общее родительское собрание, онлайн) «Домашний театр как средство формирования отношений в семье».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Онлайн-ярмарка педагогических идей «Развитие речи детей через театрализованную деятельность»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754862048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-игра «Узнай сказку» (по иллюстрациям, по отрывкам) 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just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онлайн «Как изготовить театральную куклу</a:t>
                      </a:r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 (ЦОР)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ринг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говорушки</a:t>
                      </a:r>
                      <a:r>
                        <a:rPr lang="en-US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990187617"/>
                  </a:ext>
                </a:extLst>
              </a:tr>
              <a:tr h="1190582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Физическое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Весёлая пантомима. «Немой диалог», «Загадки без слов с движениями» (с использованием интерактивного пола)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Родительский онлайн – марафон 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 часы идут, идут»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семинар- тренинг «Я весёлый осьминог»</a:t>
                      </a:r>
                    </a:p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3844038871"/>
                  </a:ext>
                </a:extLst>
              </a:tr>
              <a:tr h="952465">
                <a:tc>
                  <a:txBody>
                    <a:bodyPr/>
                    <a:lstStyle/>
                    <a:p>
                      <a:pPr marL="6350" marR="44450" indent="-6350" algn="ctr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effectLst/>
                        </a:rPr>
                        <a:t>Художественно-эстетическое развитие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Музыкальная пауза «Сказку ты, дружок, послушай и сыграй»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(использование интерактивного комплекса)</a:t>
                      </a: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Деловая игра онлайн (театральная минутка) «Мы, веселые ребята, любим петь и танцевать»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tc>
                  <a:txBody>
                    <a:bodyPr/>
                    <a:lstStyle/>
                    <a:p>
                      <a:pPr marL="6350" marR="44450" indent="-6350" algn="l">
                        <a:lnSpc>
                          <a:spcPct val="107000"/>
                        </a:lnSpc>
                        <a:spcAft>
                          <a:spcPts val="25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Аукцион (онлайн) «</a:t>
                      </a:r>
                      <a:r>
                        <a:rPr lang="ru-RU" sz="1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Оживлялки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(кто как двигается)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609" marR="32609" marT="0" marB="0"/>
                </a:tc>
                <a:extLst>
                  <a:ext uri="{0D108BD9-81ED-4DB2-BD59-A6C34878D82A}">
                    <a16:rowId xmlns:a16="http://schemas.microsoft.com/office/drawing/2014/main" val="1892929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26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620</TotalTime>
  <Words>1667</Words>
  <Application>Microsoft Office PowerPoint</Application>
  <PresentationFormat>Широкоэкранный</PresentationFormat>
  <Paragraphs>249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Tw Cen MT</vt:lpstr>
      <vt:lpstr>Wingdings</vt:lpstr>
      <vt:lpstr>Капля</vt:lpstr>
      <vt:lpstr> «Использование цифровых образовательных ресурсов в реализации проекта «Театрализованная деятельность  в развитии речи детей старшего  дошкольного возраста (6 -7 лет)» </vt:lpstr>
      <vt:lpstr>Цель проекта:</vt:lpstr>
      <vt:lpstr>Задачи проекта:  </vt:lpstr>
      <vt:lpstr>Участники проекта</vt:lpstr>
      <vt:lpstr>Презентация PowerPoint</vt:lpstr>
      <vt:lpstr>Принципы реализации проекта  </vt:lpstr>
      <vt:lpstr>Презентация PowerPoint</vt:lpstr>
      <vt:lpstr>Этапы реализации проекта</vt:lpstr>
      <vt:lpstr>Формы работы на подготовительном этапе</vt:lpstr>
      <vt:lpstr>Этапы реализации проекта</vt:lpstr>
      <vt:lpstr>Презентация PowerPoint</vt:lpstr>
      <vt:lpstr>Этапы реализации проекта</vt:lpstr>
      <vt:lpstr>Формы работы на заключительном этапе</vt:lpstr>
      <vt:lpstr>Работа с родителями Анкетирование  (google  Формы)</vt:lpstr>
      <vt:lpstr>  </vt:lpstr>
      <vt:lpstr>  </vt:lpstr>
      <vt:lpstr>Работа с родителями онлайн собрание (платформа ZOOM)   </vt:lpstr>
      <vt:lpstr>Работа с педагогами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«Использование цифровых образовательных ресурсов в реализации проекта «Театрализованная деятельность  в развитии речи детей старшего  дошкольного возраста (6 -7 лет)»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  «Театрализованная деятельность как средство повышения коммуникативных навыков  детей старшего  дошкольного возраста (6 -7 лет)» </dc:title>
  <dc:creator>User</dc:creator>
  <cp:lastModifiedBy>User</cp:lastModifiedBy>
  <cp:revision>44</cp:revision>
  <dcterms:created xsi:type="dcterms:W3CDTF">2023-03-12T09:12:17Z</dcterms:created>
  <dcterms:modified xsi:type="dcterms:W3CDTF">2025-01-05T18:32:28Z</dcterms:modified>
</cp:coreProperties>
</file>