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14"/>
  </p:notesMasterIdLst>
  <p:sldIdLst>
    <p:sldId id="310" r:id="rId2"/>
    <p:sldId id="284" r:id="rId3"/>
    <p:sldId id="289" r:id="rId4"/>
    <p:sldId id="260" r:id="rId5"/>
    <p:sldId id="302" r:id="rId6"/>
    <p:sldId id="312" r:id="rId7"/>
    <p:sldId id="303" r:id="rId8"/>
    <p:sldId id="304" r:id="rId9"/>
    <p:sldId id="307" r:id="rId10"/>
    <p:sldId id="308" r:id="rId11"/>
    <p:sldId id="309" r:id="rId12"/>
    <p:sldId id="301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21" autoAdjust="0"/>
    <p:restoredTop sz="94633" autoAdjust="0"/>
  </p:normalViewPr>
  <p:slideViewPr>
    <p:cSldViewPr>
      <p:cViewPr>
        <p:scale>
          <a:sx n="76" d="100"/>
          <a:sy n="76" d="100"/>
        </p:scale>
        <p:origin x="1080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044"/>
    </p:cViewPr>
  </p:sorterViewPr>
  <p:notesViewPr>
    <p:cSldViewPr>
      <p:cViewPr varScale="1">
        <p:scale>
          <a:sx n="56" d="100"/>
          <a:sy n="56" d="100"/>
        </p:scale>
        <p:origin x="-282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53E589-8B6F-43DD-9625-DE16E6B9C86B}" type="datetimeFigureOut">
              <a:rPr lang="ru-RU"/>
              <a:pPr>
                <a:defRPr/>
              </a:pPr>
              <a:t>11.05.2021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D6A0C10-C12A-4BA7-A783-30010E042E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08555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smtClean="0"/>
          </a:p>
        </p:txBody>
      </p:sp>
      <p:sp>
        <p:nvSpPr>
          <p:cNvPr id="108556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ru-RU" noProof="0" smtClean="0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AECAB1-4094-4A70-9754-0E178BAF3EE3}" type="datetimeFigureOut">
              <a:rPr lang="ru-RU"/>
              <a:pPr>
                <a:defRPr/>
              </a:pPr>
              <a:t>11.05.2021</a:t>
            </a:fld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D68B2-8EC7-421B-A74E-381732654C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5D399-F967-413A-A140-9AAE6B8ACDDD}" type="datetimeFigureOut">
              <a:rPr lang="ru-RU"/>
              <a:pPr>
                <a:defRPr/>
              </a:pPr>
              <a:t>11.05.2021</a:t>
            </a:fld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CF82C-D775-4E06-9974-C60026BEE0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60A57-0510-490D-BD5A-8C69EFA9C3D7}" type="datetimeFigureOut">
              <a:rPr lang="ru-RU"/>
              <a:pPr>
                <a:defRPr/>
              </a:pPr>
              <a:t>11.05.2021</a:t>
            </a:fld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F1B0B-6664-495F-BFA0-EC3331B29B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14400" y="1600200"/>
            <a:ext cx="7772400" cy="453072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 smtClean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28F7D-85F9-4238-9F51-D60BCDDB3616}" type="datetimeFigureOut">
              <a:rPr lang="ru-RU"/>
              <a:pPr>
                <a:defRPr/>
              </a:pPr>
              <a:t>11.05.2021</a:t>
            </a:fld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E6B26-7179-4D62-A7D5-F805740EB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9E56D3-6A88-4809-B075-96F6C6BED2DE}" type="datetimeFigureOut">
              <a:rPr lang="ru-RU"/>
              <a:pPr>
                <a:defRPr/>
              </a:pPr>
              <a:t>11.05.2021</a:t>
            </a:fld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0F3553-ABCD-40BB-BEEB-CB41B3AD3B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36D79-A267-4591-9989-706B74BB944E}" type="datetimeFigureOut">
              <a:rPr lang="ru-RU"/>
              <a:pPr>
                <a:defRPr/>
              </a:pPr>
              <a:t>11.05.2021</a:t>
            </a:fld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C6AB1-0F01-4C15-ACB1-EE5E490251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4150A-BA33-411F-982E-E83D6922F2CD}" type="datetimeFigureOut">
              <a:rPr lang="ru-RU"/>
              <a:pPr>
                <a:defRPr/>
              </a:pPr>
              <a:t>11.05.2021</a:t>
            </a:fld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8A363-BC3C-49E4-BD6B-02BE87CB10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1F76C-6161-41F9-A076-25CC9AA25331}" type="datetimeFigureOut">
              <a:rPr lang="ru-RU"/>
              <a:pPr>
                <a:defRPr/>
              </a:pPr>
              <a:t>11.05.2021</a:t>
            </a:fld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F88EF2-FCF5-4132-B64B-7F3337E4B9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3EA3D-54D1-4E59-91B5-FCE812923537}" type="datetimeFigureOut">
              <a:rPr lang="ru-RU"/>
              <a:pPr>
                <a:defRPr/>
              </a:pPr>
              <a:t>11.05.2021</a:t>
            </a:fld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68432-040A-46FB-89A9-F57BF21DC1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1E17F-FD95-4E5D-9A71-B27383386681}" type="datetimeFigureOut">
              <a:rPr lang="ru-RU"/>
              <a:pPr>
                <a:defRPr/>
              </a:pPr>
              <a:t>11.05.2021</a:t>
            </a:fld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C895B-D3E2-4FDB-AF38-E12D5F3457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BBE63-C7D8-424A-B94E-DFCDA42D7EEA}" type="datetimeFigureOut">
              <a:rPr lang="ru-RU"/>
              <a:pPr>
                <a:defRPr/>
              </a:pPr>
              <a:t>11.05.2021</a:t>
            </a:fld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8402D-5084-4134-8715-59DAF03AF4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54261-3715-43A7-B8C3-1E02EAB4FEB3}" type="datetimeFigureOut">
              <a:rPr lang="ru-RU"/>
              <a:pPr>
                <a:defRPr/>
              </a:pPr>
              <a:t>11.05.2021</a:t>
            </a:fld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87E7AC-2DD9-41D5-9E4A-8398D088D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75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fld id="{5B077EC3-F10D-4DA5-B9D2-CCB5B692CA17}" type="datetimeFigureOut">
              <a:rPr lang="ru-RU"/>
              <a:pPr>
                <a:defRPr/>
              </a:pPr>
              <a:t>11.05.2021</a:t>
            </a:fld>
            <a:endParaRPr lang="ru-RU"/>
          </a:p>
        </p:txBody>
      </p:sp>
      <p:sp>
        <p:nvSpPr>
          <p:cNvPr id="1075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5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68D6E4BC-F1AE-4C3A-9C3F-93DE0267F9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1700213"/>
            <a:ext cx="8353425" cy="4105275"/>
          </a:xfrm>
        </p:spPr>
        <p:txBody>
          <a:bodyPr/>
          <a:lstStyle/>
          <a:p>
            <a:pPr algn="ctr" eaLnBrk="1" hangingPunct="1"/>
            <a:r>
              <a:rPr lang="ru-RU" sz="3600" b="1" i="1" smtClean="0">
                <a:solidFill>
                  <a:srgbClr val="003300"/>
                </a:solidFill>
                <a:latin typeface="Palatino Linotype" pitchFamily="18" charset="0"/>
              </a:rPr>
              <a:t>«Деятельность дошкольных образовательных учреждений </a:t>
            </a:r>
            <a:br>
              <a:rPr lang="ru-RU" sz="3600" b="1" i="1" smtClean="0">
                <a:solidFill>
                  <a:srgbClr val="003300"/>
                </a:solidFill>
                <a:latin typeface="Palatino Linotype" pitchFamily="18" charset="0"/>
              </a:rPr>
            </a:br>
            <a:r>
              <a:rPr lang="ru-RU" sz="3600" b="1" i="1" smtClean="0">
                <a:solidFill>
                  <a:srgbClr val="003300"/>
                </a:solidFill>
                <a:latin typeface="Palatino Linotype" pitchFamily="18" charset="0"/>
              </a:rPr>
              <a:t>по раннему выявлению семейного неблагополучия и социального сиротства, предотвращению жестокого обращения с детьми </a:t>
            </a:r>
            <a:br>
              <a:rPr lang="ru-RU" sz="3600" b="1" i="1" smtClean="0">
                <a:solidFill>
                  <a:srgbClr val="003300"/>
                </a:solidFill>
                <a:latin typeface="Palatino Linotype" pitchFamily="18" charset="0"/>
              </a:rPr>
            </a:br>
            <a:r>
              <a:rPr lang="ru-RU" sz="3600" b="1" i="1" smtClean="0">
                <a:solidFill>
                  <a:srgbClr val="003300"/>
                </a:solidFill>
                <a:latin typeface="Palatino Linotype" pitchFamily="18" charset="0"/>
              </a:rPr>
              <a:t>в семье»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300" b="1" i="1" smtClean="0">
                <a:solidFill>
                  <a:srgbClr val="003300"/>
                </a:solidFill>
                <a:latin typeface="Palatino Linotype" pitchFamily="18" charset="0"/>
              </a:rPr>
              <a:t>Действия в случае выявления фактов жестокого обращения с детьми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851025"/>
            <a:ext cx="7772400" cy="3090863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400" b="1" i="1" smtClean="0">
                <a:solidFill>
                  <a:srgbClr val="000099"/>
                </a:solidFill>
              </a:rPr>
              <a:t>педагог</a:t>
            </a:r>
            <a:r>
              <a:rPr lang="ru-RU" sz="2400" i="1" smtClean="0">
                <a:solidFill>
                  <a:srgbClr val="000099"/>
                </a:solidFill>
              </a:rPr>
              <a:t> ставит  в  известность  о своих предположениях руководителя учреждения.  </a:t>
            </a:r>
          </a:p>
          <a:p>
            <a:pPr eaLnBrk="1" hangingPunct="1">
              <a:spcBef>
                <a:spcPts val="1200"/>
              </a:spcBef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400" b="1" i="1" smtClean="0">
                <a:solidFill>
                  <a:srgbClr val="000099"/>
                </a:solidFill>
              </a:rPr>
              <a:t>руководитель</a:t>
            </a:r>
            <a:r>
              <a:rPr lang="ru-RU" sz="2400" i="1" smtClean="0">
                <a:solidFill>
                  <a:srgbClr val="000099"/>
                </a:solidFill>
              </a:rPr>
              <a:t> учреждения в письменном виде сообщает   в правоохранительные  службы, комиссию по делам несовершеннолетних   о  полученных  ребенком травмах.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1628775"/>
            <a:ext cx="7772400" cy="4105275"/>
          </a:xfrm>
        </p:spPr>
        <p:txBody>
          <a:bodyPr/>
          <a:lstStyle/>
          <a:p>
            <a:pPr eaLnBrk="1" hangingPunct="1"/>
            <a:r>
              <a:rPr lang="ru-RU" sz="3600" b="1" i="1" smtClean="0">
                <a:solidFill>
                  <a:srgbClr val="003300"/>
                </a:solidFill>
                <a:latin typeface="Palatino Linotype" pitchFamily="18" charset="0"/>
              </a:rPr>
              <a:t>Решение проблем жестокого обращения невозможно без четко организованного взаимодействия всех субъектов профилактики:  медицинского   персонала,  юристов, педагогов,  психологов и работников социальной сферы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33438" y="1916113"/>
            <a:ext cx="5467350" cy="3844925"/>
          </a:xfrm>
        </p:spPr>
        <p:txBody>
          <a:bodyPr/>
          <a:lstStyle/>
          <a:p>
            <a:pPr algn="ctr" eaLnBrk="1" hangingPunct="1"/>
            <a:r>
              <a:rPr lang="ru-RU" sz="3200" b="1" i="1" smtClean="0">
                <a:solidFill>
                  <a:srgbClr val="000099"/>
                </a:solidFill>
                <a:latin typeface="Palatino Linotype" pitchFamily="18" charset="0"/>
              </a:rPr>
              <a:t>Преступления и жестокость, направленные в адрес слабых, особенно детей, - это то, к чему общество должно проявлять крайнюю нетерпимость</a:t>
            </a:r>
          </a:p>
        </p:txBody>
      </p:sp>
      <p:pic>
        <p:nvPicPr>
          <p:cNvPr id="15363" name="Picture 5" descr="Жестокое обращение с ребенком в семь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688" y="1916113"/>
            <a:ext cx="20891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7" descr="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3663" y="4054475"/>
            <a:ext cx="2284412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1412875"/>
            <a:ext cx="7772400" cy="5111750"/>
          </a:xfrm>
        </p:spPr>
        <p:txBody>
          <a:bodyPr/>
          <a:lstStyle/>
          <a:p>
            <a:pPr eaLnBrk="1" hangingPunct="1"/>
            <a:r>
              <a:rPr lang="ru-RU" sz="3200" b="1" i="1" smtClean="0">
                <a:solidFill>
                  <a:srgbClr val="000099"/>
                </a:solidFill>
                <a:latin typeface="Palatino Linotype" pitchFamily="18" charset="0"/>
              </a:rPr>
              <a:t>Жестокое обращение с детьми в семье (то есть несовершеннолетними гражданами от рождения до 18 лет) включает в себя любую форму плохого обращения, допускаемого родителями (другими членами семьи ребенка), опекунами, приемными родителями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55650" y="0"/>
            <a:ext cx="7931150" cy="1412875"/>
          </a:xfrm>
        </p:spPr>
        <p:txBody>
          <a:bodyPr/>
          <a:lstStyle/>
          <a:p>
            <a:pPr eaLnBrk="1" hangingPunct="1"/>
            <a:r>
              <a:rPr lang="ru-RU" sz="3600" b="1" i="1" smtClean="0">
                <a:solidFill>
                  <a:srgbClr val="003300"/>
                </a:solidFill>
                <a:latin typeface="Palatino Linotype" pitchFamily="18" charset="0"/>
              </a:rPr>
              <a:t>Причины возникновения жестокого обращения с детьми </a:t>
            </a:r>
          </a:p>
        </p:txBody>
      </p:sp>
      <p:sp>
        <p:nvSpPr>
          <p:cNvPr id="5123" name="Содержимое 2"/>
          <p:cNvSpPr>
            <a:spLocks noGrp="1"/>
          </p:cNvSpPr>
          <p:nvPr>
            <p:ph idx="4294967295"/>
          </p:nvPr>
        </p:nvSpPr>
        <p:spPr>
          <a:xfrm>
            <a:off x="755650" y="1557338"/>
            <a:ext cx="8137525" cy="4608512"/>
          </a:xfrm>
        </p:spPr>
        <p:txBody>
          <a:bodyPr/>
          <a:lstStyle/>
          <a:p>
            <a:pPr eaLnBrk="1" hangingPunct="1">
              <a:spcBef>
                <a:spcPts val="750"/>
              </a:spcBef>
              <a:buClr>
                <a:srgbClr val="003300"/>
              </a:buClr>
              <a:buFont typeface="Wingdings" pitchFamily="2" charset="2"/>
              <a:buChar char="ü"/>
            </a:pPr>
            <a:r>
              <a:rPr lang="ru-RU" sz="1800" b="1" i="1" smtClean="0">
                <a:solidFill>
                  <a:srgbClr val="000099"/>
                </a:solidFill>
              </a:rPr>
              <a:t>низкая материальная обеспеченность; </a:t>
            </a:r>
          </a:p>
          <a:p>
            <a:pPr eaLnBrk="1" hangingPunct="1">
              <a:spcBef>
                <a:spcPts val="750"/>
              </a:spcBef>
              <a:buClr>
                <a:srgbClr val="003300"/>
              </a:buClr>
              <a:buFont typeface="Wingdings" pitchFamily="2" charset="2"/>
              <a:buChar char="ü"/>
            </a:pPr>
            <a:r>
              <a:rPr lang="ru-RU" sz="1800" b="1" i="1" smtClean="0">
                <a:solidFill>
                  <a:srgbClr val="000099"/>
                </a:solidFill>
              </a:rPr>
              <a:t>алкоголизм родителей; </a:t>
            </a:r>
          </a:p>
          <a:p>
            <a:pPr eaLnBrk="1" hangingPunct="1">
              <a:spcBef>
                <a:spcPts val="750"/>
              </a:spcBef>
              <a:buClr>
                <a:srgbClr val="003300"/>
              </a:buClr>
              <a:buFont typeface="Wingdings" pitchFamily="2" charset="2"/>
              <a:buChar char="ü"/>
            </a:pPr>
            <a:r>
              <a:rPr lang="ru-RU" sz="1800" b="1" i="1" smtClean="0">
                <a:solidFill>
                  <a:srgbClr val="000099"/>
                </a:solidFill>
              </a:rPr>
              <a:t>слишком маленькое жилье, усиливающее напряженность; </a:t>
            </a:r>
          </a:p>
          <a:p>
            <a:pPr eaLnBrk="1" hangingPunct="1">
              <a:spcBef>
                <a:spcPts val="750"/>
              </a:spcBef>
              <a:buClr>
                <a:srgbClr val="003300"/>
              </a:buClr>
              <a:buFont typeface="Wingdings" pitchFamily="2" charset="2"/>
              <a:buChar char="ü"/>
            </a:pPr>
            <a:r>
              <a:rPr lang="ru-RU" sz="1800" b="1" i="1" smtClean="0">
                <a:solidFill>
                  <a:srgbClr val="000099"/>
                </a:solidFill>
              </a:rPr>
              <a:t>озлобленность родителей или разочарованность в жизни; </a:t>
            </a:r>
          </a:p>
          <a:p>
            <a:pPr eaLnBrk="1" hangingPunct="1">
              <a:spcBef>
                <a:spcPts val="750"/>
              </a:spcBef>
              <a:buClr>
                <a:srgbClr val="003300"/>
              </a:buClr>
              <a:buFont typeface="Wingdings" pitchFamily="2" charset="2"/>
              <a:buChar char="ü"/>
            </a:pPr>
            <a:r>
              <a:rPr lang="ru-RU" sz="1800" b="1" i="1" smtClean="0">
                <a:solidFill>
                  <a:srgbClr val="000099"/>
                </a:solidFill>
              </a:rPr>
              <a:t>физическое или психическое переутомление; </a:t>
            </a:r>
          </a:p>
          <a:p>
            <a:pPr eaLnBrk="1" hangingPunct="1">
              <a:spcBef>
                <a:spcPts val="750"/>
              </a:spcBef>
              <a:buClr>
                <a:srgbClr val="003300"/>
              </a:buClr>
              <a:buFont typeface="Wingdings" pitchFamily="2" charset="2"/>
              <a:buChar char="ü"/>
            </a:pPr>
            <a:r>
              <a:rPr lang="ru-RU" sz="1800" b="1" i="1" smtClean="0">
                <a:solidFill>
                  <a:srgbClr val="000099"/>
                </a:solidFill>
              </a:rPr>
              <a:t>незрелость родителей, их эгоизм стремление к развлечениям; </a:t>
            </a:r>
          </a:p>
          <a:p>
            <a:pPr eaLnBrk="1" hangingPunct="1">
              <a:spcBef>
                <a:spcPts val="750"/>
              </a:spcBef>
              <a:buClr>
                <a:srgbClr val="003300"/>
              </a:buClr>
              <a:buFont typeface="Wingdings" pitchFamily="2" charset="2"/>
              <a:buChar char="ü"/>
            </a:pPr>
            <a:r>
              <a:rPr lang="ru-RU" sz="1800" b="1" i="1" smtClean="0">
                <a:solidFill>
                  <a:srgbClr val="000099"/>
                </a:solidFill>
              </a:rPr>
              <a:t>отсутствие привязанности к ребенку; </a:t>
            </a:r>
          </a:p>
          <a:p>
            <a:pPr eaLnBrk="1" hangingPunct="1">
              <a:spcBef>
                <a:spcPts val="750"/>
              </a:spcBef>
              <a:buClr>
                <a:srgbClr val="003300"/>
              </a:buClr>
              <a:buFont typeface="Wingdings" pitchFamily="2" charset="2"/>
              <a:buChar char="ü"/>
            </a:pPr>
            <a:r>
              <a:rPr lang="ru-RU" sz="1800" b="1" i="1" smtClean="0">
                <a:solidFill>
                  <a:srgbClr val="000099"/>
                </a:solidFill>
              </a:rPr>
              <a:t>чрезмерная требовательность; </a:t>
            </a:r>
          </a:p>
          <a:p>
            <a:pPr eaLnBrk="1" hangingPunct="1">
              <a:spcBef>
                <a:spcPts val="750"/>
              </a:spcBef>
              <a:buClr>
                <a:srgbClr val="003300"/>
              </a:buClr>
              <a:buFont typeface="Wingdings" pitchFamily="2" charset="2"/>
              <a:buChar char="ü"/>
            </a:pPr>
            <a:r>
              <a:rPr lang="ru-RU" sz="1800" b="1" i="1" smtClean="0">
                <a:solidFill>
                  <a:srgbClr val="000099"/>
                </a:solidFill>
              </a:rPr>
              <a:t>рождение другого ребенка; </a:t>
            </a:r>
          </a:p>
          <a:p>
            <a:pPr eaLnBrk="1" hangingPunct="1">
              <a:spcBef>
                <a:spcPts val="750"/>
              </a:spcBef>
              <a:buClr>
                <a:srgbClr val="003300"/>
              </a:buClr>
              <a:buFont typeface="Wingdings" pitchFamily="2" charset="2"/>
              <a:buChar char="ü"/>
            </a:pPr>
            <a:r>
              <a:rPr lang="ru-RU" sz="1800" b="1" i="1" smtClean="0">
                <a:solidFill>
                  <a:srgbClr val="000099"/>
                </a:solidFill>
              </a:rPr>
              <a:t>большое количество детей; </a:t>
            </a:r>
          </a:p>
          <a:p>
            <a:pPr eaLnBrk="1" hangingPunct="1">
              <a:spcBef>
                <a:spcPts val="750"/>
              </a:spcBef>
              <a:buClr>
                <a:srgbClr val="003300"/>
              </a:buClr>
              <a:buFont typeface="Wingdings" pitchFamily="2" charset="2"/>
              <a:buChar char="ü"/>
            </a:pPr>
            <a:r>
              <a:rPr lang="ru-RU" sz="1800" b="1" i="1" smtClean="0">
                <a:solidFill>
                  <a:srgbClr val="000099"/>
                </a:solidFill>
              </a:rPr>
              <a:t>ребенок с физическими и психическими недостатками, от которого хотят избавиться;</a:t>
            </a:r>
          </a:p>
          <a:p>
            <a:pPr eaLnBrk="1" hangingPunct="1">
              <a:spcBef>
                <a:spcPts val="750"/>
              </a:spcBef>
              <a:buClr>
                <a:srgbClr val="003300"/>
              </a:buClr>
              <a:buFont typeface="Wingdings" pitchFamily="2" charset="2"/>
              <a:buChar char="ü"/>
            </a:pPr>
            <a:r>
              <a:rPr lang="ru-RU" sz="1800" b="1" i="1" smtClean="0">
                <a:solidFill>
                  <a:srgbClr val="000099"/>
                </a:solidFill>
              </a:rPr>
              <a:t>своеобразие поведения ребенка, вызывающее чрезмерную реакцию взрослых: своенравие, упрямство, протесты.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6750" y="3230563"/>
            <a:ext cx="3121025" cy="218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Рисунок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21363" y="1768475"/>
            <a:ext cx="3292475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Рисунок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4352925"/>
            <a:ext cx="3125788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Заголовок 1"/>
          <p:cNvSpPr>
            <a:spLocks/>
          </p:cNvSpPr>
          <p:nvPr/>
        </p:nvSpPr>
        <p:spPr bwMode="auto">
          <a:xfrm>
            <a:off x="755650" y="0"/>
            <a:ext cx="7931150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600" b="1" i="1">
                <a:solidFill>
                  <a:srgbClr val="003300"/>
                </a:solidFill>
                <a:latin typeface="Palatino Linotype" pitchFamily="18" charset="0"/>
              </a:rPr>
              <a:t>Формы жестокого обращения с детьми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84438" y="1770063"/>
            <a:ext cx="3024187" cy="866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u="sng" dirty="0">
                <a:solidFill>
                  <a:srgbClr val="000099"/>
                </a:solidFill>
              </a:rPr>
              <a:t>Пренебрежение</a:t>
            </a:r>
            <a:r>
              <a:rPr lang="ru-RU" sz="2400" b="1" dirty="0">
                <a:solidFill>
                  <a:srgbClr val="000099"/>
                </a:solidFill>
              </a:rPr>
              <a:t>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0099"/>
                </a:solidFill>
              </a:rPr>
              <a:t>нуждами ребенка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0350" y="3287713"/>
            <a:ext cx="2871788" cy="866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u="sng" dirty="0">
                <a:solidFill>
                  <a:srgbClr val="000099"/>
                </a:solidFill>
              </a:rPr>
              <a:t>Психологическое</a:t>
            </a:r>
            <a:r>
              <a:rPr lang="ru-RU" sz="2400" b="1" dirty="0">
                <a:solidFill>
                  <a:srgbClr val="000099"/>
                </a:solidFill>
              </a:rPr>
              <a:t> насилие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516688" y="4176713"/>
            <a:ext cx="2303462" cy="866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u="sng" dirty="0">
                <a:solidFill>
                  <a:srgbClr val="000099"/>
                </a:solidFill>
              </a:rPr>
              <a:t>Сексуальное</a:t>
            </a:r>
            <a:r>
              <a:rPr lang="ru-RU" sz="2400" b="1" dirty="0">
                <a:solidFill>
                  <a:srgbClr val="000099"/>
                </a:solidFill>
              </a:rPr>
              <a:t> насилие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795838" y="5661025"/>
            <a:ext cx="2513012" cy="866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u="sng" dirty="0">
                <a:solidFill>
                  <a:srgbClr val="000099"/>
                </a:solidFill>
              </a:rPr>
              <a:t>Физическое</a:t>
            </a:r>
            <a:r>
              <a:rPr lang="ru-RU" sz="2400" b="1" dirty="0">
                <a:solidFill>
                  <a:srgbClr val="000099"/>
                </a:solidFill>
              </a:rPr>
              <a:t> насилие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772400" cy="1420813"/>
          </a:xfrm>
        </p:spPr>
        <p:txBody>
          <a:bodyPr/>
          <a:lstStyle/>
          <a:p>
            <a:pPr eaLnBrk="1" hangingPunct="1"/>
            <a:r>
              <a:rPr lang="ru-RU" sz="3600" b="1" i="1" smtClean="0">
                <a:solidFill>
                  <a:srgbClr val="003300"/>
                </a:solidFill>
                <a:latin typeface="Palatino Linotype" pitchFamily="18" charset="0"/>
              </a:rPr>
              <a:t>Сигналы для выявления семейного неблагополучия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701800"/>
            <a:ext cx="8137525" cy="49672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000" b="1" i="1" smtClean="0">
                <a:solidFill>
                  <a:srgbClr val="000099"/>
                </a:solidFill>
              </a:rPr>
              <a:t>состояние здоровья и внешний вид ребенка</a:t>
            </a:r>
            <a:r>
              <a:rPr lang="ru-RU" sz="2000" i="1" smtClean="0">
                <a:solidFill>
                  <a:srgbClr val="000099"/>
                </a:solidFill>
              </a:rPr>
              <a:t> (опасное для жизни ребенка заболевание, лечением которого не занимаются родители; наличие травм, синяков; неряшливый вид ребенка и др.); </a:t>
            </a:r>
            <a:br>
              <a:rPr lang="ru-RU" sz="2000" i="1" smtClean="0">
                <a:solidFill>
                  <a:srgbClr val="000099"/>
                </a:solidFill>
              </a:rPr>
            </a:br>
            <a:endParaRPr lang="ru-RU" sz="2000" i="1" smtClean="0">
              <a:solidFill>
                <a:srgbClr val="000099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000" b="1" i="1" smtClean="0">
                <a:solidFill>
                  <a:srgbClr val="000099"/>
                </a:solidFill>
              </a:rPr>
              <a:t>особенности поведения ребенка в учреждениях образования</a:t>
            </a:r>
            <a:r>
              <a:rPr lang="ru-RU" sz="2000" i="1" smtClean="0">
                <a:solidFill>
                  <a:srgbClr val="000099"/>
                </a:solidFill>
              </a:rPr>
              <a:t> (агрессивность в отношении сверстников и взрослых; замкнутость; чрезмерная возбудимость и др.); </a:t>
            </a:r>
            <a:br>
              <a:rPr lang="ru-RU" sz="2000" i="1" smtClean="0">
                <a:solidFill>
                  <a:srgbClr val="000099"/>
                </a:solidFill>
              </a:rPr>
            </a:br>
            <a:endParaRPr lang="ru-RU" sz="2000" i="1" smtClean="0">
              <a:solidFill>
                <a:srgbClr val="000099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000" b="1" i="1" smtClean="0">
                <a:solidFill>
                  <a:srgbClr val="000099"/>
                </a:solidFill>
              </a:rPr>
              <a:t>низкий уровень педагогического потенциала семьи</a:t>
            </a:r>
            <a:r>
              <a:rPr lang="ru-RU" sz="2000" i="1" smtClean="0">
                <a:solidFill>
                  <a:srgbClr val="000099"/>
                </a:solidFill>
              </a:rPr>
              <a:t> (отсутствие интереса к делам ребенка в учебном заведении; уклонение от родительских обязанностей, отсутствие заботы; употребление алкоголя или других наркотических средств); </a:t>
            </a:r>
            <a:br>
              <a:rPr lang="ru-RU" sz="2000" i="1" smtClean="0">
                <a:solidFill>
                  <a:srgbClr val="000099"/>
                </a:solidFill>
              </a:rPr>
            </a:br>
            <a:endParaRPr lang="ru-RU" sz="2000" i="1" smtClean="0">
              <a:solidFill>
                <a:srgbClr val="000099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000" b="1" i="1" smtClean="0">
                <a:solidFill>
                  <a:srgbClr val="000099"/>
                </a:solidFill>
              </a:rPr>
              <a:t>отношение семьи к учреждению образования, которое посещает их ребенок</a:t>
            </a:r>
            <a:r>
              <a:rPr lang="ru-RU" sz="2000" i="1" smtClean="0">
                <a:solidFill>
                  <a:srgbClr val="000099"/>
                </a:solidFill>
              </a:rPr>
              <a:t> (уклонение от контакта с работниками и администрацией учреждения образования; неявка на родительские собрания и др.)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277813"/>
            <a:ext cx="7772400" cy="1063625"/>
          </a:xfrm>
        </p:spPr>
        <p:txBody>
          <a:bodyPr/>
          <a:lstStyle/>
          <a:p>
            <a:pPr eaLnBrk="1" hangingPunct="1"/>
            <a:r>
              <a:rPr lang="ru-RU" sz="3600" b="1" i="1" smtClean="0">
                <a:solidFill>
                  <a:srgbClr val="003300"/>
                </a:solidFill>
                <a:latin typeface="Palatino Linotype" pitchFamily="18" charset="0"/>
              </a:rPr>
              <a:t>Последствия жестокого обращения с детьми в семье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1844675"/>
            <a:ext cx="5473700" cy="45370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003300"/>
              </a:buClr>
              <a:buFont typeface="Wingdings" pitchFamily="2" charset="2"/>
              <a:buChar char="ь"/>
            </a:pPr>
            <a:r>
              <a:rPr lang="ru-RU" sz="2400" i="1" smtClean="0">
                <a:solidFill>
                  <a:srgbClr val="000099"/>
                </a:solidFill>
              </a:rPr>
              <a:t>уход в религиозные секты;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003300"/>
              </a:buClr>
              <a:buFont typeface="Wingdings" pitchFamily="2" charset="2"/>
              <a:buChar char="ь"/>
            </a:pPr>
            <a:r>
              <a:rPr lang="ru-RU" sz="2400" i="1" smtClean="0">
                <a:solidFill>
                  <a:srgbClr val="000099"/>
                </a:solidFill>
              </a:rPr>
              <a:t>объединения в неформальные группы с криминальной и фашисткой направленностью;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003300"/>
              </a:buClr>
              <a:buFont typeface="Wingdings" pitchFamily="2" charset="2"/>
              <a:buChar char="ь"/>
            </a:pPr>
            <a:r>
              <a:rPr lang="ru-RU" sz="2400" i="1" smtClean="0">
                <a:solidFill>
                  <a:srgbClr val="000099"/>
                </a:solidFill>
              </a:rPr>
              <a:t>агрессивное, преступное поведение детей;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buClr>
                <a:srgbClr val="003300"/>
              </a:buClr>
              <a:buFont typeface="Wingdings" pitchFamily="2" charset="2"/>
              <a:buChar char="ь"/>
            </a:pPr>
            <a:r>
              <a:rPr lang="ru-RU" sz="2400" i="1" smtClean="0">
                <a:solidFill>
                  <a:srgbClr val="000099"/>
                </a:solidFill>
              </a:rPr>
              <a:t>сбежавшие из дома дети умирают от голода и холода, становятся жертвами других детей, также сбежавших от домашнего насилия и др.</a:t>
            </a:r>
          </a:p>
        </p:txBody>
      </p:sp>
      <p:pic>
        <p:nvPicPr>
          <p:cNvPr id="8196" name="Picture 4" descr="1970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4888" y="1773238"/>
            <a:ext cx="2722562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1" i="1" smtClean="0">
                <a:solidFill>
                  <a:srgbClr val="003300"/>
                </a:solidFill>
                <a:latin typeface="Palatino Linotype" pitchFamily="18" charset="0"/>
              </a:rPr>
              <a:t>Медико-социальный патронаж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816100"/>
            <a:ext cx="7772400" cy="3989388"/>
          </a:xfrm>
        </p:spPr>
        <p:txBody>
          <a:bodyPr/>
          <a:lstStyle/>
          <a:p>
            <a:pPr eaLnBrk="1" hangingPunct="1">
              <a:spcBef>
                <a:spcPts val="800"/>
              </a:spcBef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400" i="1" smtClean="0">
                <a:solidFill>
                  <a:srgbClr val="000099"/>
                </a:solidFill>
              </a:rPr>
              <a:t>дает первое представление об условиях проживания ребенка в  семье , </a:t>
            </a:r>
          </a:p>
          <a:p>
            <a:pPr eaLnBrk="1" hangingPunct="1">
              <a:spcBef>
                <a:spcPts val="800"/>
              </a:spcBef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400" i="1" smtClean="0">
                <a:solidFill>
                  <a:srgbClr val="000099"/>
                </a:solidFill>
              </a:rPr>
              <a:t>позволяет оценить характер внутрисемейных отношений, </a:t>
            </a:r>
          </a:p>
          <a:p>
            <a:pPr eaLnBrk="1" hangingPunct="1">
              <a:spcBef>
                <a:spcPts val="800"/>
              </a:spcBef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400" i="1" smtClean="0">
                <a:solidFill>
                  <a:srgbClr val="000099"/>
                </a:solidFill>
              </a:rPr>
              <a:t>помогает понять, какие  последствия  для  детей  могут иметь нарушенные отношения между родителями,  дисциплинарный стиль в семье, ее экономическое положение, эмоциональные  проблемы, злоупотребление алкоголем, наркотиками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77813"/>
            <a:ext cx="8353425" cy="1143000"/>
          </a:xfrm>
        </p:spPr>
        <p:txBody>
          <a:bodyPr/>
          <a:lstStyle/>
          <a:p>
            <a:pPr eaLnBrk="1" hangingPunct="1"/>
            <a:r>
              <a:rPr lang="ru-RU" sz="3400" b="1" i="1" smtClean="0">
                <a:solidFill>
                  <a:srgbClr val="003300"/>
                </a:solidFill>
                <a:latin typeface="Palatino Linotype" pitchFamily="18" charset="0"/>
              </a:rPr>
              <a:t>Карта изучения семьи  воспитанника дошкольного учреждения</a:t>
            </a:r>
            <a:r>
              <a:rPr lang="ru-RU" sz="3400" i="1" smtClean="0">
                <a:solidFill>
                  <a:srgbClr val="003300"/>
                </a:solidFill>
                <a:latin typeface="Palatino Linotype" pitchFamily="18" charset="0"/>
              </a:rPr>
              <a:t>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744663"/>
            <a:ext cx="7772400" cy="3844925"/>
          </a:xfrm>
        </p:spPr>
        <p:txBody>
          <a:bodyPr/>
          <a:lstStyle/>
          <a:p>
            <a:pPr eaLnBrk="1" hangingPunct="1">
              <a:spcBef>
                <a:spcPts val="800"/>
              </a:spcBef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400" b="1" i="1" smtClean="0">
                <a:solidFill>
                  <a:srgbClr val="000099"/>
                </a:solidFill>
              </a:rPr>
              <a:t>состав, тип семьи;</a:t>
            </a:r>
          </a:p>
          <a:p>
            <a:pPr eaLnBrk="1" hangingPunct="1">
              <a:spcBef>
                <a:spcPts val="800"/>
              </a:spcBef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400" b="1" i="1" smtClean="0">
                <a:solidFill>
                  <a:srgbClr val="000099"/>
                </a:solidFill>
              </a:rPr>
              <a:t>социальный статус семьи;</a:t>
            </a:r>
          </a:p>
          <a:p>
            <a:pPr eaLnBrk="1" hangingPunct="1">
              <a:spcBef>
                <a:spcPts val="800"/>
              </a:spcBef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400" b="1" i="1" smtClean="0">
                <a:solidFill>
                  <a:srgbClr val="000099"/>
                </a:solidFill>
              </a:rPr>
              <a:t>санитарно-жилищные условия;</a:t>
            </a:r>
          </a:p>
          <a:p>
            <a:pPr eaLnBrk="1" hangingPunct="1">
              <a:spcBef>
                <a:spcPts val="800"/>
              </a:spcBef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400" b="1" i="1" smtClean="0">
                <a:solidFill>
                  <a:srgbClr val="000099"/>
                </a:solidFill>
              </a:rPr>
              <a:t>материально-бытовые условия и средства воспитания;</a:t>
            </a:r>
          </a:p>
          <a:p>
            <a:pPr eaLnBrk="1" hangingPunct="1">
              <a:spcBef>
                <a:spcPts val="800"/>
              </a:spcBef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400" b="1" i="1" smtClean="0">
                <a:solidFill>
                  <a:srgbClr val="000099"/>
                </a:solidFill>
              </a:rPr>
              <a:t>стиль воспитания в семье;</a:t>
            </a:r>
          </a:p>
          <a:p>
            <a:pPr eaLnBrk="1" hangingPunct="1">
              <a:spcBef>
                <a:spcPts val="800"/>
              </a:spcBef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400" b="1" i="1" smtClean="0">
                <a:solidFill>
                  <a:srgbClr val="000099"/>
                </a:solidFill>
              </a:rPr>
              <a:t>микроклимат;</a:t>
            </a:r>
          </a:p>
          <a:p>
            <a:pPr eaLnBrk="1" hangingPunct="1">
              <a:spcBef>
                <a:spcPts val="800"/>
              </a:spcBef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400" b="1" i="1" smtClean="0">
                <a:solidFill>
                  <a:srgbClr val="000099"/>
                </a:solidFill>
              </a:rPr>
              <a:t>взаимодействие с дошкольным учреждением.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7772400" cy="1063625"/>
          </a:xfrm>
        </p:spPr>
        <p:txBody>
          <a:bodyPr/>
          <a:lstStyle/>
          <a:p>
            <a:pPr eaLnBrk="1" hangingPunct="1"/>
            <a:r>
              <a:rPr lang="ru-RU" sz="3300" b="1" i="1" smtClean="0">
                <a:solidFill>
                  <a:srgbClr val="003300"/>
                </a:solidFill>
                <a:latin typeface="Palatino Linotype" pitchFamily="18" charset="0"/>
              </a:rPr>
              <a:t>План мероприятий по профилактике жестокого обращения с детьми в течении года. 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916113"/>
            <a:ext cx="8064500" cy="4392612"/>
          </a:xfrm>
        </p:spPr>
        <p:txBody>
          <a:bodyPr/>
          <a:lstStyle/>
          <a:p>
            <a:pPr eaLnBrk="1" hangingPunct="1"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400" b="1" i="1" smtClean="0">
                <a:solidFill>
                  <a:srgbClr val="000099"/>
                </a:solidFill>
              </a:rPr>
              <a:t>беседы, консультации, родительские собрания</a:t>
            </a:r>
          </a:p>
          <a:p>
            <a:pPr eaLnBrk="1" hangingPunct="1"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400" b="1" i="1" smtClean="0">
                <a:solidFill>
                  <a:srgbClr val="000099"/>
                </a:solidFill>
              </a:rPr>
              <a:t>анкетирование родителей</a:t>
            </a:r>
          </a:p>
          <a:p>
            <a:pPr eaLnBrk="1" hangingPunct="1"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400" b="1" i="1" smtClean="0">
                <a:solidFill>
                  <a:srgbClr val="000099"/>
                </a:solidFill>
              </a:rPr>
              <a:t>посещение семей. Изучение семейных отношений </a:t>
            </a:r>
          </a:p>
          <a:p>
            <a:pPr eaLnBrk="1" hangingPunct="1"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400" b="1" i="1" smtClean="0">
                <a:solidFill>
                  <a:srgbClr val="000099"/>
                </a:solidFill>
              </a:rPr>
              <a:t>работа с опекунами и приемными родителями</a:t>
            </a:r>
          </a:p>
          <a:p>
            <a:pPr eaLnBrk="1" hangingPunct="1">
              <a:buClr>
                <a:srgbClr val="003300"/>
              </a:buClr>
              <a:buFont typeface="Wingdings" pitchFamily="2" charset="2"/>
              <a:buChar char=""/>
            </a:pPr>
            <a:r>
              <a:rPr lang="ru-RU" sz="2400" b="1" i="1" smtClean="0">
                <a:solidFill>
                  <a:srgbClr val="000099"/>
                </a:solidFill>
              </a:rPr>
              <a:t>составление социального паспорта учреждения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zhestokoe_obrashhenie_s_detmi_v_seme_demonstr</Template>
  <TotalTime>0</TotalTime>
  <Words>426</Words>
  <Application>Microsoft Office PowerPoint</Application>
  <PresentationFormat>Экран (4:3)</PresentationFormat>
  <Paragraphs>54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Palatino Linotype</vt:lpstr>
      <vt:lpstr>Times New Roman</vt:lpstr>
      <vt:lpstr>Wingdings</vt:lpstr>
      <vt:lpstr>Слои</vt:lpstr>
      <vt:lpstr>«Деятельность дошкольных образовательных учреждений  по раннему выявлению семейного неблагополучия и социального сиротства, предотвращению жестокого обращения с детьми  в семье»</vt:lpstr>
      <vt:lpstr>Жестокое обращение с детьми в семье (то есть несовершеннолетними гражданами от рождения до 18 лет) включает в себя любую форму плохого обращения, допускаемого родителями (другими членами семьи ребенка), опекунами, приемными родителями</vt:lpstr>
      <vt:lpstr>Причины возникновения жестокого обращения с детьми </vt:lpstr>
      <vt:lpstr>Презентация PowerPoint</vt:lpstr>
      <vt:lpstr>Сигналы для выявления семейного неблагополучия</vt:lpstr>
      <vt:lpstr>Последствия жестокого обращения с детьми в семье</vt:lpstr>
      <vt:lpstr>Медико-социальный патронаж </vt:lpstr>
      <vt:lpstr>Карта изучения семьи  воспитанника дошкольного учреждения </vt:lpstr>
      <vt:lpstr>План мероприятий по профилактике жестокого обращения с детьми в течении года.  </vt:lpstr>
      <vt:lpstr>Действия в случае выявления фактов жестокого обращения с детьми </vt:lpstr>
      <vt:lpstr>Решение проблем жестокого обращения невозможно без четко организованного взаимодействия всех субъектов профилактики:  медицинского   персонала,  юристов, педагогов,  психологов и работников социальной сферы</vt:lpstr>
      <vt:lpstr>Преступления и жестокость, направленные в адрес слабых, особенно детей, - это то, к чему общество должно проявлять крайнюю нетерпимость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«Деятельность дошкольных образовательных учреждений  по раннему выявлению семейного неблагополучия и социального сиротства, предотвращению жестокого обращения с детьми  в семье»</dc:title>
  <dc:creator>User</dc:creator>
  <cp:lastModifiedBy>User</cp:lastModifiedBy>
  <cp:revision>1</cp:revision>
  <dcterms:created xsi:type="dcterms:W3CDTF">2021-05-11T10:51:58Z</dcterms:created>
  <dcterms:modified xsi:type="dcterms:W3CDTF">2021-05-11T10:52:37Z</dcterms:modified>
</cp:coreProperties>
</file>