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0" r:id="rId2"/>
    <p:sldId id="257" r:id="rId3"/>
    <p:sldId id="283" r:id="rId4"/>
    <p:sldId id="328" r:id="rId5"/>
    <p:sldId id="285" r:id="rId6"/>
    <p:sldId id="284" r:id="rId7"/>
    <p:sldId id="263" r:id="rId8"/>
    <p:sldId id="262" r:id="rId9"/>
    <p:sldId id="274" r:id="rId10"/>
    <p:sldId id="279" r:id="rId11"/>
    <p:sldId id="278" r:id="rId12"/>
    <p:sldId id="288" r:id="rId13"/>
    <p:sldId id="295" r:id="rId14"/>
    <p:sldId id="289" r:id="rId15"/>
    <p:sldId id="290" r:id="rId16"/>
    <p:sldId id="331" r:id="rId17"/>
    <p:sldId id="330" r:id="rId18"/>
    <p:sldId id="334" r:id="rId19"/>
    <p:sldId id="329" r:id="rId20"/>
    <p:sldId id="332" r:id="rId21"/>
    <p:sldId id="333" r:id="rId22"/>
    <p:sldId id="352" r:id="rId23"/>
    <p:sldId id="281" r:id="rId24"/>
    <p:sldId id="311" r:id="rId25"/>
    <p:sldId id="354" r:id="rId26"/>
    <p:sldId id="355" r:id="rId27"/>
    <p:sldId id="353" r:id="rId28"/>
    <p:sldId id="356" r:id="rId29"/>
    <p:sldId id="360" r:id="rId30"/>
    <p:sldId id="277" r:id="rId31"/>
    <p:sldId id="361" r:id="rId32"/>
    <p:sldId id="27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EF736-14F7-4395-B5D2-FA7202C1FFFF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0D8C3-57E1-4166-A69C-AD6174F1AF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3542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D8C3-57E1-4166-A69C-AD6174F1AFA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D8C3-57E1-4166-A69C-AD6174F1AFA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D8C3-57E1-4166-A69C-AD6174F1AFA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2.jpe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рамки новогодние\istockphoto-522454265-1024x102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47" b="4086"/>
          <a:stretch/>
        </p:blipFill>
        <p:spPr bwMode="auto">
          <a:xfrm>
            <a:off x="27763" y="0"/>
            <a:ext cx="9116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0449" y="2492896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История новогодних  елочных игрушек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75704F-DD18-478C-935A-5EE6DE54BA0D}"/>
              </a:ext>
            </a:extLst>
          </p:cNvPr>
          <p:cNvSpPr txBox="1"/>
          <p:nvPr/>
        </p:nvSpPr>
        <p:spPr>
          <a:xfrm>
            <a:off x="251521" y="4077072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Разработан и реализован в сетевом  педагогическом и родительском сообществе                                                                  </a:t>
            </a:r>
          </a:p>
          <a:p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платформе </a:t>
            </a:r>
            <a:r>
              <a:rPr lang="ru-RU" alt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Сферум</a:t>
            </a:r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учебный профиль VK </a:t>
            </a:r>
            <a:r>
              <a:rPr lang="ru-RU" alt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Мессенджер</a:t>
            </a:r>
            <a:endParaRPr lang="ru-RU" alt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Участники проекта : педагоги, родители и воспитанники МБДОУ </a:t>
            </a:r>
            <a:r>
              <a:rPr lang="ru-RU" alt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/с №25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 проекта  </a:t>
            </a:r>
            <a:r>
              <a:rPr lang="ru-RU" dirty="0">
                <a:solidFill>
                  <a:schemeClr val="tx2"/>
                </a:solidFill>
              </a:rPr>
              <a:t>старший воспитатель   Фомина Е.В.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2231" y="196967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Интернет – проект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0466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>
                <a:solidFill>
                  <a:schemeClr val="accent1"/>
                </a:solidFill>
              </a:rPr>
              <a:t> детский сад №25 городского округа Вичуга</a:t>
            </a:r>
          </a:p>
        </p:txBody>
      </p:sp>
    </p:spTree>
    <p:extLst>
      <p:ext uri="{BB962C8B-B14F-4D97-AF65-F5344CB8AC3E}">
        <p14:creationId xmlns:p14="http://schemas.microsoft.com/office/powerpoint/2010/main" xmlns="" val="1135022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75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45" y="188640"/>
            <a:ext cx="842748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Какие бывают елочные игрушки?</a:t>
            </a:r>
          </a:p>
          <a:p>
            <a:r>
              <a:rPr lang="ru-RU" b="1" dirty="0">
                <a:solidFill>
                  <a:srgbClr val="002060"/>
                </a:solidFill>
              </a:rPr>
              <a:t>Стеклянные игрушки</a:t>
            </a:r>
          </a:p>
          <a:p>
            <a:r>
              <a:rPr lang="ru-RU" dirty="0"/>
              <a:t> Производство стеклянных елочных украшений-одно из старейших в нашей стране. На специализированных фабриках производят разнообразные стеклянные игрушки  как  оптом, так и штучные  изделия ручной работы. Изделия из стекла полностью соответствуют тематике праздника: они искрятся, переливаются, сверкают и блестят, отличаются богатой цветовой гаммой  и разнообразием форм и декоративной отделки. Производят их приемом выдувания.  Мастера вкладывают в каждую игрушки свою душу и находятся в постоянном творческом поиске. У стеклянных елочных украшений есть только один недостаток - они очень хрупкие!</a:t>
            </a:r>
          </a:p>
          <a:p>
            <a:r>
              <a:rPr lang="ru-RU" b="1" dirty="0">
                <a:solidFill>
                  <a:srgbClr val="002060"/>
                </a:solidFill>
              </a:rPr>
              <a:t>Игрушки из пластика, металла и других материалов.</a:t>
            </a:r>
            <a:r>
              <a:rPr lang="ru-RU" b="1" dirty="0"/>
              <a:t> </a:t>
            </a:r>
          </a:p>
          <a:p>
            <a:r>
              <a:rPr lang="ru-RU" dirty="0"/>
              <a:t>В отличие от стеклянных украшений игрушки из пластика и металла отличаются особой прочностью. Использовать пластик в изготовлении елочных украшений стали относительно недавно.  Но сейчас он является основным материалом в производстве елочных украшений и декоре помещений.</a:t>
            </a:r>
          </a:p>
          <a:p>
            <a:r>
              <a:rPr lang="ru-RU" dirty="0"/>
              <a:t>Игрушки из металла чаще всего являются дизайнерскими изделиями и производятся в мастерских в единичном варианте или небольшими партиями. </a:t>
            </a:r>
          </a:p>
          <a:p>
            <a:r>
              <a:rPr lang="ru-RU" dirty="0"/>
              <a:t>Игрушки из природных материалов. Это игрушки из бересты, дерева, соломы и др. Самые популярные из них –это  шишки сосны или ели. Из обрабатывают , сушат , разукрашивают и покрывают лаком.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8135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476672"/>
            <a:ext cx="903649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Интересные факты:</a:t>
            </a:r>
          </a:p>
          <a:p>
            <a:r>
              <a:rPr lang="ru-RU" dirty="0"/>
              <a:t> В конце 1930-х на елках появились герои детской литературы — Иван-царевич﻿,  Руслан и Людмила,  братец Кролик и братец Лис, Красная Шапочка, Кот в сапогах, Крокодил с </a:t>
            </a:r>
            <a:r>
              <a:rPr lang="ru-RU" dirty="0" err="1"/>
              <a:t>Тотошей</a:t>
            </a:r>
            <a:r>
              <a:rPr lang="ru-RU" dirty="0"/>
              <a:t> и </a:t>
            </a:r>
            <a:r>
              <a:rPr lang="ru-RU" dirty="0" err="1"/>
              <a:t>Кокошей</a:t>
            </a:r>
            <a:r>
              <a:rPr lang="ru-RU" dirty="0"/>
              <a:t>, доктор Айболит. </a:t>
            </a:r>
          </a:p>
          <a:p>
            <a:r>
              <a:rPr lang="ru-RU" dirty="0"/>
              <a:t>После премьеры фильма «Цирк»  стали популярны фигурки на цирковую тематику-  клоуны, факиры, цирковые животные.</a:t>
            </a:r>
          </a:p>
          <a:p>
            <a:r>
              <a:rPr lang="ru-RU" dirty="0"/>
              <a:t>1949 год ознаменовался 150-летним юбилеем </a:t>
            </a:r>
            <a:r>
              <a:rPr lang="ru-RU" dirty="0" err="1"/>
              <a:t>А.С.Пушкина</a:t>
            </a:r>
            <a:r>
              <a:rPr lang="ru-RU" dirty="0"/>
              <a:t>, великого русского поэта, а следом был налажен выпуск наборов персонажей из его сказок.</a:t>
            </a:r>
          </a:p>
          <a:p>
            <a:r>
              <a:rPr lang="ru-RU" dirty="0"/>
              <a:t>В честь освоения Севера елки  украшали фигурками полярников, а также представителями коренных  северных народов, животными Севера.</a:t>
            </a:r>
          </a:p>
          <a:p>
            <a:r>
              <a:rPr lang="ru-RU" dirty="0"/>
              <a:t>После выхода на экраны фильма «Карнавальная ночь»﻿</a:t>
            </a:r>
          </a:p>
          <a:p>
            <a:r>
              <a:rPr lang="ru-RU" dirty="0"/>
              <a:t> в 1956 году появились знаменитые игрушки «Часы» — со стрелками, установленными за пять минут до полуночи.</a:t>
            </a:r>
          </a:p>
          <a:p>
            <a:r>
              <a:rPr lang="ru-RU" dirty="0"/>
              <a:t>В 1952 году отношения между СССР и Китаем стали более тёплыми, что немедленно отразилось на ёлочных украшениях - появились экзотические китайские фонарики.</a:t>
            </a:r>
          </a:p>
          <a:p>
            <a:r>
              <a:rPr lang="ru-RU" dirty="0"/>
              <a:t>Стеклянные сосульки на елке появились в период «хрущевской оттепели». В это же время на елке появилась царица полей - кукуруза. </a:t>
            </a:r>
          </a:p>
          <a:p>
            <a:r>
              <a:rPr lang="ru-RU" dirty="0"/>
              <a:t>Наконечник в виде пики появился  благодаря началу освоения космоса. Теперь верхушки елок украшали не звёзды, а пики, символизирующие космический корабль.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8135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4831" y="18864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b="1" dirty="0">
                <a:solidFill>
                  <a:schemeClr val="accent1"/>
                </a:solidFill>
              </a:rPr>
              <a:t>Семейные традиции украшения новогодней елки  в семьях воспитанников  и педагогов  нашего детского сада</a:t>
            </a:r>
          </a:p>
        </p:txBody>
      </p:sp>
      <p:pic>
        <p:nvPicPr>
          <p:cNvPr id="9" name="Picture 3" descr="C:\Users\user\Downloads\1736408255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2164940" cy="483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user\Downloads\17364082551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049" b="394"/>
          <a:stretch/>
        </p:blipFill>
        <p:spPr bwMode="auto">
          <a:xfrm>
            <a:off x="3203848" y="1844824"/>
            <a:ext cx="3026347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user\Downloads\17364111627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12776"/>
            <a:ext cx="2459416" cy="51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ownloads\17364060839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29" t="44052" r="35566" b="44299"/>
          <a:stretch/>
        </p:blipFill>
        <p:spPr bwMode="auto">
          <a:xfrm>
            <a:off x="251520" y="836712"/>
            <a:ext cx="710409" cy="63876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43608" y="83671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en-US" sz="1400" b="1" dirty="0">
                <a:solidFill>
                  <a:schemeClr val="accent1"/>
                </a:solidFill>
              </a:rPr>
              <a:t>VK </a:t>
            </a:r>
            <a:r>
              <a:rPr lang="ru-RU" sz="1400" b="1" dirty="0" err="1">
                <a:solidFill>
                  <a:schemeClr val="accent1"/>
                </a:solidFill>
              </a:rPr>
              <a:t>Мессенджер</a:t>
            </a:r>
            <a:endParaRPr lang="ru-RU" sz="1400" b="1" dirty="0">
              <a:solidFill>
                <a:schemeClr val="accent1"/>
              </a:solidFill>
            </a:endParaRPr>
          </a:p>
          <a:p>
            <a:r>
              <a:rPr lang="ru-RU" sz="1400" b="1" dirty="0">
                <a:solidFill>
                  <a:schemeClr val="accent1"/>
                </a:solidFill>
              </a:rPr>
              <a:t>«Обратная связь»</a:t>
            </a:r>
          </a:p>
        </p:txBody>
      </p:sp>
    </p:spTree>
    <p:extLst>
      <p:ext uri="{BB962C8B-B14F-4D97-AF65-F5344CB8AC3E}">
        <p14:creationId xmlns:p14="http://schemas.microsoft.com/office/powerpoint/2010/main" xmlns="" val="2410080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16632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Семейные традиции украшения новогодней елки  в семьях  воспитанников  и педагогов    нашего детского сада</a:t>
            </a:r>
          </a:p>
        </p:txBody>
      </p:sp>
      <p:pic>
        <p:nvPicPr>
          <p:cNvPr id="14" name="Picture 16" descr="C:\Users\user\Downloads\1736409712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2870472" cy="293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ownloads\17364111626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80728"/>
            <a:ext cx="2647933" cy="559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user\Downloads\17364111626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68760"/>
            <a:ext cx="2490785" cy="525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ownloads\17364060839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29" t="44052" r="35566" b="44299"/>
          <a:stretch/>
        </p:blipFill>
        <p:spPr bwMode="auto">
          <a:xfrm>
            <a:off x="339680" y="1124744"/>
            <a:ext cx="710409" cy="63876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115616" y="1124744"/>
            <a:ext cx="15819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 </a:t>
            </a:r>
            <a:r>
              <a:rPr lang="en-US" sz="1400" b="1" dirty="0">
                <a:solidFill>
                  <a:schemeClr val="accent1"/>
                </a:solidFill>
              </a:rPr>
              <a:t>VK </a:t>
            </a:r>
            <a:r>
              <a:rPr lang="ru-RU" sz="1400" b="1" dirty="0" err="1">
                <a:solidFill>
                  <a:schemeClr val="accent1"/>
                </a:solidFill>
              </a:rPr>
              <a:t>Мессенджер</a:t>
            </a:r>
            <a:endParaRPr lang="ru-RU" sz="1400" b="1" dirty="0">
              <a:solidFill>
                <a:schemeClr val="accent1"/>
              </a:solidFill>
            </a:endParaRPr>
          </a:p>
          <a:p>
            <a:r>
              <a:rPr lang="ru-RU" sz="1400" b="1" dirty="0">
                <a:solidFill>
                  <a:schemeClr val="accent1"/>
                </a:solidFill>
              </a:rPr>
              <a:t>«Обратная связь»</a:t>
            </a:r>
          </a:p>
        </p:txBody>
      </p:sp>
    </p:spTree>
    <p:extLst>
      <p:ext uri="{BB962C8B-B14F-4D97-AF65-F5344CB8AC3E}">
        <p14:creationId xmlns:p14="http://schemas.microsoft.com/office/powerpoint/2010/main" xmlns="" val="914047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639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88640"/>
            <a:ext cx="9318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Семейные традиции украшения новогодней елки воспитанников и педагогов нашего детского сада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2" name="Picture 7" descr="C:\Users\user\Downloads\17364082775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916832"/>
            <a:ext cx="214387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user\Downloads\17364111627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44824"/>
            <a:ext cx="214387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user\Downloads\17364139563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214387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ownloads\17364060839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29" t="44052" r="35566" b="44299"/>
          <a:stretch/>
        </p:blipFill>
        <p:spPr bwMode="auto">
          <a:xfrm>
            <a:off x="539552" y="908720"/>
            <a:ext cx="654554" cy="58854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87624" y="980728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VK </a:t>
            </a:r>
            <a:r>
              <a:rPr lang="ru-RU" sz="1400" b="1" dirty="0" err="1">
                <a:solidFill>
                  <a:schemeClr val="accent1"/>
                </a:solidFill>
              </a:rPr>
              <a:t>Мессенджер</a:t>
            </a:r>
            <a:endParaRPr lang="ru-RU" sz="1400" b="1" dirty="0">
              <a:solidFill>
                <a:schemeClr val="accent1"/>
              </a:solidFill>
            </a:endParaRPr>
          </a:p>
          <a:p>
            <a:r>
              <a:rPr lang="ru-RU" sz="1400" b="1" dirty="0">
                <a:solidFill>
                  <a:schemeClr val="accent1"/>
                </a:solidFill>
              </a:rPr>
              <a:t>«Обратная связь»</a:t>
            </a:r>
          </a:p>
        </p:txBody>
      </p:sp>
    </p:spTree>
    <p:extLst>
      <p:ext uri="{BB962C8B-B14F-4D97-AF65-F5344CB8AC3E}">
        <p14:creationId xmlns:p14="http://schemas.microsoft.com/office/powerpoint/2010/main" xmlns="" val="1056784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9923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1840" y="116632"/>
            <a:ext cx="4032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b="1" dirty="0">
                <a:solidFill>
                  <a:schemeClr val="accent1"/>
                </a:solidFill>
              </a:rPr>
              <a:t>Участвуют ли дети в украшении елки?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4" name="Picture 5" descr="C:\Users\user\Downloads\17364082551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897" r="6457" b="20969"/>
          <a:stretch/>
        </p:blipFill>
        <p:spPr bwMode="auto">
          <a:xfrm>
            <a:off x="323528" y="1268760"/>
            <a:ext cx="2566423" cy="24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C:\Users\user\Downloads\17364083089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277"/>
          <a:stretch/>
        </p:blipFill>
        <p:spPr bwMode="auto">
          <a:xfrm>
            <a:off x="5220072" y="980728"/>
            <a:ext cx="1916763" cy="328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\Downloads\17364111627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6342" y="1075706"/>
            <a:ext cx="1669812" cy="2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user\Downloads\173641116269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79" t="39795" r="13182" b="13676"/>
          <a:stretch/>
        </p:blipFill>
        <p:spPr bwMode="auto">
          <a:xfrm>
            <a:off x="7169604" y="3915553"/>
            <a:ext cx="1865112" cy="21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user\Downloads\173641220962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72" r="9287" b="43653"/>
          <a:stretch/>
        </p:blipFill>
        <p:spPr bwMode="auto">
          <a:xfrm>
            <a:off x="1403648" y="4296301"/>
            <a:ext cx="1944775" cy="204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user\Downloads\173641238539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1381" y="3900345"/>
            <a:ext cx="1590824" cy="212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user\Downloads\173641220963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094"/>
          <a:stretch/>
        </p:blipFill>
        <p:spPr bwMode="auto">
          <a:xfrm>
            <a:off x="107504" y="4112182"/>
            <a:ext cx="1095748" cy="227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user\Downloads\173641395630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1388" y="4488000"/>
            <a:ext cx="1560488" cy="208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:\Users\user\Downloads\17364082775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2776"/>
            <a:ext cx="1683336" cy="224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99592" y="188640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</a:rPr>
              <a:t> </a:t>
            </a:r>
            <a:r>
              <a:rPr lang="en-US" sz="1600" b="1" dirty="0">
                <a:solidFill>
                  <a:schemeClr val="accent1"/>
                </a:solidFill>
              </a:rPr>
              <a:t>VK </a:t>
            </a:r>
            <a:r>
              <a:rPr lang="ru-RU" sz="1600" b="1" dirty="0" err="1">
                <a:solidFill>
                  <a:schemeClr val="accent1"/>
                </a:solidFill>
              </a:rPr>
              <a:t>Мессенджер</a:t>
            </a:r>
            <a:endParaRPr lang="ru-RU" sz="1600" b="1" dirty="0">
              <a:solidFill>
                <a:schemeClr val="accent1"/>
              </a:solidFill>
            </a:endParaRPr>
          </a:p>
          <a:p>
            <a:r>
              <a:rPr lang="ru-RU" sz="1600" b="1" dirty="0">
                <a:solidFill>
                  <a:schemeClr val="accent1"/>
                </a:solidFill>
              </a:rPr>
              <a:t>«Обратная связь»</a:t>
            </a:r>
          </a:p>
        </p:txBody>
      </p:sp>
      <p:pic>
        <p:nvPicPr>
          <p:cNvPr id="17" name="Picture 2" descr="C:\Users\user\Downloads\1736406083922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29" t="44052" r="35566" b="44299"/>
          <a:stretch/>
        </p:blipFill>
        <p:spPr bwMode="auto">
          <a:xfrm>
            <a:off x="179512" y="116632"/>
            <a:ext cx="654554" cy="58854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388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 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2317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260649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2 этап. Практический.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Занятие в старшей группе « Игрушки в бабушкином чемоданчике»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Педагог Репина А.В.</a:t>
            </a:r>
          </a:p>
        </p:txBody>
      </p:sp>
      <p:pic>
        <p:nvPicPr>
          <p:cNvPr id="16" name="Picture 2" descr="C:\Users\user\Downloads\1736412596828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28800"/>
            <a:ext cx="4800533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ownloads\1736412596835.jpg"/>
          <p:cNvPicPr>
            <a:picLocks noChangeAspect="1" noChangeArrowheads="1"/>
          </p:cNvPicPr>
          <p:nvPr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64" r="10850" b="4907"/>
          <a:stretch>
            <a:fillRect/>
          </a:stretch>
        </p:blipFill>
        <p:spPr bwMode="auto">
          <a:xfrm>
            <a:off x="251520" y="1628800"/>
            <a:ext cx="378042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2317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260649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Украшение елки старинными игрушками из картонажа.</a:t>
            </a:r>
          </a:p>
          <a:p>
            <a:r>
              <a:rPr lang="ru-RU" dirty="0">
                <a:solidFill>
                  <a:schemeClr val="tx2"/>
                </a:solidFill>
              </a:rPr>
              <a:t>Воспитанники подготовительной к школе группы. </a:t>
            </a:r>
          </a:p>
          <a:p>
            <a:r>
              <a:rPr lang="ru-RU" dirty="0">
                <a:solidFill>
                  <a:schemeClr val="tx2"/>
                </a:solidFill>
              </a:rPr>
              <a:t>Педагог  Фомина Е.В.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4664"/>
            <a:ext cx="316954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2376264" cy="316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995" t="18000" r="1395"/>
          <a:stretch>
            <a:fillRect/>
          </a:stretch>
        </p:blipFill>
        <p:spPr bwMode="auto">
          <a:xfrm>
            <a:off x="6084168" y="3717032"/>
            <a:ext cx="259931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68760"/>
            <a:ext cx="1825812" cy="243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4" b="25939"/>
          <a:stretch>
            <a:fillRect/>
          </a:stretch>
        </p:blipFill>
        <p:spPr bwMode="auto">
          <a:xfrm>
            <a:off x="755576" y="4581128"/>
            <a:ext cx="194421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469" b="18738"/>
          <a:stretch>
            <a:fillRect/>
          </a:stretch>
        </p:blipFill>
        <p:spPr bwMode="auto">
          <a:xfrm>
            <a:off x="3635896" y="4149080"/>
            <a:ext cx="1944216" cy="24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188640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Беседа «Интересные и необычные елочные игрушки»</a:t>
            </a:r>
          </a:p>
          <a:p>
            <a:r>
              <a:rPr lang="ru-RU" b="1" dirty="0">
                <a:solidFill>
                  <a:schemeClr val="accent1"/>
                </a:solidFill>
              </a:rPr>
              <a:t>Средняя группа.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Педагог Бурова Т.А.</a:t>
            </a:r>
          </a:p>
        </p:txBody>
      </p:sp>
      <p:pic>
        <p:nvPicPr>
          <p:cNvPr id="11" name="Picture 6" descr="C:\Users\user\Downloads\17364125968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00" b="4000"/>
          <a:stretch>
            <a:fillRect/>
          </a:stretch>
        </p:blipFill>
        <p:spPr bwMode="auto">
          <a:xfrm>
            <a:off x="755576" y="1340768"/>
            <a:ext cx="3528392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user\Downloads\17364125968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2"/>
          <a:stretch>
            <a:fillRect/>
          </a:stretch>
        </p:blipFill>
        <p:spPr bwMode="auto">
          <a:xfrm>
            <a:off x="4788024" y="1340768"/>
            <a:ext cx="3754512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260649"/>
            <a:ext cx="626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Беседа с детьми  «Какие бывают елочные украшения?»</a:t>
            </a:r>
          </a:p>
          <a:p>
            <a:r>
              <a:rPr lang="ru-RU" sz="1600" b="1" dirty="0">
                <a:solidFill>
                  <a:schemeClr val="accent1"/>
                </a:solidFill>
              </a:rPr>
              <a:t>Воспитанники подготовительной к школе группы. </a:t>
            </a:r>
          </a:p>
          <a:p>
            <a:r>
              <a:rPr lang="ru-RU" sz="1600" b="1" dirty="0">
                <a:solidFill>
                  <a:schemeClr val="accent1"/>
                </a:solidFill>
              </a:rPr>
              <a:t>Педагог Фомина Е.В.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121" b="20405"/>
          <a:stretch>
            <a:fillRect/>
          </a:stretch>
        </p:blipFill>
        <p:spPr bwMode="auto">
          <a:xfrm>
            <a:off x="6876256" y="188640"/>
            <a:ext cx="208823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95" r="-1270" b="26000"/>
          <a:stretch>
            <a:fillRect/>
          </a:stretch>
        </p:blipFill>
        <p:spPr bwMode="auto">
          <a:xfrm>
            <a:off x="6300192" y="3068960"/>
            <a:ext cx="2843808" cy="3006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542" r="3146"/>
          <a:stretch>
            <a:fillRect/>
          </a:stretch>
        </p:blipFill>
        <p:spPr bwMode="auto">
          <a:xfrm>
            <a:off x="2987824" y="2060848"/>
            <a:ext cx="3072975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915816" y="5733256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Игрушки из картонажа 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</a:rPr>
              <a:t>«Герои русских народных сказок»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</a:rPr>
              <a:t> Викторина для детей                                «Угадай из какой сказки?»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28184" y="6165304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Каждый загадает желание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</a:rPr>
              <a:t> «золотой рыбке»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86" t="5338" r="8511" b="36360"/>
          <a:stretch>
            <a:fillRect/>
          </a:stretch>
        </p:blipFill>
        <p:spPr bwMode="auto">
          <a:xfrm>
            <a:off x="323528" y="3717032"/>
            <a:ext cx="2232248" cy="2359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923928" y="1196752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Стеклянными елочными бусами </a:t>
            </a:r>
          </a:p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можно украсить и елку </a:t>
            </a:r>
            <a:r>
              <a:rPr lang="ru-RU" sz="1400" b="1" dirty="0" smtClean="0">
                <a:solidFill>
                  <a:schemeClr val="accent1"/>
                </a:solidFill>
              </a:rPr>
              <a:t>и </a:t>
            </a:r>
            <a:r>
              <a:rPr lang="ru-RU" sz="1400" b="1" dirty="0">
                <a:solidFill>
                  <a:schemeClr val="accent1"/>
                </a:solidFill>
              </a:rPr>
              <a:t>себя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6237312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В разборных елочных игрушках всегда есть сюрприз!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66" r="3146" b="24591"/>
          <a:stretch>
            <a:fillRect/>
          </a:stretch>
        </p:blipFill>
        <p:spPr bwMode="auto">
          <a:xfrm>
            <a:off x="395536" y="1268760"/>
            <a:ext cx="2166446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рамки новогодние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16632"/>
            <a:ext cx="88569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Актуальность </a:t>
            </a:r>
          </a:p>
          <a:p>
            <a:r>
              <a:rPr lang="ru-RU" sz="2000" dirty="0"/>
              <a:t>Когда заходит разговор о  встрече  Нового года, всегда перед глазами возникает образ новогодней елки, украшенной разноцветными игрушками. </a:t>
            </a:r>
          </a:p>
          <a:p>
            <a:r>
              <a:rPr lang="ru-RU" sz="2000" dirty="0"/>
              <a:t>В каждой семье есть свои традиции украшения новогодней елки.  </a:t>
            </a:r>
          </a:p>
          <a:p>
            <a:r>
              <a:rPr lang="ru-RU" sz="2000" dirty="0"/>
              <a:t>Кто-то  сам придумывает новый дизайн, кто-то находит в кладовке коробку со старыми бабушкиными игрушками, кто-то  следует тенденциям современной моды… ..  </a:t>
            </a:r>
          </a:p>
          <a:p>
            <a:r>
              <a:rPr lang="ru-RU" sz="2000" dirty="0"/>
              <a:t>А знаете ли вы , откуда взялась традиция украшать елку к празднику? </a:t>
            </a:r>
          </a:p>
          <a:p>
            <a:r>
              <a:rPr lang="ru-RU" sz="2000" dirty="0"/>
              <a:t>Знаете ли вы , что по елочным игрушкам, как и по другим предметам, можно проследить и изучить историю нашей страны?</a:t>
            </a:r>
          </a:p>
          <a:p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ответить на эти вопросы </a:t>
            </a:r>
            <a:r>
              <a:rPr lang="ru-RU" sz="2000" dirty="0"/>
              <a:t>мы решили в детском саду реализовать  проект  «История новогодних игрушек» и приглашаем Вас принять в нем участие!</a:t>
            </a:r>
            <a:endParaRPr lang="ru-RU" sz="2000" dirty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467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908720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Занятие «Украсим елочку!»</a:t>
            </a:r>
          </a:p>
          <a:p>
            <a:r>
              <a:rPr lang="ru-RU" b="1" dirty="0">
                <a:solidFill>
                  <a:schemeClr val="accent1"/>
                </a:solidFill>
              </a:rPr>
              <a:t>Мастерим елочные украшения.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5805264"/>
            <a:ext cx="4067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Подготовительная к школе группа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</a:rPr>
              <a:t>Педагоги </a:t>
            </a:r>
            <a:r>
              <a:rPr lang="ru-RU" sz="1400" b="1" dirty="0" err="1">
                <a:solidFill>
                  <a:schemeClr val="tx2"/>
                </a:solidFill>
              </a:rPr>
              <a:t>Атрощенко</a:t>
            </a:r>
            <a:r>
              <a:rPr lang="ru-RU" sz="1400" b="1" dirty="0">
                <a:solidFill>
                  <a:schemeClr val="tx2"/>
                </a:solidFill>
              </a:rPr>
              <a:t> З.А., Фомина Е.В.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27584" y="5517232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Старшая группа.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</a:rPr>
              <a:t> педагог Репина А.В. 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lum brigh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4232096" cy="3174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64704"/>
            <a:ext cx="3458275" cy="460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404664"/>
            <a:ext cx="4680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Украшение елки игрушками, сделанными своими </a:t>
            </a:r>
            <a:r>
              <a:rPr lang="ru-RU" b="1" dirty="0" smtClean="0">
                <a:solidFill>
                  <a:schemeClr val="accent1"/>
                </a:solidFill>
              </a:rPr>
              <a:t>руками</a:t>
            </a:r>
          </a:p>
          <a:p>
            <a:r>
              <a:rPr lang="ru-RU" sz="1400" b="1" dirty="0" smtClean="0">
                <a:solidFill>
                  <a:schemeClr val="accent1"/>
                </a:solidFill>
              </a:rPr>
              <a:t>Воспитанники </a:t>
            </a:r>
            <a:r>
              <a:rPr lang="ru-RU" sz="1400" b="1" dirty="0" smtClean="0">
                <a:solidFill>
                  <a:schemeClr val="accent1"/>
                </a:solidFill>
              </a:rPr>
              <a:t>п</a:t>
            </a:r>
            <a:r>
              <a:rPr lang="ru-RU" sz="1400" b="1" dirty="0" smtClean="0">
                <a:solidFill>
                  <a:schemeClr val="accent1"/>
                </a:solidFill>
              </a:rPr>
              <a:t>одготовительной к школе группы </a:t>
            </a:r>
          </a:p>
          <a:p>
            <a:r>
              <a:rPr lang="ru-RU" sz="1400" b="1" dirty="0" smtClean="0">
                <a:solidFill>
                  <a:schemeClr val="accent1"/>
                </a:solidFill>
              </a:rPr>
              <a:t>Педагоги Фомина Е.В., </a:t>
            </a:r>
            <a:r>
              <a:rPr lang="ru-RU" sz="1400" b="1" dirty="0" err="1" smtClean="0">
                <a:solidFill>
                  <a:schemeClr val="accent1"/>
                </a:solidFill>
              </a:rPr>
              <a:t>Атрощенко</a:t>
            </a:r>
            <a:r>
              <a:rPr lang="ru-RU" sz="1400" b="1" dirty="0" smtClean="0">
                <a:solidFill>
                  <a:schemeClr val="accent1"/>
                </a:solidFill>
              </a:rPr>
              <a:t> З.А.</a:t>
            </a:r>
            <a:endParaRPr lang="ru-RU" sz="1400" b="1" dirty="0">
              <a:solidFill>
                <a:schemeClr val="accent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672"/>
            <a:ext cx="2357199" cy="31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340768"/>
            <a:ext cx="1916058" cy="2553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05" t="11630" r="-2381" b="816"/>
          <a:stretch>
            <a:fillRect/>
          </a:stretch>
        </p:blipFill>
        <p:spPr bwMode="auto">
          <a:xfrm>
            <a:off x="323528" y="1628800"/>
            <a:ext cx="3462261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79" r="-1178"/>
          <a:stretch>
            <a:fillRect/>
          </a:stretch>
        </p:blipFill>
        <p:spPr bwMode="auto">
          <a:xfrm>
            <a:off x="4211960" y="4077072"/>
            <a:ext cx="1944216" cy="232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1048"/>
            <a:ext cx="1916058" cy="2553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Занятие в младшей группе «Интересные и необычные елочные игрушки»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педагог Ременникова Т.Л.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73" r="41631" b="58221"/>
          <a:stretch/>
        </p:blipFill>
        <p:spPr bwMode="auto">
          <a:xfrm>
            <a:off x="4499992" y="908720"/>
            <a:ext cx="403991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438629" cy="299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27" r="4321" b="24249"/>
          <a:stretch/>
        </p:blipFill>
        <p:spPr bwMode="auto">
          <a:xfrm>
            <a:off x="827584" y="1700808"/>
            <a:ext cx="3313969" cy="423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C3AF9462-E2A1-4BD9-ABF0-47A1505C11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315" r="7573" b="30955"/>
          <a:stretch/>
        </p:blipFill>
        <p:spPr>
          <a:xfrm>
            <a:off x="6307226" y="1134762"/>
            <a:ext cx="2504332" cy="2299128"/>
          </a:xfrm>
          <a:prstGeom prst="rect">
            <a:avLst/>
          </a:prstGeom>
        </p:spPr>
      </p:pic>
      <p:pic>
        <p:nvPicPr>
          <p:cNvPr id="8" name="Объект 15">
            <a:extLst>
              <a:ext uri="{FF2B5EF4-FFF2-40B4-BE49-F238E27FC236}">
                <a16:creationId xmlns:a16="http://schemas.microsoft.com/office/drawing/2014/main" xmlns="" id="{6D0342F5-6570-4C84-8C9E-7A3BA79D0C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906" r="1631" b="23000"/>
          <a:stretch/>
        </p:blipFill>
        <p:spPr>
          <a:xfrm>
            <a:off x="6205818" y="3920123"/>
            <a:ext cx="2504331" cy="2448272"/>
          </a:xfrm>
          <a:prstGeom prst="rect">
            <a:avLst/>
          </a:prstGeom>
        </p:spPr>
      </p:pic>
      <p:pic>
        <p:nvPicPr>
          <p:cNvPr id="9" name="Объект 19">
            <a:extLst>
              <a:ext uri="{FF2B5EF4-FFF2-40B4-BE49-F238E27FC236}">
                <a16:creationId xmlns:a16="http://schemas.microsoft.com/office/drawing/2014/main" xmlns="" id="{E7A73567-4E32-4B1F-AEA7-F59793D6F4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58" t="24498" r="7288" b="30954"/>
          <a:stretch/>
        </p:blipFill>
        <p:spPr>
          <a:xfrm rot="10800000">
            <a:off x="446685" y="3933056"/>
            <a:ext cx="2623146" cy="2448271"/>
          </a:xfrm>
          <a:prstGeom prst="rect">
            <a:avLst/>
          </a:prstGeom>
        </p:spPr>
      </p:pic>
      <p:pic>
        <p:nvPicPr>
          <p:cNvPr id="10" name="Объект 21">
            <a:extLst>
              <a:ext uri="{FF2B5EF4-FFF2-40B4-BE49-F238E27FC236}">
                <a16:creationId xmlns:a16="http://schemas.microsoft.com/office/drawing/2014/main" xmlns="" id="{72F31768-EC2C-40A2-A644-4BB0ACE6C7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206" t="7094" r="27237" b="8887"/>
          <a:stretch/>
        </p:blipFill>
        <p:spPr>
          <a:xfrm rot="16200000">
            <a:off x="650360" y="960751"/>
            <a:ext cx="2343622" cy="2602656"/>
          </a:xfrm>
          <a:prstGeom prst="rect">
            <a:avLst/>
          </a:prstGeom>
        </p:spPr>
      </p:pic>
      <p:pic>
        <p:nvPicPr>
          <p:cNvPr id="11" name="Объект 31">
            <a:extLst>
              <a:ext uri="{FF2B5EF4-FFF2-40B4-BE49-F238E27FC236}">
                <a16:creationId xmlns:a16="http://schemas.microsoft.com/office/drawing/2014/main" xmlns="" id="{1D6C126E-EE40-4E52-8789-2082B3802BA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54" t="5529" r="32759" b="9998"/>
          <a:stretch/>
        </p:blipFill>
        <p:spPr>
          <a:xfrm rot="16200000">
            <a:off x="3509950" y="960751"/>
            <a:ext cx="2343620" cy="2602658"/>
          </a:xfrm>
          <a:prstGeom prst="rect">
            <a:avLst/>
          </a:prstGeom>
        </p:spPr>
      </p:pic>
      <p:pic>
        <p:nvPicPr>
          <p:cNvPr id="12" name="Объект 33">
            <a:extLst>
              <a:ext uri="{FF2B5EF4-FFF2-40B4-BE49-F238E27FC236}">
                <a16:creationId xmlns:a16="http://schemas.microsoft.com/office/drawing/2014/main" xmlns="" id="{FC63B655-DBA3-4221-976A-55F0012B8CB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903" r="5030" b="24903"/>
          <a:stretch/>
        </p:blipFill>
        <p:spPr>
          <a:xfrm>
            <a:off x="3377390" y="3933056"/>
            <a:ext cx="2605699" cy="24482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0366" y="188640"/>
            <a:ext cx="8509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Старинны е и  необычные  елочные игрушки из семейных коллекций воспитанников и педагогов   нашего детского сада</a:t>
            </a:r>
          </a:p>
        </p:txBody>
      </p:sp>
    </p:spTree>
    <p:extLst>
      <p:ext uri="{BB962C8B-B14F-4D97-AF65-F5344CB8AC3E}">
        <p14:creationId xmlns:p14="http://schemas.microsoft.com/office/powerpoint/2010/main" xmlns="" val="2253936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639" y="16737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66" y="188640"/>
            <a:ext cx="8509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Старинные и необычные  елочные игрушки  из семейных коллекций воспитанников и педагогов   нашего детского сада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052736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05064"/>
            <a:ext cx="1891970" cy="252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2232248" cy="297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80" t="18779" r="16266" b="3913"/>
          <a:stretch/>
        </p:blipFill>
        <p:spPr bwMode="auto">
          <a:xfrm>
            <a:off x="323528" y="980728"/>
            <a:ext cx="1584176" cy="2378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58" t="11173" r="24389" b="15513"/>
          <a:stretch/>
        </p:blipFill>
        <p:spPr bwMode="auto">
          <a:xfrm>
            <a:off x="4572000" y="980728"/>
            <a:ext cx="2044132" cy="294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25" t="8968" r="8424" b="15575"/>
          <a:stretch/>
        </p:blipFill>
        <p:spPr bwMode="auto">
          <a:xfrm>
            <a:off x="2195736" y="1052736"/>
            <a:ext cx="2016224" cy="246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68" t="15070" r="13811" b="34832"/>
          <a:stretch/>
        </p:blipFill>
        <p:spPr bwMode="auto">
          <a:xfrm>
            <a:off x="2843808" y="4221088"/>
            <a:ext cx="1696698" cy="227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7" t="15070" r="53187" b="25286"/>
          <a:stretch/>
        </p:blipFill>
        <p:spPr bwMode="auto">
          <a:xfrm>
            <a:off x="4788024" y="4221088"/>
            <a:ext cx="1704109" cy="2319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81067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639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66" y="188640"/>
            <a:ext cx="8509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Старинные и необычные  елочные игрушки  из семейных коллекций воспитанников и педагогов   нашего детского сада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900"/>
          <a:stretch/>
        </p:blipFill>
        <p:spPr bwMode="auto">
          <a:xfrm>
            <a:off x="6660232" y="908720"/>
            <a:ext cx="2055696" cy="205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08720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8204" y="3284984"/>
            <a:ext cx="2610290" cy="348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85" t="23111" r="30694" b="13887"/>
          <a:stretch/>
        </p:blipFill>
        <p:spPr bwMode="auto">
          <a:xfrm>
            <a:off x="4499992" y="908720"/>
            <a:ext cx="1794992" cy="265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707" r="14881" b="11550"/>
          <a:stretch/>
        </p:blipFill>
        <p:spPr bwMode="auto">
          <a:xfrm>
            <a:off x="1043608" y="3789040"/>
            <a:ext cx="2137202" cy="2703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85" t="16989"/>
          <a:stretch/>
        </p:blipFill>
        <p:spPr bwMode="auto">
          <a:xfrm>
            <a:off x="251520" y="889659"/>
            <a:ext cx="2076713" cy="262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87" t="10004" r="11777" b="20564"/>
          <a:stretch/>
        </p:blipFill>
        <p:spPr bwMode="auto">
          <a:xfrm>
            <a:off x="3635896" y="3789040"/>
            <a:ext cx="2016224" cy="270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0722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639" y="16737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66" y="188640"/>
            <a:ext cx="8509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Старинные и необычные  елочные игрушки  из семейных коллекций воспитанников и педагогов   нашего детского сада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268760"/>
            <a:ext cx="189021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49080"/>
            <a:ext cx="1891970" cy="252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2092176" cy="278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80" t="18779" r="16266" b="3913"/>
          <a:stretch/>
        </p:blipFill>
        <p:spPr bwMode="auto">
          <a:xfrm>
            <a:off x="179512" y="980728"/>
            <a:ext cx="163069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58" t="11173" r="24389" b="15513"/>
          <a:stretch/>
        </p:blipFill>
        <p:spPr bwMode="auto">
          <a:xfrm>
            <a:off x="4427984" y="980728"/>
            <a:ext cx="2376264" cy="342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25" t="8968" r="8424" b="15575"/>
          <a:stretch/>
        </p:blipFill>
        <p:spPr bwMode="auto">
          <a:xfrm>
            <a:off x="2195736" y="1268760"/>
            <a:ext cx="200398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68" t="15070" r="13811" b="34832"/>
          <a:stretch/>
        </p:blipFill>
        <p:spPr bwMode="auto">
          <a:xfrm>
            <a:off x="4932040" y="4581128"/>
            <a:ext cx="1584176" cy="212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7" t="27569" r="54943" b="29848"/>
          <a:stretch/>
        </p:blipFill>
        <p:spPr bwMode="auto">
          <a:xfrm>
            <a:off x="2555776" y="4509120"/>
            <a:ext cx="1944216" cy="197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81067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639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66" y="188640"/>
            <a:ext cx="8509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Старинные и необычные  елочные игрушки  из семейных коллекций воспитанников и педагогов   нашего детского сада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15782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28" t="2369" r="23331" b="484"/>
          <a:stretch>
            <a:fillRect/>
          </a:stretch>
        </p:blipFill>
        <p:spPr bwMode="auto">
          <a:xfrm>
            <a:off x="6876256" y="836712"/>
            <a:ext cx="194421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2016224" cy="267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61048"/>
            <a:ext cx="29664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05064"/>
            <a:ext cx="1983657" cy="2636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96752"/>
            <a:ext cx="277505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0722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66" y="188640"/>
            <a:ext cx="8509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268760"/>
            <a:ext cx="2075659" cy="4381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2075659" cy="4381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0" y="116632"/>
            <a:ext cx="5220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Интернет- викторина для педагогов и </a:t>
            </a:r>
          </a:p>
          <a:p>
            <a:r>
              <a:rPr lang="ru-RU" b="1" dirty="0">
                <a:solidFill>
                  <a:srgbClr val="002060"/>
                </a:solidFill>
              </a:rPr>
              <a:t>родителей «Знаете ли вы7» </a:t>
            </a:r>
          </a:p>
        </p:txBody>
      </p:sp>
      <p:pic>
        <p:nvPicPr>
          <p:cNvPr id="20" name="Picture 2" descr="E:\Новая папка\Викторин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536504" cy="340237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E:\Новая папка\Викторина 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63" t="6070" r="7950" b="9727"/>
          <a:stretch/>
        </p:blipFill>
        <p:spPr bwMode="auto">
          <a:xfrm>
            <a:off x="4788024" y="3645024"/>
            <a:ext cx="3888432" cy="299695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0722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639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18864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Подведение итогов интернет- викторины</a:t>
            </a:r>
          </a:p>
        </p:txBody>
      </p:sp>
      <p:pic>
        <p:nvPicPr>
          <p:cNvPr id="8" name="Picture 4" descr="C:\Users\user\Downloads\17364139563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08720"/>
            <a:ext cx="3396595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763" b="37951"/>
          <a:stretch>
            <a:fillRect/>
          </a:stretch>
        </p:blipFill>
        <p:spPr bwMode="auto">
          <a:xfrm>
            <a:off x="323528" y="908720"/>
            <a:ext cx="216024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319" r="2596" b="26814"/>
          <a:stretch>
            <a:fillRect/>
          </a:stretch>
        </p:blipFill>
        <p:spPr bwMode="auto">
          <a:xfrm>
            <a:off x="2699792" y="908720"/>
            <a:ext cx="208823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184" r="-732" b="18859"/>
          <a:stretch>
            <a:fillRect/>
          </a:stretch>
        </p:blipFill>
        <p:spPr bwMode="auto">
          <a:xfrm>
            <a:off x="323528" y="4293096"/>
            <a:ext cx="216024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572000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</a:rPr>
              <a:t>Победители интернет – викторины  </a:t>
            </a:r>
          </a:p>
          <a:p>
            <a:pPr algn="ctr"/>
            <a:r>
              <a:rPr lang="ru-RU" sz="1200" b="1" dirty="0" err="1">
                <a:solidFill>
                  <a:schemeClr val="tx2"/>
                </a:solidFill>
              </a:rPr>
              <a:t>Атрощенко</a:t>
            </a:r>
            <a:r>
              <a:rPr lang="ru-RU" sz="1200" b="1" dirty="0">
                <a:solidFill>
                  <a:schemeClr val="tx2"/>
                </a:solidFill>
              </a:rPr>
              <a:t> З.А., воспитатель МБДОУ </a:t>
            </a:r>
            <a:r>
              <a:rPr lang="ru-RU" sz="1200" b="1" dirty="0" err="1">
                <a:solidFill>
                  <a:schemeClr val="tx2"/>
                </a:solidFill>
              </a:rPr>
              <a:t>д</a:t>
            </a:r>
            <a:r>
              <a:rPr lang="ru-RU" sz="1200" b="1" dirty="0">
                <a:solidFill>
                  <a:schemeClr val="tx2"/>
                </a:solidFill>
              </a:rPr>
              <a:t>/с №25</a:t>
            </a:r>
          </a:p>
          <a:p>
            <a:pPr algn="ctr"/>
            <a:r>
              <a:rPr lang="ru-RU" sz="1200" b="1" dirty="0">
                <a:solidFill>
                  <a:schemeClr val="tx2"/>
                </a:solidFill>
              </a:rPr>
              <a:t> и семья Мартынюк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225" r="-721"/>
          <a:stretch>
            <a:fillRect/>
          </a:stretch>
        </p:blipFill>
        <p:spPr bwMode="auto">
          <a:xfrm>
            <a:off x="2699792" y="3501008"/>
            <a:ext cx="2160240" cy="2769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0300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рамки новогодние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38" b="11809"/>
          <a:stretch/>
        </p:blipFill>
        <p:spPr bwMode="auto">
          <a:xfrm>
            <a:off x="251520" y="2348880"/>
            <a:ext cx="5400600" cy="36754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1218" y="2348880"/>
            <a:ext cx="1702782" cy="358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62880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VK </a:t>
            </a:r>
            <a:r>
              <a:rPr lang="ru-RU" dirty="0">
                <a:solidFill>
                  <a:srgbClr val="002060"/>
                </a:solidFill>
              </a:rPr>
              <a:t>Мессенджер</a:t>
            </a:r>
          </a:p>
        </p:txBody>
      </p:sp>
      <p:pic>
        <p:nvPicPr>
          <p:cNvPr id="3074" name="Picture 2" descr="C:\Users\user\Downloads\17364060839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29" t="44052" r="35566" b="44299"/>
          <a:stretch/>
        </p:blipFill>
        <p:spPr bwMode="auto">
          <a:xfrm>
            <a:off x="539552" y="692696"/>
            <a:ext cx="870578" cy="7827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ownloads\17364069398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348880"/>
            <a:ext cx="1597868" cy="356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1907704" y="692696"/>
            <a:ext cx="6192688" cy="10464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Приглашение педагогов, детей и их родителей  к участию в проекте  </a:t>
            </a:r>
          </a:p>
          <a:p>
            <a:pPr algn="ctr"/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ВК </a:t>
            </a:r>
            <a:r>
              <a:rPr lang="ru-RU" altLang="ru-RU" sz="14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Мессенджер</a:t>
            </a:r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(общий чат)</a:t>
            </a:r>
          </a:p>
          <a:p>
            <a:pPr algn="ctr"/>
            <a:endParaRPr lang="ru-RU" altLang="ru-RU" sz="1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45488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87381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 Новогодняя листовка «Как украсить елку?»</a:t>
            </a:r>
          </a:p>
          <a:p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 err="1">
                <a:solidFill>
                  <a:srgbClr val="002060"/>
                </a:solidFill>
              </a:rPr>
              <a:t>Винтаж</a:t>
            </a:r>
            <a:r>
              <a:rPr lang="ru-RU" b="1" dirty="0">
                <a:solidFill>
                  <a:srgbClr val="002060"/>
                </a:solidFill>
              </a:rPr>
              <a:t>» </a:t>
            </a:r>
            <a:r>
              <a:rPr lang="ru-RU" dirty="0"/>
              <a:t>- одно из самых популярных направлений в украшении новогодней елки. Чтобы нарядить ёлку в таком стиле, понадобятся игрушки в стиле ретро. Возможно, у вас на чердаке или в кладовой может отыскаться подлинный шедевр, свидетельствующий об истории развития новогодних игрушек. </a:t>
            </a:r>
          </a:p>
          <a:p>
            <a:r>
              <a:rPr lang="ru-RU" dirty="0"/>
              <a:t>« Современные тренды.</a:t>
            </a:r>
          </a:p>
          <a:p>
            <a:r>
              <a:rPr lang="ru-RU" b="1" dirty="0">
                <a:solidFill>
                  <a:srgbClr val="002060"/>
                </a:solidFill>
              </a:rPr>
              <a:t>«Текстиль»- </a:t>
            </a:r>
            <a:r>
              <a:rPr lang="ru-RU" dirty="0"/>
              <a:t>украшение елки лентами, бечевками, бантами.  Использование текстиля в декоре можно сочетать  с шарами, шишками, сердечками.</a:t>
            </a:r>
          </a:p>
          <a:p>
            <a:r>
              <a:rPr lang="ru-RU" b="1" dirty="0">
                <a:solidFill>
                  <a:srgbClr val="002060"/>
                </a:solidFill>
              </a:rPr>
              <a:t>Елка в стиле «кантри»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/>
              <a:t>Этот стиль подойдет тем, кто хочет немного «оживить» искусственную ель. Для этого на елку вешают  игрушки из дерева, бересты, шишки, желуди, орехи.  </a:t>
            </a:r>
          </a:p>
          <a:p>
            <a:r>
              <a:rPr lang="ru-RU" dirty="0"/>
              <a:t>Дыхание леса фигурки животных и птиц лаконично вписываются в образ </a:t>
            </a:r>
            <a:r>
              <a:rPr lang="ru-RU" dirty="0" err="1"/>
              <a:t>леснй</a:t>
            </a:r>
            <a:r>
              <a:rPr lang="ru-RU" dirty="0"/>
              <a:t> гостьи. Грибочки листики , шишки создадут ощущение  присутствия дыхания леса. </a:t>
            </a:r>
          </a:p>
          <a:p>
            <a:r>
              <a:rPr lang="ru-RU" b="1" dirty="0">
                <a:solidFill>
                  <a:srgbClr val="002060"/>
                </a:solidFill>
              </a:rPr>
              <a:t>«Сказочный стиль». </a:t>
            </a:r>
            <a:r>
              <a:rPr lang="ru-RU" dirty="0"/>
              <a:t>Это елка для детской комнаты. Сказочные герои Баба-яга, Красная шапочка, Кот в сапогах, животные из русских народных сказок - медведь, заяц, снеговики и гномы  создадут сказочную атмосферу, разнообразят зимние вечера чтением любимых книг.</a:t>
            </a:r>
          </a:p>
          <a:p>
            <a:r>
              <a:rPr lang="ru-RU" b="1" dirty="0">
                <a:solidFill>
                  <a:srgbClr val="002060"/>
                </a:solidFill>
              </a:rPr>
              <a:t>«Волшебный сад» </a:t>
            </a:r>
            <a:r>
              <a:rPr lang="ru-RU" dirty="0"/>
              <a:t>– украшение елки цветами. Во  флористическом  дизайне применяются  в основном цветы и бутоны. В изобилие цветов замечательно смотрятся дополнительные аксессуары( листики, ягодки, покрытие инеем веточки и стебельки) Дополняют образ шары, ленты и банты, звезды и сердечки.</a:t>
            </a:r>
          </a:p>
          <a:p>
            <a:r>
              <a:rPr lang="ru-RU" b="1" dirty="0">
                <a:solidFill>
                  <a:srgbClr val="002060"/>
                </a:solidFill>
              </a:rPr>
              <a:t>Елка </a:t>
            </a:r>
            <a:r>
              <a:rPr lang="en-US" b="1" dirty="0">
                <a:solidFill>
                  <a:srgbClr val="002060"/>
                </a:solidFill>
              </a:rPr>
              <a:t>Baby pink -</a:t>
            </a:r>
            <a:r>
              <a:rPr lang="ru-RU" b="1" dirty="0">
                <a:solidFill>
                  <a:srgbClr val="002060"/>
                </a:solidFill>
              </a:rPr>
              <a:t>  мир в розовых тонах</a:t>
            </a:r>
            <a:r>
              <a:rPr lang="ru-RU" dirty="0"/>
              <a:t>. Это елка для девочек. К ней подойдут такие варианты декора, как  забавные мягкие игрушки,  бархатные цветы, игрушки в виде дамских принадлежностей, розовые сердечки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8135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87381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 3 этап. Заключительный.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Дорогие ребята, уважаемые педагоги и родители. Мы благодарим всех, кто принял участие в нашем интернет- проекте «История </a:t>
            </a:r>
            <a:r>
              <a:rPr lang="ru-RU">
                <a:solidFill>
                  <a:srgbClr val="002060"/>
                </a:solidFill>
              </a:rPr>
              <a:t>новогодних елочных игрушек</a:t>
            </a:r>
            <a:r>
              <a:rPr lang="ru-RU" dirty="0">
                <a:solidFill>
                  <a:srgbClr val="002060"/>
                </a:solidFill>
              </a:rPr>
              <a:t>»</a:t>
            </a:r>
          </a:p>
          <a:p>
            <a:r>
              <a:rPr lang="ru-RU" dirty="0">
                <a:solidFill>
                  <a:srgbClr val="002060"/>
                </a:solidFill>
              </a:rPr>
              <a:t>За короткое время мы вместе с детьми и взрослыми  </a:t>
            </a:r>
          </a:p>
          <a:p>
            <a:r>
              <a:rPr lang="ru-RU" dirty="0">
                <a:solidFill>
                  <a:srgbClr val="002060"/>
                </a:solidFill>
              </a:rPr>
              <a:t>- узнали много нового и интересного из истории новогодних игрушек, 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познакомились со старинными и современными елочными украшениями, 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-вспомнили интересные события, героев любимых сказок, персонажей мультфильмов, рассматривая елочные игрушки,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- собрали коллекцию старинных и необычных елочных украшений,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сами мастерили новогодние игрушки и украшали елки в группах,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участвовали в викторинах.  </a:t>
            </a:r>
          </a:p>
          <a:p>
            <a:r>
              <a:rPr lang="ru-RU" dirty="0">
                <a:solidFill>
                  <a:srgbClr val="002060"/>
                </a:solidFill>
              </a:rPr>
              <a:t>Самое главное, мы узнали о традициях  встречи Нового года  в Ваших семьях и стали чуточку ближе!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077072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77072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98135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EDA18E-BDA9-4B10-9247-93F12D9949DC}"/>
              </a:ext>
            </a:extLst>
          </p:cNvPr>
          <p:cNvSpPr txBox="1"/>
          <p:nvPr/>
        </p:nvSpPr>
        <p:spPr>
          <a:xfrm>
            <a:off x="755576" y="620688"/>
            <a:ext cx="80648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Украшенная разноцветными игрушками елка- символ Нового года. </a:t>
            </a:r>
          </a:p>
          <a:p>
            <a:r>
              <a:rPr lang="ru-RU" b="1" dirty="0">
                <a:solidFill>
                  <a:schemeClr val="tx2"/>
                </a:solidFill>
              </a:rPr>
              <a:t>Убранство хвойной гостьи может быть самым разным – от классики до самых экстравагантных идей!  В каждой семье есть добрые традиции украшения новогодней красавицы: </a:t>
            </a:r>
          </a:p>
          <a:p>
            <a:r>
              <a:rPr lang="ru-RU" b="1" dirty="0">
                <a:solidFill>
                  <a:schemeClr val="tx2"/>
                </a:solidFill>
              </a:rPr>
              <a:t>кто-то достает раритетные старые игрушки из бабушкиного сундучка, </a:t>
            </a:r>
          </a:p>
          <a:p>
            <a:r>
              <a:rPr lang="ru-RU" b="1" dirty="0">
                <a:solidFill>
                  <a:schemeClr val="tx2"/>
                </a:solidFill>
              </a:rPr>
              <a:t>кто-то каждый новый год покупает новую елочную игрушку,</a:t>
            </a:r>
          </a:p>
          <a:p>
            <a:r>
              <a:rPr lang="ru-RU" b="1" dirty="0">
                <a:solidFill>
                  <a:schemeClr val="tx2"/>
                </a:solidFill>
              </a:rPr>
              <a:t>кто- то придумывает новый декор для  украшения… .</a:t>
            </a:r>
          </a:p>
          <a:p>
            <a:r>
              <a:rPr lang="ru-RU" b="1" dirty="0">
                <a:solidFill>
                  <a:schemeClr val="tx2"/>
                </a:solidFill>
              </a:rPr>
              <a:t>Самое главное, чтобы это занятие было  интересным и увлекательным для всех членов семьи! А Новый год принес в каждый дом                                             РАДОСТЬ, УЮТ, ТЕПЛО И ЛЮБОВЬ!</a:t>
            </a:r>
          </a:p>
          <a:p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7E914B2-07A2-415F-920C-3424AFCAD1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1797" t="19765" r="8612" b="2245"/>
          <a:stretch/>
        </p:blipFill>
        <p:spPr>
          <a:xfrm>
            <a:off x="4799012" y="5065752"/>
            <a:ext cx="1656184" cy="1622850"/>
          </a:xfrm>
          <a:prstGeom prst="ellipse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8EB0D30-79E8-4CA4-8C93-A6B769D934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1548" y="3072686"/>
            <a:ext cx="3850192" cy="3135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39DF816-1ED7-47B8-B4CF-9BE44C378C8E}"/>
              </a:ext>
            </a:extLst>
          </p:cNvPr>
          <p:cNvSpPr txBox="1"/>
          <p:nvPr/>
        </p:nvSpPr>
        <p:spPr>
          <a:xfrm>
            <a:off x="611560" y="4293215"/>
            <a:ext cx="4841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Счастливого Нового года!</a:t>
            </a:r>
          </a:p>
        </p:txBody>
      </p:sp>
    </p:spTree>
    <p:extLst>
      <p:ext uri="{BB962C8B-B14F-4D97-AF65-F5344CB8AC3E}">
        <p14:creationId xmlns:p14="http://schemas.microsoft.com/office/powerpoint/2010/main" xmlns="" val="369813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476672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101" name="Picture 5" descr="C:\Users\user\Downloads\17364069398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32" t="35757" b="11515"/>
          <a:stretch/>
        </p:blipFill>
        <p:spPr bwMode="auto">
          <a:xfrm>
            <a:off x="3491880" y="3212976"/>
            <a:ext cx="2559018" cy="342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user\Downloads\17364072037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26" r="-4941" b="43540"/>
          <a:stretch/>
        </p:blipFill>
        <p:spPr bwMode="auto">
          <a:xfrm>
            <a:off x="6444208" y="237799"/>
            <a:ext cx="2545259" cy="30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user\Downloads\17364082686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2670" y="3466552"/>
            <a:ext cx="2708333" cy="283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C:\Users\user\Downloads\17364082408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969" y="3311034"/>
            <a:ext cx="3097068" cy="308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179512" y="116633"/>
            <a:ext cx="6048672" cy="30777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alt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chemeClr val="tx2"/>
                </a:solidFill>
              </a:rPr>
              <a:t>1 этап. Диагностический.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Анкетирование родителей  и педагогов</a:t>
            </a:r>
            <a:endParaRPr lang="ru-RU" alt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Опрос для педагогов и родителей в группе ВК </a:t>
            </a:r>
            <a:r>
              <a:rPr lang="ru-RU" altLang="ru-RU" sz="14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Мессенджер</a:t>
            </a:r>
            <a:endParaRPr lang="ru-RU" altLang="ru-RU" sz="1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 Есть ли в Вашей семье традиции украшения новогодней елки?»</a:t>
            </a:r>
          </a:p>
          <a:p>
            <a:pPr algn="ctr"/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«Принимает ли Ваш малыш участие в украшении новогодней елки?»</a:t>
            </a:r>
          </a:p>
          <a:p>
            <a:pPr algn="ctr"/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«Имеются ли в Вашей семье старинные, необычные елочные украшения (игрушки) с историей?</a:t>
            </a:r>
          </a:p>
          <a:p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</a:p>
          <a:p>
            <a:endParaRPr lang="ru-RU" altLang="ru-RU" sz="1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algn="ctr"/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568" y="2132856"/>
            <a:ext cx="288032" cy="26632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83568" y="2564904"/>
            <a:ext cx="288032" cy="26632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C:\Users\user\Downloads\17364060839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29" t="44052" r="35566" b="44299"/>
          <a:stretch/>
        </p:blipFill>
        <p:spPr bwMode="auto">
          <a:xfrm>
            <a:off x="611560" y="404664"/>
            <a:ext cx="510538" cy="45905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2666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476672"/>
            <a:ext cx="90364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b="1" dirty="0">
                <a:solidFill>
                  <a:srgbClr val="002060"/>
                </a:solidFill>
              </a:rPr>
              <a:t>Анкетирование родителей  и педагогов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Существуют ли в Вашей семье традиции украшения</a:t>
            </a:r>
          </a:p>
          <a:p>
            <a:pPr marL="342900" indent="-342900"/>
            <a:r>
              <a:rPr lang="ru-RU" dirty="0">
                <a:solidFill>
                  <a:srgbClr val="002060"/>
                </a:solidFill>
              </a:rPr>
              <a:t>новогодней елки?</a:t>
            </a:r>
          </a:p>
          <a:p>
            <a:pPr marL="342900" indent="-342900"/>
            <a:r>
              <a:rPr lang="ru-RU" dirty="0">
                <a:solidFill>
                  <a:srgbClr val="002060"/>
                </a:solidFill>
              </a:rPr>
              <a:t>2. Участвуют ли Ваши дети в украшении новогодней елки?</a:t>
            </a:r>
          </a:p>
          <a:p>
            <a:pPr marL="342900" indent="-342900"/>
            <a:r>
              <a:rPr lang="ru-RU" dirty="0">
                <a:solidFill>
                  <a:srgbClr val="002060"/>
                </a:solidFill>
              </a:rPr>
              <a:t>3. Есть в Вашей семье старинные, необычные </a:t>
            </a:r>
          </a:p>
          <a:p>
            <a:pPr marL="342900" indent="-342900"/>
            <a:r>
              <a:rPr lang="ru-RU" dirty="0">
                <a:solidFill>
                  <a:srgbClr val="002060"/>
                </a:solidFill>
              </a:rPr>
              <a:t> елочные украшения( игрушки) ?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101" name="Picture 5" descr="C:\Users\user\Downloads\17364069398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32" t="35757" b="11515"/>
          <a:stretch/>
        </p:blipFill>
        <p:spPr bwMode="auto">
          <a:xfrm>
            <a:off x="3437621" y="3174386"/>
            <a:ext cx="2559018" cy="342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user\Downloads\17364072037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26" r="-4941" b="43540"/>
          <a:stretch/>
        </p:blipFill>
        <p:spPr bwMode="auto">
          <a:xfrm>
            <a:off x="6444208" y="237799"/>
            <a:ext cx="2545259" cy="30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user\Downloads\17364082686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2670" y="3466552"/>
            <a:ext cx="2708333" cy="283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C:\Users\user\Downloads\17364082408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969" y="3311034"/>
            <a:ext cx="3097068" cy="308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2666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рамки новогодние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16632"/>
            <a:ext cx="8712968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2 этап Практический.</a:t>
            </a:r>
          </a:p>
          <a:p>
            <a:r>
              <a:rPr lang="ru-RU" sz="2000" b="1" dirty="0">
                <a:solidFill>
                  <a:schemeClr val="tx2"/>
                </a:solidFill>
              </a:rPr>
              <a:t>Памятка для детей, родителей и педагогов «Знаете ли Вы?»</a:t>
            </a:r>
          </a:p>
          <a:p>
            <a:r>
              <a:rPr lang="ru-RU" sz="2000" dirty="0"/>
              <a:t>Сама елка как символ новогоднего праздника появилась в России после указа  Петра </a:t>
            </a:r>
            <a:r>
              <a:rPr lang="en-US" sz="2000" dirty="0"/>
              <a:t>I </a:t>
            </a:r>
            <a:r>
              <a:rPr lang="ru-RU" sz="2000" dirty="0"/>
              <a:t>от 20 декабря 1699 года. Правда, это был лишь способ декорирования городского праздничного пространства. Специальные украшения на ней  не предусматривались.</a:t>
            </a:r>
          </a:p>
          <a:p>
            <a:r>
              <a:rPr lang="ru-RU" sz="2000" dirty="0"/>
              <a:t>В России елки стали украшать со второй половины ХIХ столетия. Сначала украшения для елки были только съедобными. Первый елочный декор на Руси был призван продемонстрировать изобилие, поэтому новогодние деревья украшали яблоками и изделиями из теста. Но самыми распространенными украшениями были конфеты, фигурные пряники, орехи, завернутые в золотую бумажку.</a:t>
            </a:r>
          </a:p>
          <a:p>
            <a:r>
              <a:rPr lang="ru-RU" sz="2000" dirty="0"/>
              <a:t>С середины XIX века в  России заработали специальные артели, которые занимались производством гирлянд, елочных игрушек, а также сделанных из тонкой фольги цепей, мишуры и дождика. Тогда же появились и первые стеклянные игрушки- шары и бусы. </a:t>
            </a:r>
          </a:p>
          <a:p>
            <a:r>
              <a:rPr lang="ru-RU" sz="2000" dirty="0"/>
              <a:t>Именно на Руси придумали наряжать ель женскими украшениями — стеклянными бусами.</a:t>
            </a:r>
          </a:p>
          <a:p>
            <a:r>
              <a:rPr lang="ru-RU" sz="2000" dirty="0"/>
              <a:t>Первая русская «публичная» ёлка, украшенная разноцветными бумажными лоскутками, была установлена в 1852 году в столице Российской империи, на петербургском вокзале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/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360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рамки новогодние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36" y="33664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58847"/>
            <a:ext cx="89644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Консультация для родителей и педагогов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«История елочной игрушки в России»</a:t>
            </a:r>
          </a:p>
          <a:p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По ёлочным игрушкам можно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проследить историю нашей страны.</a:t>
            </a:r>
            <a:endParaRPr lang="ru-RU" sz="2000" b="1" dirty="0"/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1930-1940 годы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В эти годы были особенно популярны ёлочные игрушки в виде фигурок красноармейцев, машин, тракторов, а также с изображением звёзд. На макушке ёлок традиционно возвышались пятиконечные звёзды.</a:t>
            </a:r>
          </a:p>
          <a:p>
            <a:endParaRPr lang="ru-RU" dirty="0"/>
          </a:p>
          <a:p>
            <a:r>
              <a:rPr lang="ru-RU" b="1" dirty="0">
                <a:solidFill>
                  <a:srgbClr val="002060"/>
                </a:solidFill>
              </a:rPr>
              <a:t>1940-1950 годы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В это очень трудное для страны время все силы и средства направлялись на борьбу с врагом, а затем и на восстановление страны. Фабричное производство новогодних игрушек значительно сократилось, но не прекратилось совсем.</a:t>
            </a:r>
          </a:p>
          <a:p>
            <a:r>
              <a:rPr lang="ru-RU" dirty="0"/>
              <a:t>Празднование Нового года тоже не отменялось, хотя понятно, что оно было очень и очень скромным по всем параметрам. В этот момент выпускались игрушки в виде танков, другой военной техники, солдат, санитаров.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pic>
        <p:nvPicPr>
          <p:cNvPr id="5" name="Picture 7" descr="C:\Users\user\Downloads\17364072037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252" r="-2158" b="15810"/>
          <a:stretch/>
        </p:blipFill>
        <p:spPr bwMode="auto">
          <a:xfrm>
            <a:off x="5076056" y="387508"/>
            <a:ext cx="388061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283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рамки новогодние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60649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1950-1960 годы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В этот послевоенный период ассортимент стал уже существенно разнообразнее - страна возвращалась к мирной жизни и обществу хотелось больше положительных эмоций! В 1950-60 годах открылось сразу несколько фабрик — в Москве, Ленинграде, Клину, Кирове, Киеве</a:t>
            </a:r>
            <a:r>
              <a:rPr lang="ru-RU" i="1" dirty="0"/>
              <a:t>.</a:t>
            </a:r>
            <a:r>
              <a:rPr lang="ru-RU" dirty="0"/>
              <a:t> Именно в начале 50-х начался активный выпуск игрушек на прищепках. Время правления </a:t>
            </a:r>
            <a:r>
              <a:rPr lang="ru-RU" dirty="0" err="1"/>
              <a:t>Н.С.Хрущёва</a:t>
            </a:r>
            <a:r>
              <a:rPr lang="ru-RU" dirty="0"/>
              <a:t> называют периодом политической оттепели в стране и как раз в это время фабрики начали выпускать ёлочные игрушки в виде сосулек: совпадение или нет - решать Вам...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1960-1970 годы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Полёт  в космос первого космонавта </a:t>
            </a:r>
            <a:r>
              <a:rPr lang="ru-RU" dirty="0" err="1"/>
              <a:t>Ю.А.Гагарина</a:t>
            </a:r>
            <a:r>
              <a:rPr lang="ru-RU" dirty="0"/>
              <a:t> 12 апреля 1961 года! И вот на еловых лапах уже разместились космонавты и  ракеты. </a:t>
            </a:r>
            <a:endParaRPr lang="ru-RU" b="1" dirty="0"/>
          </a:p>
          <a:p>
            <a:r>
              <a:rPr lang="ru-RU" b="1" dirty="0">
                <a:solidFill>
                  <a:srgbClr val="002060"/>
                </a:solidFill>
              </a:rPr>
              <a:t>1980-1990 годы</a:t>
            </a:r>
          </a:p>
          <a:p>
            <a:r>
              <a:rPr lang="ru-RU" dirty="0"/>
              <a:t>В 90-е годы прошлого столетия после активного внедрения в повседневную жизнь восточного календаря, широкое распространение получили елочные игрушки с изображением символа наступающего года. </a:t>
            </a:r>
          </a:p>
          <a:p>
            <a:r>
              <a:rPr lang="ru-RU" b="1" dirty="0">
                <a:solidFill>
                  <a:srgbClr val="002060"/>
                </a:solidFill>
              </a:rPr>
              <a:t>С начала ХХI </a:t>
            </a:r>
            <a:r>
              <a:rPr lang="ru-RU" dirty="0"/>
              <a:t>столетия в моду вошли самодельные игрушки, так называемый «</a:t>
            </a:r>
            <a:r>
              <a:rPr lang="ru-RU" dirty="0" err="1"/>
              <a:t>хэнд-мэйд</a:t>
            </a:r>
            <a:r>
              <a:rPr lang="ru-RU" dirty="0"/>
              <a:t>». Их создают из подручных материалов – соломы, веточек, кусочков ткани, меха, ниток и клубков, можно сшить или связать крючком.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283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амки новогодние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980"/>
            <a:ext cx="9174639" cy="6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476673"/>
            <a:ext cx="8964488" cy="1123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Памятка для детей, родителей  и педагогов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«Это интересно. Какие бывают елочные игрушки?»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Картонаж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В качестве украшений по доступной цене стали делать игрушки-картонажи. Эти тисненые фигурки вырезались и склеивались из двух половинок выпуклого картона, тонированного золотой или серебряной краской. Делать их было несложно, а ходовые модели даже печатались в советских газетах. При желании картонаж можно было заказать по почте из частных мастерских. Среди картонажных игрушек были популярны изображения зверей, рыб, птиц, сказочных персонажей и звезд.</a:t>
            </a:r>
          </a:p>
          <a:p>
            <a:endParaRPr lang="ru-RU" dirty="0"/>
          </a:p>
          <a:p>
            <a:r>
              <a:rPr lang="ru-RU" b="1" dirty="0">
                <a:solidFill>
                  <a:srgbClr val="002060"/>
                </a:solidFill>
              </a:rPr>
              <a:t>Папье-маше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Большое распространение в Советском Союзе получили украшения из папье-маше (плотного вещества, состоящего из бумажной массы, смешанной с клеем, гипсом или мелом). Производство игрушек из папье-маше было ручным и состояло из ряда длительных операций: лепки, шпатлевки, грунтовки, шлифовки, окраски, росписи с промежуточной сушкой .Ассортимент в основном составляли реалистичные фигурки людей и животных. Покрытие из бертолетовой соли делало поверхность игрушек более плотной и придавало им неяркий блеск.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32648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1514</Words>
  <Application>Microsoft Office PowerPoint</Application>
  <PresentationFormat>Экран (4:3)</PresentationFormat>
  <Paragraphs>202</Paragraphs>
  <Slides>32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2 Этап П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60</cp:revision>
  <dcterms:created xsi:type="dcterms:W3CDTF">2024-12-22T09:42:45Z</dcterms:created>
  <dcterms:modified xsi:type="dcterms:W3CDTF">2025-04-08T07:39:10Z</dcterms:modified>
</cp:coreProperties>
</file>