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260" r:id="rId4"/>
    <p:sldId id="261" r:id="rId5"/>
    <p:sldId id="296" r:id="rId6"/>
    <p:sldId id="297" r:id="rId7"/>
    <p:sldId id="315" r:id="rId8"/>
    <p:sldId id="313" r:id="rId9"/>
    <p:sldId id="316" r:id="rId10"/>
    <p:sldId id="314" r:id="rId11"/>
    <p:sldId id="299" r:id="rId12"/>
    <p:sldId id="279" r:id="rId13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Palatino Linotype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Palatino Linotype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Palatino Linotype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Palatino Linotype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Palatino Linotype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Palatino Linotype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Palatino Linotype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Palatino Linotype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Palatino Linotype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E0E"/>
    <a:srgbClr val="1D451B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0"/>
    <p:restoredTop sz="9460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084657-231B-42CF-8E3D-DC280C286E54}" type="datetimeFigureOut">
              <a:rPr lang="ru-RU" smtClean="0"/>
              <a:pPr/>
              <a:t>22.10.2023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273752-DCE9-47F1-8EF6-A930A9CDC8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812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F82BF82-A8B6-4E08-A60C-ECEE88FF9D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844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B6A605-AF4E-417C-BFD7-514E6FF4B2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6781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C13261-7909-4284-8015-1D8DA4137F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800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8C62AF-2396-4285-989B-249733DAE8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967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6AE183-9D5C-4CD4-BAFC-DACFDFA904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8387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636C47-A7B9-4969-BC84-C2C008F649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110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1947BD-933D-4603-86B6-C2360DDFAB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694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B879E1-2FBF-4B17-B1A1-EDEC4CAA96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67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55514E-C360-4210-AFA7-307F956817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363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04CFA6-4D55-45FF-83E7-FC9CC3F861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303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D52356-1B33-4C11-AE56-0D3E5228B0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504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FCE23205-25AE-4ECC-B765-A8D694278F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340768"/>
          </a:xfrm>
        </p:spPr>
        <p:txBody>
          <a:bodyPr/>
          <a:lstStyle/>
          <a:p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dirty="0" smtClean="0"/>
              <a:t>                    </a:t>
            </a:r>
            <a:r>
              <a:rPr lang="ru-RU" altLang="ru-RU" b="1" dirty="0" smtClean="0"/>
              <a:t/>
            </a:r>
            <a:br>
              <a:rPr lang="ru-RU" altLang="ru-RU" b="1" dirty="0" smtClean="0"/>
            </a:br>
            <a:r>
              <a:rPr lang="ru-RU" altLang="ru-RU" sz="2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Итоговое задание. </a:t>
            </a:r>
            <a:br>
              <a:rPr lang="ru-RU" altLang="ru-RU" sz="2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</a:br>
            <a:r>
              <a:rPr lang="ru-RU" altLang="ru-RU" sz="2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Вариант 3.</a:t>
            </a:r>
            <a:r>
              <a:rPr lang="ru-RU" altLang="ru-RU" b="1" dirty="0"/>
              <a:t/>
            </a:r>
            <a:br>
              <a:rPr lang="ru-RU" altLang="ru-RU" b="1" dirty="0"/>
            </a:br>
            <a:r>
              <a:rPr lang="ru-RU" altLang="ru-RU" b="1" dirty="0" smtClean="0"/>
              <a:t/>
            </a:r>
            <a:br>
              <a:rPr lang="ru-RU" altLang="ru-RU" b="1" dirty="0" smtClean="0"/>
            </a:br>
            <a:r>
              <a:rPr lang="ru-RU" altLang="ru-RU" b="1" dirty="0" smtClean="0"/>
              <a:t>   </a:t>
            </a:r>
            <a:r>
              <a:rPr lang="ru-RU" altLang="ru-RU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Рекреация «Умный паровозик»</a:t>
            </a:r>
            <a:r>
              <a:rPr lang="ru-RU" alt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/>
            </a:r>
            <a:br>
              <a:rPr lang="ru-RU" alt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</a:br>
            <a:endParaRPr lang="ru-RU" altLang="ru-RU" sz="4000" b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>
          <a:xfrm>
            <a:off x="467544" y="5085184"/>
            <a:ext cx="7776864" cy="1368152"/>
          </a:xfrm>
        </p:spPr>
        <p:txBody>
          <a:bodyPr/>
          <a:lstStyle/>
          <a:p>
            <a:pPr algn="r" eaLnBrk="1" hangingPunct="1"/>
            <a:r>
              <a:rPr lang="ru-RU" altLang="ru-RU" sz="2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Выполнила: </a:t>
            </a:r>
            <a:r>
              <a:rPr lang="ru-RU" altLang="ru-RU" sz="28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Маслова Людмила Анатольевна - воспитатель Детского сада №103 ОАО «РЖД» г.Лиски Воронежская область </a:t>
            </a:r>
          </a:p>
        </p:txBody>
      </p:sp>
      <p:pic>
        <p:nvPicPr>
          <p:cNvPr id="8" name="Рисунок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2564904"/>
            <a:ext cx="5029200" cy="2520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80998"/>
            <a:ext cx="3970433" cy="6116962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4355976" cy="616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0280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85456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В данной зоне возможно взаимодействие:</a:t>
            </a:r>
            <a:endParaRPr lang="ru-RU" sz="3200" dirty="0" smtClean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20484" name="Oval 4"/>
          <p:cNvSpPr>
            <a:spLocks noChangeArrowheads="1"/>
          </p:cNvSpPr>
          <p:nvPr/>
        </p:nvSpPr>
        <p:spPr bwMode="auto">
          <a:xfrm>
            <a:off x="323850" y="1412875"/>
            <a:ext cx="3816350" cy="20161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/>
              <a:t>педагогов с детьми (занятие, </a:t>
            </a:r>
            <a:endParaRPr lang="ru-RU" dirty="0" smtClean="0"/>
          </a:p>
          <a:p>
            <a:pPr algn="ctr"/>
            <a:r>
              <a:rPr lang="ru-RU" dirty="0" smtClean="0"/>
              <a:t>досуговая </a:t>
            </a:r>
            <a:r>
              <a:rPr lang="ru-RU" dirty="0"/>
              <a:t>и игровая </a:t>
            </a:r>
            <a:endParaRPr lang="ru-RU" dirty="0" smtClean="0"/>
          </a:p>
          <a:p>
            <a:pPr algn="ctr"/>
            <a:r>
              <a:rPr lang="ru-RU" dirty="0" smtClean="0"/>
              <a:t>деятельность </a:t>
            </a:r>
            <a:r>
              <a:rPr lang="ru-RU" dirty="0"/>
              <a:t>и др</a:t>
            </a:r>
            <a:r>
              <a:rPr lang="ru-RU" dirty="0" smtClean="0"/>
              <a:t>.)</a:t>
            </a:r>
            <a:endParaRPr lang="ru-RU" altLang="ru-RU" sz="2000" b="0" dirty="0"/>
          </a:p>
        </p:txBody>
      </p:sp>
      <p:sp>
        <p:nvSpPr>
          <p:cNvPr id="20485" name="Oval 5"/>
          <p:cNvSpPr>
            <a:spLocks noChangeArrowheads="1"/>
          </p:cNvSpPr>
          <p:nvPr/>
        </p:nvSpPr>
        <p:spPr bwMode="auto">
          <a:xfrm>
            <a:off x="4787900" y="1419826"/>
            <a:ext cx="4032250" cy="19377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родителей с детьми (минутки </a:t>
            </a:r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совместных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 с родителями </a:t>
            </a:r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свободное время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486" name="Oval 6"/>
          <p:cNvSpPr>
            <a:spLocks noChangeArrowheads="1"/>
          </p:cNvSpPr>
          <p:nvPr/>
        </p:nvSpPr>
        <p:spPr bwMode="auto">
          <a:xfrm>
            <a:off x="395288" y="3789363"/>
            <a:ext cx="4032696" cy="23034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lvl="0" algn="ctr"/>
            <a:r>
              <a:rPr lang="ru-RU" dirty="0"/>
              <a:t>детей разных возрастных </a:t>
            </a:r>
            <a:r>
              <a:rPr lang="ru-RU" dirty="0" smtClean="0"/>
              <a:t>групп</a:t>
            </a:r>
          </a:p>
          <a:p>
            <a:pPr lvl="0" algn="ctr"/>
            <a:r>
              <a:rPr lang="ru-RU" dirty="0" smtClean="0"/>
              <a:t> </a:t>
            </a:r>
            <a:r>
              <a:rPr lang="ru-RU" dirty="0"/>
              <a:t>(квесты для малышей, этапы </a:t>
            </a:r>
            <a:endParaRPr lang="ru-RU" dirty="0" smtClean="0"/>
          </a:p>
          <a:p>
            <a:pPr lvl="0" algn="ctr"/>
            <a:r>
              <a:rPr lang="ru-RU" dirty="0" smtClean="0"/>
              <a:t>путешествий по </a:t>
            </a:r>
            <a:r>
              <a:rPr lang="ru-RU" dirty="0"/>
              <a:t>территории </a:t>
            </a:r>
            <a:r>
              <a:rPr lang="ru-RU" dirty="0" smtClean="0"/>
              <a:t>детского</a:t>
            </a:r>
          </a:p>
          <a:p>
            <a:pPr lvl="0" algn="ctr"/>
            <a:r>
              <a:rPr lang="ru-RU" dirty="0" smtClean="0"/>
              <a:t> </a:t>
            </a:r>
            <a:r>
              <a:rPr lang="ru-RU" dirty="0"/>
              <a:t>сада, </a:t>
            </a:r>
            <a:r>
              <a:rPr lang="ru-RU" dirty="0" smtClean="0"/>
              <a:t>обыгрывание </a:t>
            </a:r>
            <a:r>
              <a:rPr lang="ru-RU" dirty="0"/>
              <a:t>некоторых </a:t>
            </a:r>
            <a:endParaRPr lang="ru-RU" dirty="0" smtClean="0"/>
          </a:p>
          <a:p>
            <a:pPr lvl="0" algn="ctr"/>
            <a:r>
              <a:rPr lang="ru-RU" dirty="0" smtClean="0"/>
              <a:t>игр </a:t>
            </a:r>
            <a:r>
              <a:rPr lang="ru-RU" dirty="0"/>
              <a:t>и др.);</a:t>
            </a:r>
          </a:p>
        </p:txBody>
      </p:sp>
      <p:sp>
        <p:nvSpPr>
          <p:cNvPr id="20487" name="Oval 7"/>
          <p:cNvSpPr>
            <a:spLocks noChangeArrowheads="1"/>
          </p:cNvSpPr>
          <p:nvPr/>
        </p:nvSpPr>
        <p:spPr bwMode="auto">
          <a:xfrm>
            <a:off x="4668838" y="3789363"/>
            <a:ext cx="4151312" cy="22320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lvl="0" algn="ctr"/>
            <a:r>
              <a:rPr lang="ru-RU" dirty="0"/>
              <a:t>родителей и педагогов (</a:t>
            </a:r>
            <a:r>
              <a:rPr lang="ru-RU" dirty="0" smtClean="0"/>
              <a:t>через</a:t>
            </a:r>
          </a:p>
          <a:p>
            <a:pPr lvl="0" algn="ctr"/>
            <a:r>
              <a:rPr lang="ru-RU" dirty="0" smtClean="0"/>
              <a:t> </a:t>
            </a:r>
            <a:r>
              <a:rPr lang="ru-RU" dirty="0"/>
              <a:t>окошко «Напишите, о чем </a:t>
            </a:r>
            <a:r>
              <a:rPr lang="ru-RU" dirty="0" smtClean="0"/>
              <a:t>вам</a:t>
            </a:r>
          </a:p>
          <a:p>
            <a:pPr lvl="0" algn="ctr"/>
            <a:r>
              <a:rPr lang="ru-RU" dirty="0" smtClean="0"/>
              <a:t> </a:t>
            </a:r>
            <a:r>
              <a:rPr lang="ru-RU" dirty="0"/>
              <a:t>интересно узнать?», консультации</a:t>
            </a:r>
            <a:r>
              <a:rPr lang="ru-RU" dirty="0" smtClean="0"/>
              <a:t>,</a:t>
            </a:r>
          </a:p>
          <a:p>
            <a:pPr lvl="0" algn="ctr"/>
            <a:r>
              <a:rPr lang="ru-RU" dirty="0" smtClean="0"/>
              <a:t> </a:t>
            </a:r>
            <a:r>
              <a:rPr lang="ru-RU" dirty="0"/>
              <a:t>буклеты, ссылки, </a:t>
            </a:r>
            <a:r>
              <a:rPr lang="en-US" dirty="0"/>
              <a:t>QR</a:t>
            </a:r>
            <a:r>
              <a:rPr lang="ru-RU" dirty="0"/>
              <a:t>-коды и др.)</a:t>
            </a:r>
          </a:p>
        </p:txBody>
      </p:sp>
      <p:sp>
        <p:nvSpPr>
          <p:cNvPr id="20488" name="Line 9"/>
          <p:cNvSpPr>
            <a:spLocks noChangeShapeType="1"/>
          </p:cNvSpPr>
          <p:nvPr/>
        </p:nvSpPr>
        <p:spPr bwMode="auto">
          <a:xfrm flipH="1">
            <a:off x="3458369" y="1398899"/>
            <a:ext cx="1187450" cy="3534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489" name="Line 10"/>
          <p:cNvSpPr>
            <a:spLocks noChangeShapeType="1"/>
          </p:cNvSpPr>
          <p:nvPr/>
        </p:nvSpPr>
        <p:spPr bwMode="auto">
          <a:xfrm>
            <a:off x="4643438" y="1412875"/>
            <a:ext cx="1296987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490" name="Line 11"/>
          <p:cNvSpPr>
            <a:spLocks noChangeShapeType="1"/>
          </p:cNvSpPr>
          <p:nvPr/>
        </p:nvSpPr>
        <p:spPr bwMode="auto">
          <a:xfrm flipH="1">
            <a:off x="3597544" y="1419826"/>
            <a:ext cx="1008063" cy="26654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491" name="Line 12"/>
          <p:cNvSpPr>
            <a:spLocks noChangeShapeType="1"/>
          </p:cNvSpPr>
          <p:nvPr/>
        </p:nvSpPr>
        <p:spPr bwMode="auto">
          <a:xfrm>
            <a:off x="4668838" y="1380429"/>
            <a:ext cx="73024" cy="34559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1261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002060"/>
                </a:solidFill>
                <a:latin typeface="Cambria" panose="02040503050406030204" pitchFamily="18" charset="0"/>
              </a:rPr>
              <a:t>Такая форма сотрудничества является «живой» и  эффективной при </a:t>
            </a:r>
            <a:r>
              <a:rPr lang="ru-RU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условиях: </a:t>
            </a:r>
            <a:endParaRPr lang="ru-RU" sz="4400" b="1" dirty="0" smtClean="0">
              <a:solidFill>
                <a:srgbClr val="002060"/>
              </a:solidFill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8" name="Вертикальный свиток 4"/>
          <p:cNvSpPr>
            <a:spLocks noChangeArrowheads="1"/>
          </p:cNvSpPr>
          <p:nvPr/>
        </p:nvSpPr>
        <p:spPr bwMode="auto">
          <a:xfrm>
            <a:off x="323528" y="1916832"/>
            <a:ext cx="3672408" cy="4392488"/>
          </a:xfrm>
          <a:prstGeom prst="verticalScroll">
            <a:avLst>
              <a:gd name="adj" fmla="val 125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Специалисты  должны уделять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достаточное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внимание педагогическому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содержанию, периодически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подбирать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материал в соответствии с интересами детей и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родителей. </a:t>
            </a:r>
            <a:endParaRPr lang="ru-RU" sz="2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9" name="Вертикальный свиток 4"/>
          <p:cNvSpPr>
            <a:spLocks noChangeArrowheads="1"/>
          </p:cNvSpPr>
          <p:nvPr/>
        </p:nvSpPr>
        <p:spPr bwMode="auto">
          <a:xfrm>
            <a:off x="5148064" y="1916832"/>
            <a:ext cx="3777923" cy="4392488"/>
          </a:xfrm>
          <a:prstGeom prst="verticalScroll">
            <a:avLst>
              <a:gd name="adj" fmla="val 125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 eaLnBrk="0" hangingPunct="0"/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У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становление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неформальных доверительных отношений с родителями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не должны являеться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основной целью общения.</a:t>
            </a: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1367" y="3501008"/>
            <a:ext cx="1872208" cy="103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74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6"/>
          <p:cNvSpPr>
            <a:spLocks noGrp="1" noChangeArrowheads="1"/>
          </p:cNvSpPr>
          <p:nvPr>
            <p:ph idx="1"/>
          </p:nvPr>
        </p:nvSpPr>
        <p:spPr bwMode="auto">
          <a:xfrm>
            <a:off x="251520" y="1484784"/>
            <a:ext cx="8712968" cy="403244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indent="0" algn="ctr">
              <a:buNone/>
            </a:pPr>
            <a:r>
              <a:rPr lang="ru-RU" altLang="ru-RU" sz="2800" b="1" u="sng" dirty="0" smtClean="0">
                <a:solidFill>
                  <a:srgbClr val="002060"/>
                </a:solidFill>
                <a:latin typeface="Cambria" panose="02040503050406030204" pitchFamily="18" charset="0"/>
              </a:rPr>
              <a:t>ЦЕЛЬ:</a:t>
            </a:r>
          </a:p>
          <a:p>
            <a:pPr marL="0" indent="0" algn="ctr">
              <a:buNone/>
            </a:pPr>
            <a:r>
              <a:rPr lang="ru-RU" altLang="ru-RU" sz="2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разработать многофункциональный </a:t>
            </a:r>
          </a:p>
          <a:p>
            <a:pPr marL="0" indent="0" algn="ctr">
              <a:buNone/>
            </a:pPr>
            <a:r>
              <a:rPr lang="ru-RU" altLang="ru-RU" sz="2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методический продукт,</a:t>
            </a:r>
          </a:p>
          <a:p>
            <a:pPr marL="0" indent="0" algn="ctr">
              <a:buNone/>
            </a:pPr>
            <a:r>
              <a:rPr lang="ru-RU" altLang="ru-RU" sz="2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способствующий всестороннему развитию </a:t>
            </a:r>
          </a:p>
          <a:p>
            <a:pPr marL="0" indent="0" algn="ctr">
              <a:buNone/>
            </a:pPr>
            <a:r>
              <a:rPr lang="ru-RU" altLang="ru-RU" sz="2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личностных</a:t>
            </a:r>
          </a:p>
          <a:p>
            <a:pPr marL="0" indent="0" algn="ctr">
              <a:buNone/>
            </a:pPr>
            <a:r>
              <a:rPr lang="ru-RU" altLang="ru-RU" sz="2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 качеств детей и взаимодействию </a:t>
            </a:r>
          </a:p>
          <a:p>
            <a:pPr marL="0" indent="0" algn="ctr">
              <a:buNone/>
            </a:pPr>
            <a:r>
              <a:rPr lang="ru-RU" altLang="ru-RU" sz="2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с родителями.</a:t>
            </a:r>
            <a:endParaRPr lang="ru-RU" altLang="ru-RU" sz="28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188640"/>
            <a:ext cx="1944216" cy="109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183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0" indent="0" algn="ctr">
              <a:buNone/>
            </a:pPr>
            <a:endParaRPr lang="ru-RU" b="1" dirty="0" smtClean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ru-RU" b="1" u="sng" dirty="0" smtClean="0">
                <a:solidFill>
                  <a:srgbClr val="002060"/>
                </a:solidFill>
                <a:latin typeface="Cambria" panose="02040503050406030204" pitchFamily="18" charset="0"/>
              </a:rPr>
              <a:t>ЗАДАЧИ:</a:t>
            </a:r>
          </a:p>
          <a:p>
            <a:endParaRPr lang="ru-RU" b="1" dirty="0" smtClean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algn="ctr"/>
            <a:endParaRPr lang="ru-RU" b="1" dirty="0" smtClean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algn="ctr"/>
            <a:endParaRPr lang="ru-RU" b="1" dirty="0" smtClean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88641"/>
            <a:ext cx="1944216" cy="1008111"/>
          </a:xfrm>
          <a:prstGeom prst="rect">
            <a:avLst/>
          </a:prstGeom>
        </p:spPr>
      </p:pic>
      <p:sp>
        <p:nvSpPr>
          <p:cNvPr id="8" name="Oval 6"/>
          <p:cNvSpPr txBox="1">
            <a:spLocks noChangeArrowheads="1"/>
          </p:cNvSpPr>
          <p:nvPr/>
        </p:nvSpPr>
        <p:spPr bwMode="auto">
          <a:xfrm>
            <a:off x="0" y="1484784"/>
            <a:ext cx="9144000" cy="468052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x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ru-RU" altLang="ru-RU" sz="2400" b="1" kern="0" dirty="0" smtClean="0">
                <a:solidFill>
                  <a:srgbClr val="002060"/>
                </a:solidFill>
                <a:latin typeface="Cambria" panose="02040503050406030204" pitchFamily="18" charset="0"/>
              </a:rPr>
              <a:t>1.Расширение сенсорных центров.</a:t>
            </a:r>
          </a:p>
          <a:p>
            <a:pPr marL="0" indent="0">
              <a:buFontTx/>
              <a:buNone/>
            </a:pPr>
            <a:r>
              <a:rPr lang="ru-RU" altLang="ru-RU" sz="2400" b="1" kern="0" dirty="0" smtClean="0">
                <a:solidFill>
                  <a:srgbClr val="002060"/>
                </a:solidFill>
                <a:latin typeface="Cambria" panose="02040503050406030204" pitchFamily="18" charset="0"/>
              </a:rPr>
              <a:t>2.Развитие логического мышления.</a:t>
            </a:r>
          </a:p>
          <a:p>
            <a:pPr marL="0" indent="0" algn="ctr">
              <a:buNone/>
            </a:pPr>
            <a:r>
              <a:rPr lang="ru-RU" altLang="ru-RU" sz="2400" b="1" kern="0" dirty="0" smtClean="0">
                <a:solidFill>
                  <a:srgbClr val="002060"/>
                </a:solidFill>
                <a:latin typeface="Cambria" panose="02040503050406030204" pitchFamily="18" charset="0"/>
              </a:rPr>
              <a:t>3.Развитие самостоятельности и познавательной </a:t>
            </a:r>
            <a:r>
              <a:rPr lang="ru-RU" altLang="ru-RU" sz="2400" b="1" kern="0" dirty="0" smtClean="0">
                <a:solidFill>
                  <a:srgbClr val="002060"/>
                </a:solidFill>
                <a:latin typeface="Cambria" panose="02040503050406030204" pitchFamily="18" charset="0"/>
              </a:rPr>
              <a:t>активности</a:t>
            </a:r>
            <a:endParaRPr lang="ru-RU" altLang="ru-RU" sz="2400" b="1" kern="0" dirty="0" smtClean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ru-RU" altLang="ru-RU" sz="2400" b="1" kern="0" dirty="0">
                <a:solidFill>
                  <a:srgbClr val="002060"/>
                </a:solidFill>
                <a:latin typeface="Cambria" panose="02040503050406030204" pitchFamily="18" charset="0"/>
              </a:rPr>
              <a:t>4</a:t>
            </a:r>
            <a:r>
              <a:rPr lang="ru-RU" altLang="ru-RU" sz="2400" b="1" kern="0" dirty="0" smtClean="0">
                <a:solidFill>
                  <a:srgbClr val="002060"/>
                </a:solidFill>
                <a:latin typeface="Cambria" panose="02040503050406030204" pitchFamily="18" charset="0"/>
              </a:rPr>
              <a:t>.Установление </a:t>
            </a:r>
            <a:r>
              <a:rPr lang="ru-RU" altLang="ru-RU" sz="2400" b="1" kern="0" dirty="0">
                <a:solidFill>
                  <a:srgbClr val="002060"/>
                </a:solidFill>
                <a:latin typeface="Cambria" panose="02040503050406030204" pitchFamily="18" charset="0"/>
              </a:rPr>
              <a:t>причинно-следственных связей</a:t>
            </a:r>
            <a:r>
              <a:rPr lang="ru-RU" altLang="ru-RU" sz="2400" b="1" kern="0" dirty="0" smtClean="0">
                <a:solidFill>
                  <a:srgbClr val="002060"/>
                </a:solidFill>
                <a:latin typeface="Cambria" panose="02040503050406030204" pitchFamily="18" charset="0"/>
              </a:rPr>
              <a:t>.</a:t>
            </a:r>
          </a:p>
          <a:p>
            <a:pPr marL="0" indent="0" algn="ctr">
              <a:buNone/>
            </a:pPr>
            <a:r>
              <a:rPr lang="ru-RU" altLang="ru-RU" sz="2400" b="1" kern="0" dirty="0">
                <a:solidFill>
                  <a:srgbClr val="002060"/>
                </a:solidFill>
                <a:latin typeface="Cambria" panose="02040503050406030204" pitchFamily="18" charset="0"/>
              </a:rPr>
              <a:t>5</a:t>
            </a:r>
            <a:r>
              <a:rPr lang="ru-RU" altLang="ru-RU" sz="2400" b="1" kern="0" dirty="0" smtClean="0">
                <a:solidFill>
                  <a:srgbClr val="002060"/>
                </a:solidFill>
                <a:latin typeface="Cambria" panose="02040503050406030204" pitchFamily="18" charset="0"/>
              </a:rPr>
              <a:t>.Установление доверитильных отношений между всеми</a:t>
            </a:r>
          </a:p>
          <a:p>
            <a:pPr marL="0" indent="0" algn="ctr">
              <a:buNone/>
            </a:pPr>
            <a:r>
              <a:rPr lang="ru-RU" altLang="ru-RU" sz="2400" b="1" kern="0" dirty="0">
                <a:solidFill>
                  <a:srgbClr val="002060"/>
                </a:solidFill>
                <a:latin typeface="Cambria" panose="02040503050406030204" pitchFamily="18" charset="0"/>
              </a:rPr>
              <a:t>у</a:t>
            </a:r>
            <a:r>
              <a:rPr lang="ru-RU" altLang="ru-RU" sz="2400" b="1" kern="0" dirty="0" smtClean="0">
                <a:solidFill>
                  <a:srgbClr val="002060"/>
                </a:solidFill>
                <a:latin typeface="Cambria" panose="02040503050406030204" pitchFamily="18" charset="0"/>
              </a:rPr>
              <a:t>частниками воспитательного процесса.</a:t>
            </a:r>
          </a:p>
          <a:p>
            <a:pPr marL="0" indent="0" algn="ctr">
              <a:buNone/>
            </a:pPr>
            <a:r>
              <a:rPr lang="ru-RU" altLang="ru-RU" sz="2400" b="1" kern="0" dirty="0">
                <a:solidFill>
                  <a:srgbClr val="002060"/>
                </a:solidFill>
                <a:latin typeface="Cambria" panose="02040503050406030204" pitchFamily="18" charset="0"/>
              </a:rPr>
              <a:t>6</a:t>
            </a:r>
            <a:r>
              <a:rPr lang="ru-RU" altLang="ru-RU" sz="2400" b="1" kern="0" dirty="0" smtClean="0">
                <a:solidFill>
                  <a:srgbClr val="002060"/>
                </a:solidFill>
                <a:latin typeface="Cambria" panose="02040503050406030204" pitchFamily="18" charset="0"/>
              </a:rPr>
              <a:t>.Вовлечение родителей в совместную деятельность.</a:t>
            </a:r>
            <a:endParaRPr lang="ru-RU" altLang="ru-RU" sz="2400" b="1" kern="0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marL="0" indent="0" algn="ctr">
              <a:buFontTx/>
              <a:buNone/>
            </a:pPr>
            <a:endParaRPr lang="ru-RU" altLang="ru-RU" sz="2400" b="1" kern="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79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8202" y="310642"/>
            <a:ext cx="8219184" cy="1498178"/>
          </a:xfrm>
        </p:spPr>
        <p:txBody>
          <a:bodyPr/>
          <a:lstStyle/>
          <a:p>
            <a:r>
              <a:rPr lang="ru-RU" sz="3200" dirty="0" smtClean="0">
                <a:solidFill>
                  <a:srgbClr val="002060"/>
                </a:solidFill>
                <a:latin typeface="Cambria" panose="02040503050406030204" pitchFamily="18" charset="0"/>
              </a:rPr>
              <a:t/>
            </a:r>
            <a:br>
              <a:rPr lang="ru-RU" sz="3200" dirty="0" smtClean="0">
                <a:solidFill>
                  <a:srgbClr val="002060"/>
                </a:solidFill>
                <a:latin typeface="Cambria" panose="02040503050406030204" pitchFamily="18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Cambria" panose="02040503050406030204" pitchFamily="18" charset="0"/>
              </a:rPr>
              <a:t/>
            </a:r>
            <a:br>
              <a:rPr lang="ru-RU" sz="3200" dirty="0" smtClean="0">
                <a:solidFill>
                  <a:srgbClr val="002060"/>
                </a:solidFill>
                <a:latin typeface="Cambria" panose="02040503050406030204" pitchFamily="18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 Продукт расположен в коридоре ДОУ.</a:t>
            </a:r>
            <a:br>
              <a:rPr lang="ru-RU" sz="3200" dirty="0" smtClean="0">
                <a:solidFill>
                  <a:srgbClr val="002060"/>
                </a:solidFill>
                <a:latin typeface="Cambria" panose="02040503050406030204" pitchFamily="18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             Рекреация представляет собой </a:t>
            </a:r>
            <a:br>
              <a:rPr lang="ru-RU" sz="3200" dirty="0" smtClean="0">
                <a:solidFill>
                  <a:srgbClr val="002060"/>
                </a:solidFill>
                <a:latin typeface="Cambria" panose="02040503050406030204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бизиборд с определенным набором игр     для детей:</a:t>
            </a:r>
            <a:br>
              <a:rPr lang="ru-RU" sz="3200" b="1" dirty="0" smtClean="0">
                <a:solidFill>
                  <a:srgbClr val="002060"/>
                </a:solidFill>
                <a:latin typeface="Cambria" panose="02040503050406030204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Cambria" panose="02040503050406030204" pitchFamily="18" charset="0"/>
              </a:rPr>
            </a:br>
            <a:endParaRPr lang="ru-RU" sz="32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8873" y="1571573"/>
            <a:ext cx="1524218" cy="986591"/>
          </a:xfrm>
          <a:prstGeom prst="rect">
            <a:avLst/>
          </a:prstGeom>
        </p:spPr>
      </p:pic>
      <p:sp>
        <p:nvSpPr>
          <p:cNvPr id="10" name="Oval 4"/>
          <p:cNvSpPr>
            <a:spLocks noChangeArrowheads="1"/>
          </p:cNvSpPr>
          <p:nvPr/>
        </p:nvSpPr>
        <p:spPr bwMode="auto">
          <a:xfrm>
            <a:off x="0" y="2064868"/>
            <a:ext cx="8860396" cy="4532484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2400" b="0" dirty="0" smtClean="0">
                <a:solidFill>
                  <a:srgbClr val="002060"/>
                </a:solidFill>
                <a:latin typeface="Cambria" panose="02040503050406030204" pitchFamily="18" charset="0"/>
              </a:rPr>
              <a:t>э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2389761"/>
              </p:ext>
            </p:extLst>
          </p:nvPr>
        </p:nvGraphicFramePr>
        <p:xfrm>
          <a:off x="1259632" y="2814212"/>
          <a:ext cx="6336704" cy="307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8352">
                  <a:extLst>
                    <a:ext uri="{9D8B030D-6E8A-4147-A177-3AD203B41FA5}">
                      <a16:colId xmlns:a16="http://schemas.microsoft.com/office/drawing/2014/main" val="2833312362"/>
                    </a:ext>
                  </a:extLst>
                </a:gridCol>
                <a:gridCol w="3168352">
                  <a:extLst>
                    <a:ext uri="{9D8B030D-6E8A-4147-A177-3AD203B41FA5}">
                      <a16:colId xmlns:a16="http://schemas.microsoft.com/office/drawing/2014/main" val="1064111456"/>
                    </a:ext>
                  </a:extLst>
                </a:gridCol>
              </a:tblGrid>
              <a:tr h="3063060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endParaRPr lang="ru-RU" sz="1800" b="1" kern="1200" dirty="0" smtClean="0">
                        <a:solidFill>
                          <a:srgbClr val="FFC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000" b="1" kern="1200" dirty="0" smtClean="0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шнуровочка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песочные часы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парикмахерская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«Помоги пчелке»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«Позвони другу»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«Сосчитай-ка»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«Мамы и детеныши»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«Найди пару»</a:t>
                      </a:r>
                    </a:p>
                    <a:p>
                      <a:endParaRPr lang="ru-RU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1" kern="1200" dirty="0" smtClean="0">
                        <a:solidFill>
                          <a:srgbClr val="FFC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-«Кто где живет?»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«Какой сок получится?»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«Подбери  форму»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«Продолжи предложение»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«Назови одним словом»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«Составь предложение»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«Найди букву» и </a:t>
                      </a:r>
                      <a:r>
                        <a:rPr lang="ru-RU" sz="1800" b="1" kern="1200" baseline="0" dirty="0" smtClean="0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др.</a:t>
                      </a:r>
                      <a:endParaRPr lang="ru-RU" sz="1800" b="1" kern="1200" dirty="0" smtClean="0">
                        <a:solidFill>
                          <a:srgbClr val="FFC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60883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997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268760"/>
            <a:ext cx="9144000" cy="4824536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lvl="0" indent="0" algn="ctr">
              <a:buNone/>
            </a:pPr>
            <a:endParaRPr lang="ru-RU" b="1" dirty="0" smtClean="0">
              <a:solidFill>
                <a:srgbClr val="FFC000"/>
              </a:solidFill>
              <a:latin typeface="Cambria" panose="02040503050406030204" pitchFamily="18" charset="0"/>
            </a:endParaRPr>
          </a:p>
          <a:p>
            <a:pPr marL="0" lvl="0" indent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Бизиборд </a:t>
            </a:r>
            <a:r>
              <a:rPr lang="ru-RU" b="1" dirty="0">
                <a:solidFill>
                  <a:srgbClr val="002060"/>
                </a:solidFill>
                <a:latin typeface="Cambria" panose="02040503050406030204" pitchFamily="18" charset="0"/>
              </a:rPr>
              <a:t>предусматривает окошки </a:t>
            </a:r>
            <a:endParaRPr lang="ru-RU" b="1" dirty="0" smtClean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marL="0" lvl="0" indent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с </a:t>
            </a:r>
            <a:r>
              <a:rPr lang="ru-RU" b="1" dirty="0">
                <a:solidFill>
                  <a:srgbClr val="002060"/>
                </a:solidFill>
                <a:latin typeface="Cambria" panose="02040503050406030204" pitchFamily="18" charset="0"/>
              </a:rPr>
              <a:t>меняющимися заданиями для детей </a:t>
            </a:r>
            <a:endParaRPr lang="ru-RU" b="1" dirty="0" smtClean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marL="0" lvl="0" indent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всех </a:t>
            </a:r>
            <a:r>
              <a:rPr lang="ru-RU" b="1" dirty="0">
                <a:solidFill>
                  <a:srgbClr val="002060"/>
                </a:solidFill>
                <a:latin typeface="Cambria" panose="02040503050406030204" pitchFamily="18" charset="0"/>
              </a:rPr>
              <a:t>возрастов в </a:t>
            </a:r>
            <a:r>
              <a:rPr lang="ru-RU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зависимости</a:t>
            </a:r>
          </a:p>
          <a:p>
            <a:pPr marL="0" lvl="0" indent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Cambria" panose="02040503050406030204" pitchFamily="18" charset="0"/>
              </a:rPr>
              <a:t>от тем недели, интересов детей </a:t>
            </a:r>
            <a:endParaRPr lang="ru-RU" b="1" dirty="0" smtClean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marL="0" lvl="0" indent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и </a:t>
            </a:r>
            <a:r>
              <a:rPr lang="ru-RU" b="1" dirty="0">
                <a:solidFill>
                  <a:srgbClr val="002060"/>
                </a:solidFill>
                <a:latin typeface="Cambria" panose="02040503050406030204" pitchFamily="18" charset="0"/>
              </a:rPr>
              <a:t>запросов родителей.</a:t>
            </a:r>
          </a:p>
          <a:p>
            <a:pPr marL="0" indent="0" algn="ctr">
              <a:buNone/>
            </a:pPr>
            <a:endParaRPr lang="ru-RU" altLang="ru-RU" sz="28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404664"/>
            <a:ext cx="1800200" cy="108012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5076056" cy="3428999"/>
          </a:xfrm>
          <a:prstGeom prst="rect">
            <a:avLst/>
          </a:prstGeom>
        </p:spPr>
      </p:pic>
      <p:pic>
        <p:nvPicPr>
          <p:cNvPr id="10" name="Рисунок 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429000"/>
            <a:ext cx="5220072" cy="342899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6"/>
          <p:cNvSpPr>
            <a:spLocks noGrp="1" noChangeArrowheads="1"/>
          </p:cNvSpPr>
          <p:nvPr>
            <p:ph idx="1"/>
          </p:nvPr>
        </p:nvSpPr>
        <p:spPr bwMode="auto">
          <a:xfrm>
            <a:off x="0" y="1412776"/>
            <a:ext cx="9144000" cy="496855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lvl="0" indent="0">
              <a:lnSpc>
                <a:spcPct val="115000"/>
              </a:lnSpc>
              <a:spcAft>
                <a:spcPts val="1000"/>
              </a:spcAft>
              <a:buNone/>
              <a:tabLst>
                <a:tab pos="457200" algn="l"/>
              </a:tabLs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15000"/>
              </a:lnSpc>
              <a:spcAft>
                <a:spcPts val="1000"/>
              </a:spcAft>
              <a:buNone/>
              <a:tabLst>
                <a:tab pos="457200" algn="l"/>
              </a:tabLst>
            </a:pPr>
            <a:r>
              <a:rPr lang="ru-RU" sz="2200" b="1" dirty="0" smtClean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</a:t>
            </a:r>
            <a:r>
              <a:rPr lang="ru-RU" sz="2200" b="1" dirty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родителей подобран материал, </a:t>
            </a:r>
            <a:endParaRPr lang="ru-RU" sz="2200" b="1" dirty="0" smtClean="0">
              <a:solidFill>
                <a:srgbClr val="002060"/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15000"/>
              </a:lnSpc>
              <a:spcAft>
                <a:spcPts val="1000"/>
              </a:spcAft>
              <a:buNone/>
              <a:tabLst>
                <a:tab pos="457200" algn="l"/>
              </a:tabLst>
            </a:pPr>
            <a:r>
              <a:rPr lang="ru-RU" sz="2200" b="1" dirty="0" smtClean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который поможет расширить представление об </a:t>
            </a:r>
          </a:p>
          <a:p>
            <a:pPr marL="0" lvl="0" indent="0" algn="ctr">
              <a:lnSpc>
                <a:spcPct val="115000"/>
              </a:lnSpc>
              <a:spcAft>
                <a:spcPts val="1000"/>
              </a:spcAft>
              <a:buNone/>
              <a:tabLst>
                <a:tab pos="457200" algn="l"/>
              </a:tabLst>
            </a:pPr>
            <a:r>
              <a:rPr lang="ru-RU" sz="2200" b="1" dirty="0" smtClean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играх для детей, установить более близкий контакт между </a:t>
            </a:r>
          </a:p>
          <a:p>
            <a:pPr marL="0" lvl="0" indent="0" algn="ctr">
              <a:lnSpc>
                <a:spcPct val="115000"/>
              </a:lnSpc>
              <a:spcAft>
                <a:spcPts val="1000"/>
              </a:spcAft>
              <a:buNone/>
              <a:tabLst>
                <a:tab pos="457200" algn="l"/>
              </a:tabLst>
            </a:pPr>
            <a:r>
              <a:rPr lang="ru-RU" sz="2200" b="1" dirty="0" smtClean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родителями и детьми. Родители могут задать</a:t>
            </a:r>
          </a:p>
          <a:p>
            <a:pPr marL="0" lvl="0" indent="0" algn="ctr">
              <a:lnSpc>
                <a:spcPct val="115000"/>
              </a:lnSpc>
              <a:spcAft>
                <a:spcPts val="1000"/>
              </a:spcAft>
              <a:buNone/>
              <a:tabLst>
                <a:tab pos="457200" algn="l"/>
              </a:tabLst>
            </a:pPr>
            <a:r>
              <a:rPr lang="ru-RU" sz="2200" b="1" dirty="0" smtClean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интересующие их вопросы и </a:t>
            </a:r>
          </a:p>
          <a:p>
            <a:pPr marL="0" lvl="0" indent="0" algn="ctr">
              <a:lnSpc>
                <a:spcPct val="115000"/>
              </a:lnSpc>
              <a:spcAft>
                <a:spcPts val="1000"/>
              </a:spcAft>
              <a:buNone/>
              <a:tabLst>
                <a:tab pos="457200" algn="l"/>
              </a:tabLst>
            </a:pPr>
            <a:r>
              <a:rPr lang="ru-RU" sz="2200" b="1" dirty="0" smtClean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получить квалифицированный ответ.</a:t>
            </a:r>
          </a:p>
          <a:p>
            <a:pPr marL="0" indent="0" algn="ctr">
              <a:buNone/>
            </a:pPr>
            <a:endParaRPr lang="ru-RU" altLang="ru-RU" sz="28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308451"/>
            <a:ext cx="1944216" cy="109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97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292080" cy="4005064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60" t="9547" r="11605" b="15059"/>
          <a:stretch/>
        </p:blipFill>
        <p:spPr bwMode="auto">
          <a:xfrm>
            <a:off x="4256565" y="3145665"/>
            <a:ext cx="4886238" cy="373806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226495"/>
            <a:ext cx="1584176" cy="888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921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6"/>
          <p:cNvSpPr>
            <a:spLocks noGrp="1" noChangeArrowheads="1"/>
          </p:cNvSpPr>
          <p:nvPr>
            <p:ph idx="1"/>
          </p:nvPr>
        </p:nvSpPr>
        <p:spPr bwMode="auto">
          <a:xfrm>
            <a:off x="0" y="1009255"/>
            <a:ext cx="9144000" cy="537207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lvl="0" indent="0">
              <a:lnSpc>
                <a:spcPct val="115000"/>
              </a:lnSpc>
              <a:spcAft>
                <a:spcPts val="1000"/>
              </a:spcAft>
              <a:buNone/>
              <a:tabLst>
                <a:tab pos="457200" algn="l"/>
              </a:tabLs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Мультимедийный </a:t>
            </a:r>
            <a:r>
              <a:rPr lang="ru-RU" sz="2000" b="1" dirty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интерактивный пол, </a:t>
            </a:r>
            <a:endParaRPr lang="ru-RU" sz="2000" b="1" dirty="0" smtClean="0">
              <a:solidFill>
                <a:srgbClr val="002060"/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расположенный </a:t>
            </a:r>
            <a:r>
              <a:rPr lang="ru-RU" sz="2000" b="1" dirty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данной рекреации, помогает </a:t>
            </a:r>
            <a:endParaRPr lang="ru-RU" sz="2000" b="1" dirty="0" smtClean="0">
              <a:solidFill>
                <a:srgbClr val="002060"/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детям </a:t>
            </a:r>
            <a:r>
              <a:rPr lang="ru-RU" sz="2000" b="1" dirty="0" smtClean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раскрепоститься</a:t>
            </a:r>
            <a:r>
              <a:rPr lang="ru-RU" sz="2000" b="1" dirty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снять мышечное </a:t>
            </a:r>
            <a:r>
              <a:rPr lang="ru-RU" sz="2000" b="1" dirty="0" smtClean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напряжение</a:t>
            </a: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эмоционально разгрузиться, улучшает </a:t>
            </a:r>
            <a:endParaRPr lang="ru-RU" sz="2000" b="1" dirty="0" smtClean="0">
              <a:solidFill>
                <a:srgbClr val="002060"/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двигательную </a:t>
            </a:r>
            <a:r>
              <a:rPr lang="ru-RU" sz="2000" b="1" dirty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активность,  развивает логическое мышление </a:t>
            </a:r>
            <a:endParaRPr lang="ru-RU" sz="2000" b="1" dirty="0" smtClean="0">
              <a:solidFill>
                <a:srgbClr val="002060"/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2000" b="1" dirty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смекалку, помогает быстрее </a:t>
            </a:r>
            <a:r>
              <a:rPr lang="ru-RU" sz="2000" b="1" dirty="0" smtClean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освоить</a:t>
            </a: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цвета, фигуры, названия предметов, </a:t>
            </a:r>
            <a:endParaRPr lang="ru-RU" sz="2000" b="1" dirty="0" smtClean="0">
              <a:solidFill>
                <a:srgbClr val="002060"/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правила </a:t>
            </a:r>
            <a:r>
              <a:rPr lang="ru-RU" sz="2000" b="1" dirty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дорожного движения и т.д., вовлекая в игровую </a:t>
            </a:r>
            <a:endParaRPr lang="ru-RU" sz="2000" b="1" dirty="0" smtClean="0">
              <a:solidFill>
                <a:srgbClr val="002060"/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деятельность </a:t>
            </a:r>
            <a:r>
              <a:rPr lang="ru-RU" sz="2000" b="1" dirty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взрослых.</a:t>
            </a:r>
          </a:p>
          <a:p>
            <a:pPr marL="0" lvl="0" indent="0" algn="ctr">
              <a:lnSpc>
                <a:spcPct val="115000"/>
              </a:lnSpc>
              <a:spcAft>
                <a:spcPts val="1000"/>
              </a:spcAft>
              <a:buNone/>
              <a:tabLst>
                <a:tab pos="457200" algn="l"/>
              </a:tabLst>
            </a:pPr>
            <a:endParaRPr lang="ru-RU" altLang="ru-RU" sz="28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188640"/>
            <a:ext cx="1872208" cy="103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78101"/>
      </p:ext>
    </p:extLst>
  </p:cSld>
  <p:clrMapOvr>
    <a:masterClrMapping/>
  </p:clrMapOvr>
</p:sld>
</file>

<file path=ppt/theme/theme1.xml><?xml version="1.0" encoding="utf-8"?>
<a:theme xmlns:a="http://schemas.openxmlformats.org/drawingml/2006/main" name="Шаблон оформления 'Мимоза'">
  <a:themeElements>
    <a:clrScheme name="Office Theme 2">
      <a:dk1>
        <a:srgbClr val="000000"/>
      </a:dk1>
      <a:lt1>
        <a:srgbClr val="E8C567"/>
      </a:lt1>
      <a:dk2>
        <a:srgbClr val="2B5502"/>
      </a:dk2>
      <a:lt2>
        <a:srgbClr val="777777"/>
      </a:lt2>
      <a:accent1>
        <a:srgbClr val="909082"/>
      </a:accent1>
      <a:accent2>
        <a:srgbClr val="809EA8"/>
      </a:accent2>
      <a:accent3>
        <a:srgbClr val="F2DFB8"/>
      </a:accent3>
      <a:accent4>
        <a:srgbClr val="000000"/>
      </a:accent4>
      <a:accent5>
        <a:srgbClr val="C6C6C1"/>
      </a:accent5>
      <a:accent6>
        <a:srgbClr val="738F98"/>
      </a:accent6>
      <a:hlink>
        <a:srgbClr val="FFCC66"/>
      </a:hlink>
      <a:folHlink>
        <a:srgbClr val="E9DCB9"/>
      </a:folHlink>
    </a:clrScheme>
    <a:fontScheme name="Office Theme">
      <a:majorFont>
        <a:latin typeface="Palatino Linotype"/>
        <a:ea typeface=""/>
        <a:cs typeface=""/>
      </a:majorFont>
      <a:minorFont>
        <a:latin typeface="Palatino Linotyp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E8C567"/>
        </a:lt1>
        <a:dk2>
          <a:srgbClr val="2B5502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2DFB8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E8C567"/>
        </a:lt1>
        <a:dk2>
          <a:srgbClr val="2B5502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F2DFB8"/>
        </a:accent3>
        <a:accent4>
          <a:srgbClr val="000000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оформления 'Мимоза'</Template>
  <TotalTime>1044</TotalTime>
  <Words>391</Words>
  <Application>Microsoft Office PowerPoint</Application>
  <PresentationFormat>Экран (4:3)</PresentationFormat>
  <Paragraphs>82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Calibri</vt:lpstr>
      <vt:lpstr>Cambria</vt:lpstr>
      <vt:lpstr>Palatino Linotype</vt:lpstr>
      <vt:lpstr>Times New Roman</vt:lpstr>
      <vt:lpstr>Шаблон оформления 'Мимоза'</vt:lpstr>
      <vt:lpstr>                       Итоговое задание.  Вариант 3.     Рекреация «Умный паровозик» </vt:lpstr>
      <vt:lpstr>Презентация PowerPoint</vt:lpstr>
      <vt:lpstr>Презентация PowerPoint</vt:lpstr>
      <vt:lpstr>   Продукт расположен в коридоре ДОУ.              Рекреация представляет собой  бизиборд с определенным набором игр     для детей: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 данной зоне возможно взаимодействие: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Консультация: «Требования к предметно-пространственной развивающей среде в соответствии с ФГОС»</dc:title>
  <dc:creator>Admin</dc:creator>
  <cp:lastModifiedBy>Солнышко</cp:lastModifiedBy>
  <cp:revision>82</cp:revision>
  <dcterms:created xsi:type="dcterms:W3CDTF">2014-02-03T18:27:34Z</dcterms:created>
  <dcterms:modified xsi:type="dcterms:W3CDTF">2023-10-22T17:19:12Z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TC100690431049</vt:lpwstr>
  </property>
</Properties>
</file>