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62" r:id="rId3"/>
    <p:sldId id="261" r:id="rId4"/>
    <p:sldId id="266" r:id="rId5"/>
    <p:sldId id="267" r:id="rId6"/>
    <p:sldId id="268" r:id="rId7"/>
    <p:sldId id="279" r:id="rId8"/>
    <p:sldId id="295" r:id="rId9"/>
    <p:sldId id="296" r:id="rId10"/>
    <p:sldId id="299" r:id="rId11"/>
    <p:sldId id="300" r:id="rId12"/>
    <p:sldId id="302" r:id="rId13"/>
    <p:sldId id="301" r:id="rId14"/>
    <p:sldId id="290" r:id="rId15"/>
    <p:sldId id="303" r:id="rId16"/>
    <p:sldId id="298" r:id="rId17"/>
    <p:sldId id="297" r:id="rId18"/>
    <p:sldId id="304" r:id="rId19"/>
    <p:sldId id="305" r:id="rId20"/>
    <p:sldId id="274" r:id="rId21"/>
    <p:sldId id="272" r:id="rId22"/>
    <p:sldId id="280" r:id="rId23"/>
    <p:sldId id="284" r:id="rId24"/>
    <p:sldId id="286" r:id="rId25"/>
    <p:sldId id="287" r:id="rId26"/>
    <p:sldId id="285" r:id="rId27"/>
    <p:sldId id="283" r:id="rId28"/>
    <p:sldId id="292" r:id="rId29"/>
    <p:sldId id="293" r:id="rId30"/>
    <p:sldId id="288" r:id="rId31"/>
    <p:sldId id="281" r:id="rId32"/>
    <p:sldId id="291" r:id="rId33"/>
    <p:sldId id="294" r:id="rId34"/>
    <p:sldId id="289" r:id="rId35"/>
    <p:sldId id="307" r:id="rId36"/>
    <p:sldId id="312" r:id="rId37"/>
    <p:sldId id="306" r:id="rId38"/>
    <p:sldId id="308" r:id="rId39"/>
    <p:sldId id="309" r:id="rId40"/>
    <p:sldId id="310" r:id="rId41"/>
    <p:sldId id="315" r:id="rId42"/>
    <p:sldId id="314" r:id="rId43"/>
    <p:sldId id="318" r:id="rId44"/>
    <p:sldId id="319" r:id="rId45"/>
    <p:sldId id="265" r:id="rId46"/>
    <p:sldId id="317" r:id="rId47"/>
    <p:sldId id="316" r:id="rId4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259E69-3B03-493F-92C2-F55FCB554A84}">
          <p14:sldIdLst>
            <p14:sldId id="256"/>
            <p14:sldId id="262"/>
            <p14:sldId id="261"/>
            <p14:sldId id="266"/>
            <p14:sldId id="267"/>
            <p14:sldId id="268"/>
            <p14:sldId id="279"/>
            <p14:sldId id="295"/>
            <p14:sldId id="296"/>
            <p14:sldId id="299"/>
            <p14:sldId id="300"/>
            <p14:sldId id="302"/>
            <p14:sldId id="301"/>
            <p14:sldId id="290"/>
            <p14:sldId id="303"/>
            <p14:sldId id="298"/>
            <p14:sldId id="297"/>
            <p14:sldId id="304"/>
            <p14:sldId id="305"/>
            <p14:sldId id="274"/>
            <p14:sldId id="272"/>
            <p14:sldId id="280"/>
            <p14:sldId id="284"/>
            <p14:sldId id="286"/>
            <p14:sldId id="287"/>
            <p14:sldId id="285"/>
            <p14:sldId id="283"/>
            <p14:sldId id="292"/>
            <p14:sldId id="293"/>
            <p14:sldId id="288"/>
            <p14:sldId id="281"/>
            <p14:sldId id="291"/>
            <p14:sldId id="294"/>
            <p14:sldId id="289"/>
            <p14:sldId id="307"/>
            <p14:sldId id="312"/>
            <p14:sldId id="306"/>
            <p14:sldId id="308"/>
            <p14:sldId id="309"/>
            <p14:sldId id="310"/>
            <p14:sldId id="315"/>
            <p14:sldId id="314"/>
            <p14:sldId id="318"/>
            <p14:sldId id="319"/>
          </p14:sldIdLst>
        </p14:section>
        <p14:section name="Раздел без заголовка" id="{DA6600F8-0E85-45A1-A158-D364F36AADED}">
          <p14:sldIdLst>
            <p14:sldId id="265"/>
            <p14:sldId id="317"/>
          </p14:sldIdLst>
        </p14:section>
        <p14:section name="Раздел без заголовка" id="{0BA435DC-3417-4AC8-988E-7A601CD87547}">
          <p14:sldIdLst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FF00"/>
    <a:srgbClr val="0C788E"/>
    <a:srgbClr val="FF99CC"/>
    <a:srgbClr val="0000FF"/>
    <a:srgbClr val="660033"/>
    <a:srgbClr val="422C16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0395" autoAdjust="0"/>
  </p:normalViewPr>
  <p:slideViewPr>
    <p:cSldViewPr>
      <p:cViewPr varScale="1">
        <p:scale>
          <a:sx n="64" d="100"/>
          <a:sy n="64" d="100"/>
        </p:scale>
        <p:origin x="126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9771-C975-4A19-A8A7-39007BC71379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BE66C-4625-4F40-B640-1D7DC9AA97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240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BE66C-4625-4F40-B640-1D7DC9AA97B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66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BE66C-4625-4F40-B640-1D7DC9AA97B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21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FDE40-F37E-4FD2-A61F-02B4449A175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53DC-4776-4E20-8F7B-56DCA30116B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11B50-E22B-4D96-A8AA-E3604426549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B5B55-EB61-4716-8C96-D954E246AF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9DA72-49BC-4C9E-9E29-450F4CF12F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F9D12-E655-4637-BFC0-57B8A176613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C9ABD-6C75-4FFE-8022-9668F804855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5C677-55B1-4CDA-B85B-0E85BBC9111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3F434-F50B-45F9-A2F7-E18852E3110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1A043-0626-43C2-BED7-346CA0983DB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D138-8F50-4760-AF8A-C612CEFB261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4AC4ED-CC74-48DC-998E-A862F205A8F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strips dir="l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16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7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5.jpg"/><Relationship Id="rId4" Type="http://schemas.openxmlformats.org/officeDocument/2006/relationships/image" Target="../media/image8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8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2.png"/><Relationship Id="rId5" Type="http://schemas.openxmlformats.org/officeDocument/2006/relationships/image" Target="../media/image7.png"/><Relationship Id="rId4" Type="http://schemas.openxmlformats.org/officeDocument/2006/relationships/image" Target="../media/image1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hyperlink" Target="&#1060;&#1086;&#1090;&#1086;&#1072;&#1083;&#1100;&#1073;&#1086;&#1084;%202.pot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g"/><Relationship Id="rId4" Type="http://schemas.openxmlformats.org/officeDocument/2006/relationships/image" Target="../media/image1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31143" y="4869160"/>
            <a:ext cx="8568952" cy="144016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4800" b="1" cap="all" dirty="0">
                <a:ln/>
                <a:solidFill>
                  <a:srgbClr val="00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НАШИ ДОБРЫЕ ЛАДОШКИ</a:t>
            </a:r>
            <a:endParaRPr lang="es-ES" sz="4800" b="1" cap="all" dirty="0">
              <a:ln/>
              <a:solidFill>
                <a:srgbClr val="00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904" y="129788"/>
            <a:ext cx="8684195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ПРОЕКТ                                                    для детей 2 младшей группы «Солнышко»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РЖД детского сада №25 </a:t>
            </a:r>
            <a:r>
              <a:rPr lang="ru-RU" sz="2800" b="1" dirty="0" err="1">
                <a:solidFill>
                  <a:srgbClr val="FF0000"/>
                </a:solidFill>
                <a:latin typeface="Bookman Old Style" pitchFamily="18" charset="0"/>
              </a:rPr>
              <a:t>г.Лиски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364163" y="1773238"/>
            <a:ext cx="3024187" cy="1368425"/>
          </a:xfrm>
          <a:prstGeom prst="wedgeRoundRectCallout">
            <a:avLst>
              <a:gd name="adj1" fmla="val -63962"/>
              <a:gd name="adj2" fmla="val 47415"/>
              <a:gd name="adj3" fmla="val 16667"/>
            </a:avLst>
          </a:pr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80113" y="1857285"/>
            <a:ext cx="25922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C788E"/>
                </a:solidFill>
              </a:rPr>
              <a:t>Воспитатели:</a:t>
            </a:r>
          </a:p>
          <a:p>
            <a:pPr algn="ctr"/>
            <a:r>
              <a:rPr lang="ru-RU" sz="2400" dirty="0">
                <a:solidFill>
                  <a:srgbClr val="0C788E"/>
                </a:solidFill>
              </a:rPr>
              <a:t>Маслова Л.А.</a:t>
            </a:r>
          </a:p>
          <a:p>
            <a:pPr algn="ctr"/>
            <a:r>
              <a:rPr lang="ru-RU" sz="2400" dirty="0" err="1">
                <a:solidFill>
                  <a:srgbClr val="0C788E"/>
                </a:solidFill>
              </a:rPr>
              <a:t>Боева</a:t>
            </a:r>
            <a:r>
              <a:rPr lang="ru-RU" sz="2400" dirty="0">
                <a:solidFill>
                  <a:srgbClr val="0C788E"/>
                </a:solidFill>
              </a:rPr>
              <a:t> И.А.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FB33A3-8C61-47EB-9F61-C96923E10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5" y="1514784"/>
            <a:ext cx="4184080" cy="3459552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«Здравствуйте»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2F5094-0880-45E1-9EFF-4FA049D6A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5" y="1015008"/>
            <a:ext cx="4427984" cy="58772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C599AB-6EB9-4E5D-BE3A-9041C0D03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245" y="980728"/>
            <a:ext cx="4572000" cy="58772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4317A6-F315-40AA-8F4D-FFA10F44B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018" y="1700370"/>
            <a:ext cx="1511046" cy="158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32386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«Круг доброты»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D69ACC-7223-4BF7-A433-82E16987D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624736" cy="5256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F4BA60-89BA-4722-A961-8B4A8F2C5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1440160" cy="13681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8AD41D-FFC9-4570-8B88-C4D7E0BA9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96614"/>
            <a:ext cx="144016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78858"/>
      </p:ext>
    </p:extLst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«Подружись»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22EBB5-F46F-4AE1-95FC-FAC1D3334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80728"/>
            <a:ext cx="655272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77708"/>
      </p:ext>
    </p:extLst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«Вместе играем»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F4BA60-89BA-4722-A961-8B4A8F2C5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1440160" cy="13681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8AD41D-FFC9-4570-8B88-C4D7E0BA9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96614"/>
            <a:ext cx="1440160" cy="13681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A5DC10-7E3F-429B-A596-75FFDDB52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05917"/>
            <a:ext cx="669674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36175"/>
      </p:ext>
    </p:extLst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892480" cy="864096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Дидактическая игра </a:t>
            </a:r>
            <a:r>
              <a:rPr lang="ru-RU" sz="4400" dirty="0">
                <a:solidFill>
                  <a:srgbClr val="FF0000"/>
                </a:solidFill>
              </a:rPr>
              <a:t>«ЭМОЦИИ»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D22356-6CE3-4EB7-9ED2-585D6D526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045" y="3628612"/>
            <a:ext cx="4776192" cy="32221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4845AD-D303-45D4-8715-D35B68299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" y="3842792"/>
            <a:ext cx="4346281" cy="3015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3C8655-66B8-4903-BA3C-C87444957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620688"/>
            <a:ext cx="4765427" cy="32221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224D82-F9F4-42CE-B24E-3C6BBF0875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0688"/>
            <a:ext cx="4572001" cy="322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00234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«Подари улыбку другу»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C6C8D8-9D04-4DC6-8848-8C093E6CE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4427984" cy="30689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A9B1D-1BC6-4315-ABDA-778FDDE64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01" y="906438"/>
            <a:ext cx="3785072" cy="30689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7D7204-C144-42BF-82B7-5635951E83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9" y="903251"/>
            <a:ext cx="3600400" cy="24928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C67AB2-AE1A-48DE-88AC-A8C7EE9320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49080"/>
            <a:ext cx="3495078" cy="26831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6B5E48-0A9E-4722-9350-D7E174BCEA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816895"/>
            <a:ext cx="2592541" cy="19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46849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9432"/>
            <a:ext cx="7787208" cy="216024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 Игра-забава                                </a:t>
            </a:r>
            <a:r>
              <a:rPr lang="ru-RU" sz="3600" dirty="0">
                <a:solidFill>
                  <a:srgbClr val="FF0000"/>
                </a:solidFill>
              </a:rPr>
              <a:t>«Если «да»-похлопай, если «нет»-потопай»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AB7C53-4EA9-4721-B805-6DAB5441E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4860032" cy="2490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4A90DA-CB89-4A26-85A9-9AD5BEE2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191000"/>
            <a:ext cx="5652120" cy="2667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ECDD70-6265-4681-8A47-4F4180254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331" y="1844824"/>
            <a:ext cx="2105025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17104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368152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Игровые ситуации</a:t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«Как порадовать маму»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846C05-90C7-44EF-950D-A3C3017D5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85" y="1259630"/>
            <a:ext cx="6096000" cy="38255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42578C-33A5-4C24-8E9A-295103120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" y="2915816"/>
            <a:ext cx="4561886" cy="38255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D2E2E2-47A6-4952-B1F0-033EA3994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59630"/>
            <a:ext cx="2858373" cy="165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52075"/>
      </p:ext>
    </p:extLst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769" y="0"/>
            <a:ext cx="7787208" cy="548680"/>
          </a:xfrm>
        </p:spPr>
        <p:txBody>
          <a:bodyPr/>
          <a:lstStyle/>
          <a:p>
            <a:pPr algn="ctr"/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4000" dirty="0">
                <a:solidFill>
                  <a:srgbClr val="0070C0"/>
                </a:solidFill>
              </a:rPr>
              <a:t>«Поможем кукле Маше»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3C5B54-E588-4BF7-98C2-9FCDC74AA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103" y="1700807"/>
            <a:ext cx="3897897" cy="51325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2D1C53-EBF7-473C-93A3-7FD2AA62D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1" y="435433"/>
            <a:ext cx="3965630" cy="54898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966192-82DB-4897-BB44-A4E2F625C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9" y="4644553"/>
            <a:ext cx="3439269" cy="21888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422C12-BE7C-44CC-8D44-D65800ED69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26405"/>
            <a:ext cx="2508883" cy="29935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EF1B74-2A38-4685-AE0C-427DC04EF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28" y="4948025"/>
            <a:ext cx="1868850" cy="18853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C8FEB6E-5AA0-4B65-A881-57F1EC8BAE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126" y="435433"/>
            <a:ext cx="2271026" cy="11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38606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648072"/>
          </a:xfrm>
        </p:spPr>
        <p:txBody>
          <a:bodyPr/>
          <a:lstStyle/>
          <a:p>
            <a:pPr algn="ctr"/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«Поможем помощнику воспитателя»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546B03-500D-4325-A42D-28E36845EE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8" y="2431256"/>
            <a:ext cx="3714063" cy="44275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BE2662-04F3-4A46-BE78-08076F9B1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419" y="3752141"/>
            <a:ext cx="5250427" cy="31058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255762-90D6-4C70-8F8A-23A8AF103C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42" y="569586"/>
            <a:ext cx="4572000" cy="31616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0A3812-2140-4C46-AF07-5AA47D582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8" y="536370"/>
            <a:ext cx="3796675" cy="276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95664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568952" cy="30469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solidFill>
                  <a:srgbClr val="FF0000"/>
                </a:solidFill>
              </a:rPr>
              <a:t>Гипотеза проекта :</a:t>
            </a:r>
          </a:p>
          <a:p>
            <a:pPr algn="ctr">
              <a:defRPr/>
            </a:pPr>
            <a:r>
              <a:rPr lang="ru-RU" sz="4000" b="1" dirty="0">
                <a:ln w="11430"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Если добрый ты – это хорошо!</a:t>
            </a:r>
          </a:p>
          <a:p>
            <a:pPr algn="ctr">
              <a:defRPr/>
            </a:pPr>
            <a:r>
              <a:rPr lang="ru-RU" sz="4000" b="1" dirty="0">
                <a:ln w="11430"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С каждым поделись добротой своей!!! </a:t>
            </a:r>
          </a:p>
          <a:p>
            <a:pPr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362" name="Picture 4" descr="F:\Людмила\2 РИСУНКИ\РАЗНОЕ 2\detia-7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141663"/>
            <a:ext cx="13620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5" descr="F:\Людмила\2 РИСУНКИ\РАЗНОЕ 2\detia-754.gif"/>
          <p:cNvPicPr>
            <a:picLocks noChangeAspect="1" noChangeArrowheads="1" noCrop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5724525" y="3573463"/>
            <a:ext cx="14478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F:\Людмила\2 РИСУНКИ\РАЗНОЕ 2\detia-67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3789363"/>
            <a:ext cx="12858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56ECB4-B09F-4F7D-A437-5FB6F0ABDB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29" y="3675062"/>
            <a:ext cx="1362076" cy="13620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C297A1-B361-4055-A0DD-5E8497202A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50" y="3068636"/>
            <a:ext cx="1447801" cy="13511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B63188-9BCB-49C5-BC8F-4E9052081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57" y="3529584"/>
            <a:ext cx="1376908" cy="1310704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Акция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B0D29A-09C6-4613-B069-78A811D2E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980728"/>
            <a:ext cx="5493816" cy="4032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B0D2DA-0F5F-4B20-BCDD-4D6CFE493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88840"/>
            <a:ext cx="3491880" cy="48691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2125C2-BE7C-4846-BD9D-A8E8AC8AA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98" y="116632"/>
            <a:ext cx="2383724" cy="178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77070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0"/>
            <a:ext cx="8147248" cy="1215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6200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52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ru-RU" sz="1350" dirty="0">
              <a:solidFill>
                <a:srgbClr val="1F497D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952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ru-RU" sz="1350" dirty="0">
              <a:solidFill>
                <a:srgbClr val="1F497D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97AD5E-63AF-4195-8352-3D22DF7DC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3192186" cy="50851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A787C5-68DB-408A-BA45-9841C4EA6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558" y="3212976"/>
            <a:ext cx="5459930" cy="36175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744844-5F6B-4255-A1C5-27838569C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88" y="607730"/>
            <a:ext cx="319218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72918"/>
      </p:ext>
    </p:extLst>
  </p:cSld>
  <p:clrMapOvr>
    <a:masterClrMapping/>
  </p:clrMapOvr>
  <p:transition>
    <p:strips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3059832" cy="2218556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 Акция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«Письма и открытки солдатам»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AA8629-59B1-4CF8-957F-5ACB2D3EA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0260"/>
            <a:ext cx="4032448" cy="28666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4B15FB-ADF1-4DD9-B0A9-244A35DD3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92" y="620688"/>
            <a:ext cx="4560168" cy="62373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890048-BC93-4331-B2E9-1F47A7A4C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72" y="332656"/>
            <a:ext cx="3419856" cy="22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87662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Акция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D0D97B-EA33-424D-ACDC-425001EF0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" y="226666"/>
            <a:ext cx="2985664" cy="47865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2DCF3F-FBD5-492C-AD66-781047D32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88" y="188640"/>
            <a:ext cx="3744416" cy="36004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A1F3A6-DBDE-47AE-B460-A662FC893A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996952"/>
            <a:ext cx="3160662" cy="3861048"/>
          </a:xfrm>
          <a:prstGeom prst="rect">
            <a:avLst/>
          </a:prstGeom>
        </p:spPr>
      </p:pic>
      <p:sp>
        <p:nvSpPr>
          <p:cNvPr id="13" name="Сердце 12">
            <a:extLst>
              <a:ext uri="{FF2B5EF4-FFF2-40B4-BE49-F238E27FC236}">
                <a16:creationId xmlns:a16="http://schemas.microsoft.com/office/drawing/2014/main" id="{82BDDECC-5C5D-4D62-8845-CBFF83A48435}"/>
              </a:ext>
            </a:extLst>
          </p:cNvPr>
          <p:cNvSpPr/>
          <p:nvPr/>
        </p:nvSpPr>
        <p:spPr>
          <a:xfrm>
            <a:off x="2843808" y="980729"/>
            <a:ext cx="2804517" cy="23762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Покорми животное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B691125-B15C-4886-BA7F-2E651ED5F7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42" y="3789040"/>
            <a:ext cx="2491458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43462"/>
      </p:ext>
    </p:extLst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4716599" cy="1800200"/>
          </a:xfrm>
        </p:spPr>
        <p:txBody>
          <a:bodyPr/>
          <a:lstStyle/>
          <a:p>
            <a:pPr algn="ctr"/>
            <a:br>
              <a:rPr lang="ru-RU" sz="3200" dirty="0">
                <a:solidFill>
                  <a:srgbClr val="0070C0"/>
                </a:solidFill>
              </a:rPr>
            </a:b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Акция 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«Собери раздельно!                             Сохрани планету!»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E08DD0-2B22-4104-B082-D10C7B07DA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5" y="1412776"/>
            <a:ext cx="4109654" cy="54452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A8389C-594E-4C2B-A9D9-40E81E3A0F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604" y="0"/>
            <a:ext cx="3507395" cy="42951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98A7E1-ECB1-475D-A9ED-31C04C2B10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200" y="3429000"/>
            <a:ext cx="5173799" cy="3429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83970F-F08E-4297-A47A-EC370D3C9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72" y="1768328"/>
            <a:ext cx="1340544" cy="13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15418"/>
      </p:ext>
    </p:extLst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66936"/>
            <a:ext cx="7787208" cy="1315616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 Акция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BE2EA3-E1C1-4473-9C91-3967AF2CB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59" y="481236"/>
            <a:ext cx="2000250" cy="228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279095-F63B-43D0-80BA-C74AC0075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16024"/>
            <a:ext cx="3563888" cy="49857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E7282C-184F-4A5E-98FA-790A4BF41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58"/>
            <a:ext cx="3292835" cy="50042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D64168-2831-42DE-88D1-046E36950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67236"/>
            <a:ext cx="2791335" cy="219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22850"/>
      </p:ext>
    </p:extLst>
  </p:cSld>
  <p:clrMapOvr>
    <a:masterClrMapping/>
  </p:clrMapOvr>
  <p:transition>
    <p:strips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       Акция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E0C7B3-DD15-437C-9847-5B1B4D2A6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082" y="1124744"/>
            <a:ext cx="3982022" cy="57332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761CDB-9B60-4204-B40A-15C398771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" y="11448"/>
            <a:ext cx="3982022" cy="50783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930E28-D020-41FB-B12D-7BA06E29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348880"/>
            <a:ext cx="2808312" cy="190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35089"/>
      </p:ext>
    </p:extLst>
  </p:cSld>
  <p:clrMapOvr>
    <a:masterClrMapping/>
  </p:clrMapOvr>
  <p:transition>
    <p:strips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algn="ctr"/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</a:rPr>
              <a:t>Акция</a:t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«Подари улыбку маме»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7B047A-7B60-4DC6-A0CE-9A5BC746C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24744"/>
            <a:ext cx="6480720" cy="573325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ADB695-0779-4A12-9ABA-DB1C85735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551" y="2093403"/>
            <a:ext cx="1080120" cy="9686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EA0EE4F-F0E0-48B1-908C-AB7632B1C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551" y="1092188"/>
            <a:ext cx="1080120" cy="96865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C8A213-79FB-4BF6-815A-916CC5C8C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96951"/>
            <a:ext cx="1080120" cy="96865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4D8B486-398F-4EE0-82CE-8E8028D11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454" y="3965610"/>
            <a:ext cx="1080120" cy="9686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840CDE1-EAE1-4A21-8A5E-F901BF178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8" y="1124744"/>
            <a:ext cx="1080120" cy="96865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7B9FBEC-B94D-430D-BAB2-7CC817620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5" y="2028292"/>
            <a:ext cx="1080120" cy="9686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32D9140-048D-4A7D-9C75-3B3722DBE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4" y="3022712"/>
            <a:ext cx="1080120" cy="9686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01C77E8-3BC3-422A-8D1C-C3F52341D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5" y="3991371"/>
            <a:ext cx="1080120" cy="9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61686"/>
      </p:ext>
    </p:extLst>
  </p:cSld>
  <p:clrMapOvr>
    <a:masterClrMapping/>
  </p:clrMapOvr>
  <p:transition>
    <p:strips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Акция </a:t>
            </a:r>
            <a:r>
              <a:rPr lang="ru-RU" sz="4400" dirty="0">
                <a:solidFill>
                  <a:srgbClr val="FF0000"/>
                </a:solidFill>
              </a:rPr>
              <a:t>«Трудовой десант»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9A70A-D097-496E-B8C5-22D695BB69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6480720" cy="57606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C57AF1-0EBA-4CD3-A585-0276FA77E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59" y="2906486"/>
            <a:ext cx="1331641" cy="13866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6539EF-7FAF-461E-9B49-E262DE5AD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" y="2735695"/>
            <a:ext cx="1331641" cy="138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76327"/>
      </p:ext>
    </p:extLst>
  </p:cSld>
  <p:clrMapOvr>
    <a:masterClrMapping/>
  </p:clrMapOvr>
  <p:transition>
    <p:strips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-603448"/>
            <a:ext cx="3024336" cy="334664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Акция </a:t>
            </a:r>
            <a:r>
              <a:rPr lang="ru-RU" sz="4000" dirty="0">
                <a:solidFill>
                  <a:srgbClr val="FF0000"/>
                </a:solidFill>
              </a:rPr>
              <a:t>«Трудовой десант»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FF56C8-0C24-4A95-9A8E-4376DAEB7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89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DCB3B1-1A3F-4F24-87C7-E1474DA7C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3429001"/>
            <a:ext cx="5619019" cy="34009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6CF491-2D85-4454-B54F-931140C4D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60" y="3717032"/>
            <a:ext cx="176814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85711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568952" cy="150810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Тип проекта: </a:t>
            </a:r>
            <a:r>
              <a:rPr lang="ru-RU" sz="2800" b="1" dirty="0">
                <a:solidFill>
                  <a:srgbClr val="00B050"/>
                </a:solidFill>
              </a:rPr>
              <a:t>социально-личностный, общественно-полезный, практико-ориентированный, долгосрочный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59113" y="2205038"/>
            <a:ext cx="374491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Доброта нужна всем людям,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Пусть побольше добрых будет.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Говорят не зря при встрече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«Добрый день» и «Добрый вечер».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И не зря ведь есть у нас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Пожеланье «В добрый час».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Доброта – она от века</a:t>
            </a:r>
          </a:p>
          <a:p>
            <a:r>
              <a:rPr lang="ru-RU" sz="2000" b="1" i="1" dirty="0">
                <a:solidFill>
                  <a:srgbClr val="0099CC"/>
                </a:solidFill>
                <a:latin typeface="Times New Roman" pitchFamily="18" charset="0"/>
                <a:cs typeface="Times New Roman" pitchFamily="18" charset="0"/>
              </a:rPr>
              <a:t>Украшенье человека.</a:t>
            </a:r>
          </a:p>
          <a:p>
            <a:endParaRPr lang="ru-RU" dirty="0"/>
          </a:p>
        </p:txBody>
      </p:sp>
      <p:pic>
        <p:nvPicPr>
          <p:cNvPr id="14339" name="Picture 3" descr="F:\Людмила\2 РИСУНКИ\Новая папка\preview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659563" y="2420938"/>
            <a:ext cx="1700212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F:\Людмила\2 РИСУНКИ\Новая папка\73926491_1c3f8f0bcef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916113"/>
            <a:ext cx="2857500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AD557E-B762-48ED-A696-C98FB0EA3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286000"/>
            <a:ext cx="6552728" cy="4572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9E1451-87FB-40D1-827C-40C1A113D7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4954"/>
            <a:ext cx="3672408" cy="30689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5AA395-9C82-40ED-B41B-2514C9B175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976" y="156120"/>
            <a:ext cx="4279374" cy="30689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D198FE-1EB6-4E91-B66E-045F3FD27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" y="2940782"/>
            <a:ext cx="1299047" cy="128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71808"/>
      </p:ext>
    </p:extLst>
  </p:cSld>
  <p:clrMapOvr>
    <a:masterClrMapping/>
  </p:clrMapOvr>
  <p:transition>
    <p:strips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Акция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B0D29A-09C6-4613-B069-78A811D2E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980728"/>
            <a:ext cx="5493816" cy="4032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B0D2DA-0F5F-4B20-BCDD-4D6CFE493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88840"/>
            <a:ext cx="3491880" cy="48691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2125C2-BE7C-4846-BD9D-A8E8AC8AA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98" y="116632"/>
            <a:ext cx="2383724" cy="178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34804"/>
      </p:ext>
    </p:extLst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-99392"/>
            <a:ext cx="3888432" cy="2304256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Просмотр мультфильмов о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доброте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E7E10F-89C7-4116-8A64-F2FFFD9460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420888"/>
            <a:ext cx="6732240" cy="44371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C20025-0593-4A4D-A5D0-94E999F60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6"/>
            <a:ext cx="5004048" cy="36724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7AED4F-E957-47F5-9F83-8F2C475152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4144"/>
            <a:ext cx="3456384" cy="318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75477"/>
      </p:ext>
    </p:extLst>
  </p:cSld>
  <p:clrMapOvr>
    <a:masterClrMapping/>
  </p:clrMapOvr>
  <p:transition>
    <p:strips dir="l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-99392"/>
            <a:ext cx="4211960" cy="136815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Просмотр презентации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A5681-7824-444E-B13A-9854F38B1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12776"/>
            <a:ext cx="4211960" cy="30243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669946-D707-460D-B462-4B4879937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5482406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17721"/>
      </p:ext>
    </p:extLst>
  </p:cSld>
  <p:clrMapOvr>
    <a:masterClrMapping/>
  </p:clrMapOvr>
  <p:transition>
    <p:strips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0"/>
            <a:ext cx="3381375" cy="378904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Слушание песен о </a:t>
            </a:r>
            <a:r>
              <a:rPr lang="ru-RU" sz="4400" dirty="0">
                <a:solidFill>
                  <a:srgbClr val="FF0000"/>
                </a:solidFill>
              </a:rPr>
              <a:t>ДОБРОТЕ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A5BCC3-EF8C-4D43-B03C-0748AF832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0"/>
            <a:ext cx="5544617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92E4DE-1D42-4393-BFC2-1C6E352FF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32656"/>
            <a:ext cx="3381375" cy="13525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DB2D28-C133-4C09-90FD-8AA594FC7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07" y="3789040"/>
            <a:ext cx="1505565" cy="122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45125"/>
      </p:ext>
    </p:extLst>
  </p:cSld>
  <p:clrMapOvr>
    <a:masterClrMapping/>
  </p:clrMapOvr>
  <p:transition>
    <p:strips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-99392"/>
            <a:ext cx="9828584" cy="79208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НОД </a:t>
            </a:r>
            <a:r>
              <a:rPr lang="ru-RU" sz="2800" dirty="0">
                <a:solidFill>
                  <a:srgbClr val="FF0000"/>
                </a:solidFill>
              </a:rPr>
              <a:t>«Уход за комнатными растениями»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BABFB3-7054-4F5B-92BB-A95F39AD9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62" y="728080"/>
            <a:ext cx="2764904" cy="44011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F7C4A6-ACEE-4BB7-8E83-7D7E4C8C4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199" y="3429000"/>
            <a:ext cx="2248801" cy="34014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FAB9E0-ECC5-4E1E-8A05-C89C32FBAA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169" y="548680"/>
            <a:ext cx="2010680" cy="28803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800CF79-9CE1-4994-AF61-70CEFCB9C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728080"/>
            <a:ext cx="2952328" cy="414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27650"/>
      </p:ext>
    </p:extLst>
  </p:cSld>
  <p:clrMapOvr>
    <a:masterClrMapping/>
  </p:clrMapOvr>
  <p:transition>
    <p:strips dir="l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9036496" cy="864096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НОД </a:t>
            </a:r>
            <a:r>
              <a:rPr lang="ru-RU" sz="3200" dirty="0">
                <a:solidFill>
                  <a:srgbClr val="FF0000"/>
                </a:solidFill>
              </a:rPr>
              <a:t>«Забота о братьях наших меньших»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B33B3-632C-48C2-87AD-6B188F313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28800"/>
            <a:ext cx="3048000" cy="5229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D6610D-E80F-481C-9D1A-743B23FCE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6096000" cy="31667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FD5CB5-4545-4EB1-AC54-8C9E5BE7C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689"/>
            <a:ext cx="6096000" cy="34687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14D534-9FF4-48E8-82FC-2FE95EC7A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74689"/>
            <a:ext cx="3048000" cy="147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9781"/>
      </p:ext>
    </p:extLst>
  </p:cSld>
  <p:clrMapOvr>
    <a:masterClrMapping/>
  </p:clrMapOvr>
  <p:transition>
    <p:strips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4911"/>
            <a:ext cx="7787208" cy="1403671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Лепка                              </a:t>
            </a:r>
            <a:r>
              <a:rPr lang="ru-RU" sz="4400" dirty="0">
                <a:solidFill>
                  <a:srgbClr val="FF0000"/>
                </a:solidFill>
              </a:rPr>
              <a:t>«Горошины для петушка»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D356FC-6D3C-4B84-A656-64350395D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43000"/>
            <a:ext cx="4578438" cy="5715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68475A-9135-4D10-9EB9-1049DC259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" y="1628800"/>
            <a:ext cx="5544616" cy="337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93661"/>
      </p:ext>
    </p:extLst>
  </p:cSld>
  <p:clrMapOvr>
    <a:masterClrMapping/>
  </p:clrMapOvr>
  <p:transition>
    <p:strips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7787208" cy="144016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НОД </a:t>
            </a:r>
            <a:r>
              <a:rPr lang="ru-RU" sz="4400" dirty="0">
                <a:solidFill>
                  <a:srgbClr val="FF0000"/>
                </a:solidFill>
              </a:rPr>
              <a:t>«Добрые ладошки»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BFFB9B-2764-42B7-8F8B-85EAB5FC26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5364088" cy="27341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FC1004-260E-4153-A251-8482DB9E2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70"/>
            <a:ext cx="5364088" cy="29969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990C74-FD27-4219-81B3-7142DD1DFA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71730"/>
            <a:ext cx="4788024" cy="38862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6F95A0-E20A-4276-B52F-7DDB96071A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41" y="620688"/>
            <a:ext cx="306686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89163"/>
      </p:ext>
    </p:extLst>
  </p:cSld>
  <p:clrMapOvr>
    <a:masterClrMapping/>
  </p:clrMapOvr>
  <p:transition>
    <p:strips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90" y="0"/>
            <a:ext cx="9144000" cy="836712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0070C0"/>
                </a:solidFill>
              </a:rPr>
              <a:t>Знакомство со сказками о доброте и дружбе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B11764-E19E-4475-8370-8F30FEAD8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8" y="836712"/>
            <a:ext cx="3563888" cy="41490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DAC690-7D4B-4FFE-9D79-6685EFF58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06" y="2259262"/>
            <a:ext cx="5541394" cy="457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641559-48B0-416B-9455-4878C82785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836712"/>
            <a:ext cx="1728193" cy="23042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43664D-D8DD-46F1-8F9B-4E4232A502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797152"/>
            <a:ext cx="1224136" cy="199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73145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813690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проекта: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совершать добрые дела посредством игровой деятельности</a:t>
            </a:r>
            <a:endParaRPr lang="ru-RU" sz="4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F:\Людмила\2 РИСУНКИ\РАЗНОЕ\a08b4f7396cc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-27891"/>
            <a:ext cx="1728192" cy="194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A72A14-1B92-4492-BA15-D227D440F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997618"/>
            <a:ext cx="2016224" cy="187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5386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72008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Обыгрывание сказок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FEDE6F-3E19-4921-A052-E0A67E16E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" y="589351"/>
            <a:ext cx="5562536" cy="33661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07D71B-A753-4DC6-A3B2-91D1460C9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94432"/>
            <a:ext cx="3547254" cy="42747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419DAF-B820-4C88-B7FE-950D93CED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5471"/>
            <a:ext cx="5580112" cy="293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80185"/>
      </p:ext>
    </p:extLst>
  </p:cSld>
  <p:clrMapOvr>
    <a:masterClrMapping/>
  </p:clrMapOvr>
  <p:transition>
    <p:strips dir="l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72008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Рисование по сказкам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3E2433-526E-4D10-B87E-DC2D397BA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08920"/>
            <a:ext cx="5652120" cy="41933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1E4C9-8CD0-4199-BB31-1B097B49B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4608512" cy="33843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0C7D0F-ED1A-4753-A219-3FBD2C16E0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48680"/>
            <a:ext cx="172819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27825"/>
      </p:ext>
    </p:extLst>
  </p:cSld>
  <p:clrMapOvr>
    <a:masterClrMapping/>
  </p:clrMapOvr>
  <p:transition>
    <p:strips dir="l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9" y="-43754"/>
            <a:ext cx="4497005" cy="239263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Пальчиковые игры: </a:t>
            </a:r>
            <a:r>
              <a:rPr lang="ru-RU" sz="3600" dirty="0">
                <a:solidFill>
                  <a:srgbClr val="FF0000"/>
                </a:solidFill>
              </a:rPr>
              <a:t>«Дружба», «Добрые сказки»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D0EA71-3387-4E66-875E-AC115A0FD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" y="25129"/>
            <a:ext cx="4560422" cy="32403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54ED58C-6D0E-46FA-B57A-1C8732610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278" y="2924944"/>
            <a:ext cx="6552727" cy="39330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872E6C8-5A75-44B7-9EB8-1BBFF4177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24" y="3657588"/>
            <a:ext cx="1703008" cy="135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66137"/>
      </p:ext>
    </p:extLst>
  </p:cSld>
  <p:clrMapOvr>
    <a:masterClrMapping/>
  </p:clrMapOvr>
  <p:transition>
    <p:strips dir="l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-468560" y="3212975"/>
            <a:ext cx="4598568" cy="1728193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Анкетирование 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и консультации 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для родителей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18FFA8-7E47-4FD4-820B-6F4104326A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4834479" cy="28803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D7DA96-C4C6-4951-A995-66E7992F9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5452283" cy="3428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5C178F-291E-46B8-8E25-61ABA7BF6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86966"/>
            <a:ext cx="2304256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28558"/>
      </p:ext>
    </p:extLst>
  </p:cSld>
  <p:clrMapOvr>
    <a:masterClrMapping/>
  </p:clrMapOvr>
  <p:transition>
    <p:strips dir="l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0" y="2"/>
            <a:ext cx="9144000" cy="1052206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Картотека</a:t>
            </a:r>
            <a:r>
              <a:rPr lang="ru-RU" sz="3200" dirty="0">
                <a:solidFill>
                  <a:srgbClr val="0070C0"/>
                </a:solidFill>
              </a:rPr>
              <a:t>                                             дидактических и  театрализованных игр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401F44-0991-4E4D-9440-2ADEA44B0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207"/>
            <a:ext cx="3384376" cy="58052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921E59-5B63-4824-A219-9940A0ED6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2" y="1052207"/>
            <a:ext cx="3484045" cy="58052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27A6B0-0183-41CB-A5A1-1D32EEEB7C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1916832"/>
            <a:ext cx="2160243" cy="25202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02D74D-4A97-4AAC-8F87-22072DDE56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650099"/>
            <a:ext cx="873476" cy="7789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3597F1-A1C9-4903-AEA2-51F34733BA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7807" y="2649371"/>
            <a:ext cx="871804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14887"/>
      </p:ext>
    </p:extLst>
  </p:cSld>
  <p:clrMapOvr>
    <a:masterClrMapping/>
  </p:clrMapOvr>
  <p:transition>
    <p:strips dir="l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5877272"/>
            <a:ext cx="576064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  <a:hlinkClick r:id="rId2" action="ppaction://hlinkpres?slideindex=1&amp;slidetitle="/>
              </a:rPr>
              <a:t>…</a:t>
            </a:r>
            <a:endParaRPr lang="ru-RU" sz="4000" b="1" cap="all" dirty="0">
              <a:ln w="0"/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DAB9322-379B-4E17-A290-E768C195A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272843"/>
            <a:ext cx="7772400" cy="779893"/>
          </a:xfrm>
        </p:spPr>
        <p:txBody>
          <a:bodyPr/>
          <a:lstStyle/>
          <a:p>
            <a:pPr algn="ctr"/>
            <a:r>
              <a:rPr lang="ru-RU" sz="4800" dirty="0">
                <a:solidFill>
                  <a:srgbClr val="FF0000"/>
                </a:solidFill>
              </a:rPr>
              <a:t>ИТОГ ПРОЕКТА: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D16A34-DCD5-43DD-8876-A81538444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61" y="1772816"/>
            <a:ext cx="4536504" cy="30963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8B20AC-B69F-4024-A3F5-065D3C0F6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711332"/>
            <a:ext cx="8640960" cy="1499974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3620B6-FA28-49ED-8115-EE3673592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15" y="22786"/>
            <a:ext cx="9144000" cy="67778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723863-B718-429E-B2A8-0E7BA9341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10" y="5616806"/>
            <a:ext cx="3381375" cy="12184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28E28C-37A2-48A0-8C64-435D97D2F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293096"/>
            <a:ext cx="1300925" cy="132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51682"/>
      </p:ext>
    </p:extLst>
  </p:cSld>
  <p:clrMapOvr>
    <a:masterClrMapping/>
  </p:clrMapOvr>
  <p:transition>
    <p:strips dir="l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5212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Творите добро вместе с нами!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B1FAA9-9CC2-44E0-982E-E31D9FAAA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560"/>
            <a:ext cx="6809310" cy="55340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E75C58-FE69-49E5-8C8D-99D5A477C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85" y="4714875"/>
            <a:ext cx="2301215" cy="21431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F4B3B7-1CD9-4F83-9C4C-CE16F0E37C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697" y="1312992"/>
            <a:ext cx="2368303" cy="21160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AD414E-ADAC-48D0-A349-6F6AA92DD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564" y="3458728"/>
            <a:ext cx="1475656" cy="139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2758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Задачи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2656"/>
            <a:ext cx="8517632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Способствовать расширению круга общения с взрослыми и детьми; 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Развивать эмоции и мотивы, способствующие формированию коммуникативных умений и навыков; уважения к окружающим людям; 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Воспитывать гуманное эмоционально-положительное, бережное отношение к миру природы и окружающего мира в целом;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Прививать любовь к Отечеству, воспитывать чувства гордости за историю становления страны и потребности защищать Родину. Осваивать и наследовать лучшие традиции отечественной культуры.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Учить детей быть внимательными к окружающим, сверстникам, близким. Совершать для них добрые дела.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Уточнить представление детей о добрых и злых поступках и их последствии, развивать умение высказывать суждения. 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Побуждать детей к положительным поступкам и делам.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Воспитывать желание оставлять “добрый след” о себе в душах людей.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F:\Людмила\2 РИСУНКИ\Новая папка\2600dbd4.gif"/>
          <p:cNvPicPr>
            <a:picLocks noChangeAspect="1" noChangeArrowheads="1" noCrop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7330305" y="-99392"/>
            <a:ext cx="185020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3922925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проекта: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074510"/>
            <a:ext cx="8229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процесса нравственного воспитания детей – важная задача дошкольной педагогики на современном этапе развития нашего общества. Немаловажное место в нем занимает вопрос о формировании у детей представлений о нормах морали, регулирующих отношения человека к окружающим людям, природе и т. д. Когда ребенок начинает активную жизнь в человеческом обществе, он сталкивается с множеством проблем и трудностей. Мы живем в очень не простое время, когда отклонения становятся нормой. Будущее нации – в руках самой нации. Именно поэтому одной из задач нашей работы является воспитание гуманного эмоционально-положительного отношения друг к другу, бережного отношение к миру природы и окружающего мира в целом.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направлен на формирование интереса к общественной жизни; бережного отношения к природе; познанию себя и себе подобных, воспитанию гуманных чувств.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3248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64235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Методы работы: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Наблюдения и беседы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Дидактические игры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НОД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Проблемные ситуации , поиск ответа на вопрос «Как поступить?»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Социально-благотворительные акции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0099CC"/>
                </a:solidFill>
              </a:rPr>
              <a:t>Анкетирование родителей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rgbClr val="0099CC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E5BD81-7047-406B-91B7-67EC25254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96752"/>
            <a:ext cx="2160240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32530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2016224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Игры на формирование личностных качеств </a:t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«Ладонь в ладонь»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5AB3FB-A20A-464E-BAEE-4C6D0555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16832"/>
            <a:ext cx="6552728" cy="49411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572D7-A235-4147-8CE6-0F92F3DA36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311" y="764704"/>
            <a:ext cx="836488" cy="8640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A8FC04-BD9A-4923-8C01-6369A514E9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83648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80559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08012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«Здравствуйте»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489E27-5F45-417B-93BB-3D431C865F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4572000" cy="36724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18F616-E272-4C56-B260-91C8CB9A89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4572000" cy="40770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EEBBF6-83B0-4DEF-BEA0-82FFA8520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931" y="1204553"/>
            <a:ext cx="33813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67053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5584</TotalTime>
  <Words>624</Words>
  <Application>Microsoft Office PowerPoint</Application>
  <PresentationFormat>Экран (4:3)</PresentationFormat>
  <Paragraphs>90</Paragraphs>
  <Slides>47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Arial Black</vt:lpstr>
      <vt:lpstr>Bookman Old Style</vt:lpstr>
      <vt:lpstr>Calibri</vt:lpstr>
      <vt:lpstr>Century Gothic</vt:lpstr>
      <vt:lpstr>Times New Roman</vt:lpstr>
      <vt:lpstr>Wingdings</vt:lpstr>
      <vt:lpstr>Diseño predeterminado</vt:lpstr>
      <vt:lpstr>НАШИ ДОБРЫЕ ЛАДОШКИ</vt:lpstr>
      <vt:lpstr>Презентация PowerPoint</vt:lpstr>
      <vt:lpstr>Презентация PowerPoint</vt:lpstr>
      <vt:lpstr>Презентация PowerPoint</vt:lpstr>
      <vt:lpstr>Задачи</vt:lpstr>
      <vt:lpstr> Актуальность проекта: </vt:lpstr>
      <vt:lpstr>Презентация PowerPoint</vt:lpstr>
      <vt:lpstr>Игры на формирование личностных качеств  «Ладонь в ладонь»</vt:lpstr>
      <vt:lpstr>«Здравствуйте» </vt:lpstr>
      <vt:lpstr>«Здравствуйте» </vt:lpstr>
      <vt:lpstr>«Круг доброты» </vt:lpstr>
      <vt:lpstr>«Подружись» </vt:lpstr>
      <vt:lpstr>«Вместе играем» </vt:lpstr>
      <vt:lpstr>Дидактическая игра «ЭМОЦИИ» </vt:lpstr>
      <vt:lpstr>«Подари улыбку другу» </vt:lpstr>
      <vt:lpstr> Игра-забава                                «Если «да»-похлопай, если «нет»-потопай»</vt:lpstr>
      <vt:lpstr>Игровые ситуации  «Как порадовать маму»</vt:lpstr>
      <vt:lpstr>  «Поможем кукле Маше»</vt:lpstr>
      <vt:lpstr> «Поможем помощнику воспитателя»</vt:lpstr>
      <vt:lpstr>Акция </vt:lpstr>
      <vt:lpstr>Презентация PowerPoint</vt:lpstr>
      <vt:lpstr> Акция «Письма и открытки солдатам»</vt:lpstr>
      <vt:lpstr>Акция </vt:lpstr>
      <vt:lpstr>  Акция  «Собери раздельно!                             Сохрани планету!» </vt:lpstr>
      <vt:lpstr> Акция </vt:lpstr>
      <vt:lpstr>       Акция </vt:lpstr>
      <vt:lpstr>  Акция «Подари улыбку маме» </vt:lpstr>
      <vt:lpstr>Акция «Трудовой десант» </vt:lpstr>
      <vt:lpstr>Акция «Трудовой десант» </vt:lpstr>
      <vt:lpstr>Презентация PowerPoint</vt:lpstr>
      <vt:lpstr>Акция </vt:lpstr>
      <vt:lpstr>Просмотр мультфильмов о доброте </vt:lpstr>
      <vt:lpstr>Просмотр презентации</vt:lpstr>
      <vt:lpstr>Слушание песен о ДОБРОТЕ </vt:lpstr>
      <vt:lpstr>НОД «Уход за комнатными растениями» </vt:lpstr>
      <vt:lpstr>НОД «Забота о братьях наших меньших» </vt:lpstr>
      <vt:lpstr>Лепка                              «Горошины для петушка» </vt:lpstr>
      <vt:lpstr>НОД «Добрые ладошки» </vt:lpstr>
      <vt:lpstr>Знакомство со сказками о доброте и дружбе </vt:lpstr>
      <vt:lpstr>Обыгрывание сказок </vt:lpstr>
      <vt:lpstr>Рисование по сказкам </vt:lpstr>
      <vt:lpstr>Пальчиковые игры: «Дружба», «Добрые сказки» </vt:lpstr>
      <vt:lpstr>Анкетирование  и консультации  для родителей </vt:lpstr>
      <vt:lpstr>Картотека                                             дидактических и  театрализованных игр </vt:lpstr>
      <vt:lpstr>ИТОГ ПРОЕКТА:</vt:lpstr>
      <vt:lpstr>Презентация PowerPoint</vt:lpstr>
      <vt:lpstr>Творите добро вместе с нами! 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1</cp:lastModifiedBy>
  <cp:revision>806</cp:revision>
  <dcterms:created xsi:type="dcterms:W3CDTF">2010-05-23T14:28:12Z</dcterms:created>
  <dcterms:modified xsi:type="dcterms:W3CDTF">2026-06-01T16:41:10Z</dcterms:modified>
</cp:coreProperties>
</file>