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875FF-6AFD-420A-B8C8-BCA994013953}" type="datetimeFigureOut">
              <a:rPr lang="ru-RU" smtClean="0"/>
              <a:pPr/>
              <a:t>18.07.2023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AC5AA-3E92-4D16-B5B2-0FD3D8AC2A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875FF-6AFD-420A-B8C8-BCA994013953}" type="datetimeFigureOut">
              <a:rPr lang="ru-RU" smtClean="0"/>
              <a:pPr/>
              <a:t>18.07.2023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AC5AA-3E92-4D16-B5B2-0FD3D8AC2A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875FF-6AFD-420A-B8C8-BCA994013953}" type="datetimeFigureOut">
              <a:rPr lang="ru-RU" smtClean="0"/>
              <a:pPr/>
              <a:t>18.07.2023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AC5AA-3E92-4D16-B5B2-0FD3D8AC2A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875FF-6AFD-420A-B8C8-BCA994013953}" type="datetimeFigureOut">
              <a:rPr lang="ru-RU" smtClean="0"/>
              <a:pPr/>
              <a:t>18.07.2023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AC5AA-3E92-4D16-B5B2-0FD3D8AC2A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875FF-6AFD-420A-B8C8-BCA994013953}" type="datetimeFigureOut">
              <a:rPr lang="ru-RU" smtClean="0"/>
              <a:pPr/>
              <a:t>18.07.2023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AC5AA-3E92-4D16-B5B2-0FD3D8AC2A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875FF-6AFD-420A-B8C8-BCA994013953}" type="datetimeFigureOut">
              <a:rPr lang="ru-RU" smtClean="0"/>
              <a:pPr/>
              <a:t>18.07.2023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AC5AA-3E92-4D16-B5B2-0FD3D8AC2A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875FF-6AFD-420A-B8C8-BCA994013953}" type="datetimeFigureOut">
              <a:rPr lang="ru-RU" smtClean="0"/>
              <a:pPr/>
              <a:t>18.07.2023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AC5AA-3E92-4D16-B5B2-0FD3D8AC2A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875FF-6AFD-420A-B8C8-BCA994013953}" type="datetimeFigureOut">
              <a:rPr lang="ru-RU" smtClean="0"/>
              <a:pPr/>
              <a:t>18.07.2023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AC5AA-3E92-4D16-B5B2-0FD3D8AC2A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875FF-6AFD-420A-B8C8-BCA994013953}" type="datetimeFigureOut">
              <a:rPr lang="ru-RU" smtClean="0"/>
              <a:pPr/>
              <a:t>18.07.2023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AC5AA-3E92-4D16-B5B2-0FD3D8AC2A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875FF-6AFD-420A-B8C8-BCA994013953}" type="datetimeFigureOut">
              <a:rPr lang="ru-RU" smtClean="0"/>
              <a:pPr/>
              <a:t>18.07.2023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AC5AA-3E92-4D16-B5B2-0FD3D8AC2A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875FF-6AFD-420A-B8C8-BCA994013953}" type="datetimeFigureOut">
              <a:rPr lang="ru-RU" smtClean="0"/>
              <a:pPr/>
              <a:t>18.07.2023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AC5AA-3E92-4D16-B5B2-0FD3D8AC2A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6875FF-6AFD-420A-B8C8-BCA994013953}" type="datetimeFigureOut">
              <a:rPr lang="ru-RU" smtClean="0"/>
              <a:pPr/>
              <a:t>18.07.2023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5AC5AA-3E92-4D16-B5B2-0FD3D8AC2A0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571480"/>
            <a:ext cx="9144000" cy="250033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Консультация  для родителей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7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7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Готовность к школе</a:t>
            </a:r>
            <a:r>
              <a:rPr lang="ru-RU" sz="7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28824" y="4725144"/>
            <a:ext cx="6400800" cy="1752600"/>
          </a:xfrm>
        </p:spPr>
        <p:txBody>
          <a:bodyPr>
            <a:normAutofit lnSpcReduction="10000"/>
          </a:bodyPr>
          <a:lstStyle/>
          <a:p>
            <a:pPr algn="r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Выполнила: </a:t>
            </a: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воспитатель ВКК детского сада №103 </a:t>
            </a:r>
          </a:p>
          <a:p>
            <a:pPr algn="r"/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ОАО «РЖД» Маслова Людмила Анатольевна</a:t>
            </a:r>
            <a:endParaRPr lang="ru-RU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2132856"/>
            <a:ext cx="4968552" cy="345638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Общие знания и представления об окружающем мире; элементарные математические представления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697427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5000" dirty="0">
                <a:latin typeface="Times New Roman" pitchFamily="18" charset="0"/>
                <a:cs typeface="Times New Roman" pitchFamily="18" charset="0"/>
              </a:rPr>
              <a:t>1.  Знать и называть времена года, растительный и животный мир, быт людей (одежда, обувь, постель, посуда, транспорт, техника), правила дорожного движения.</a:t>
            </a:r>
            <a:br>
              <a:rPr lang="ru-RU" sz="5000" dirty="0">
                <a:latin typeface="Times New Roman" pitchFamily="18" charset="0"/>
                <a:cs typeface="Times New Roman" pitchFamily="18" charset="0"/>
              </a:rPr>
            </a:br>
            <a:r>
              <a:rPr lang="ru-RU" sz="5000" dirty="0">
                <a:latin typeface="Times New Roman" pitchFamily="18" charset="0"/>
                <a:cs typeface="Times New Roman" pitchFamily="18" charset="0"/>
              </a:rPr>
              <a:t>2.  Знать:</a:t>
            </a:r>
            <a:br>
              <a:rPr lang="ru-RU" sz="5000" dirty="0">
                <a:latin typeface="Times New Roman" pitchFamily="18" charset="0"/>
                <a:cs typeface="Times New Roman" pitchFamily="18" charset="0"/>
              </a:rPr>
            </a:br>
            <a:r>
              <a:rPr lang="ru-RU" sz="5000" dirty="0">
                <a:latin typeface="Times New Roman" pitchFamily="18" charset="0"/>
                <a:cs typeface="Times New Roman" pitchFamily="18" charset="0"/>
              </a:rPr>
              <a:t>•   Цифры до 10.</a:t>
            </a:r>
            <a:br>
              <a:rPr lang="ru-RU" sz="5000" dirty="0">
                <a:latin typeface="Times New Roman" pitchFamily="18" charset="0"/>
                <a:cs typeface="Times New Roman" pitchFamily="18" charset="0"/>
              </a:rPr>
            </a:br>
            <a:r>
              <a:rPr lang="ru-RU" sz="5000" dirty="0">
                <a:latin typeface="Times New Roman" pitchFamily="18" charset="0"/>
                <a:cs typeface="Times New Roman" pitchFamily="18" charset="0"/>
              </a:rPr>
              <a:t>•     Уметь решать задачи на сложение и вычитание в одно действие.</a:t>
            </a:r>
            <a:br>
              <a:rPr lang="ru-RU" sz="5000" dirty="0">
                <a:latin typeface="Times New Roman" pitchFamily="18" charset="0"/>
                <a:cs typeface="Times New Roman" pitchFamily="18" charset="0"/>
              </a:rPr>
            </a:br>
            <a:r>
              <a:rPr lang="ru-RU" sz="5000" dirty="0">
                <a:latin typeface="Times New Roman" pitchFamily="18" charset="0"/>
                <a:cs typeface="Times New Roman" pitchFamily="18" charset="0"/>
              </a:rPr>
              <a:t>•     Смежные числа в пределах 10.</a:t>
            </a:r>
            <a:br>
              <a:rPr lang="ru-RU" sz="5000" dirty="0">
                <a:latin typeface="Times New Roman" pitchFamily="18" charset="0"/>
                <a:cs typeface="Times New Roman" pitchFamily="18" charset="0"/>
              </a:rPr>
            </a:br>
            <a:r>
              <a:rPr lang="ru-RU" sz="5000" dirty="0">
                <a:latin typeface="Times New Roman" pitchFamily="18" charset="0"/>
                <a:cs typeface="Times New Roman" pitchFamily="18" charset="0"/>
              </a:rPr>
              <a:t>•     Прямой и обратный счет.</a:t>
            </a:r>
            <a:br>
              <a:rPr lang="ru-RU" sz="5000" dirty="0">
                <a:latin typeface="Times New Roman" pitchFamily="18" charset="0"/>
                <a:cs typeface="Times New Roman" pitchFamily="18" charset="0"/>
              </a:rPr>
            </a:br>
            <a:r>
              <a:rPr lang="ru-RU" sz="5000" dirty="0">
                <a:latin typeface="Times New Roman" pitchFamily="18" charset="0"/>
                <a:cs typeface="Times New Roman" pitchFamily="18" charset="0"/>
              </a:rPr>
              <a:t>•    Геометрические фигуры (плоские и объемные) - круг, треугольник, квадрат, прямоугольник, шар, куб, цилиндр.</a:t>
            </a:r>
            <a:br>
              <a:rPr lang="ru-RU" sz="5000" dirty="0">
                <a:latin typeface="Times New Roman" pitchFamily="18" charset="0"/>
                <a:cs typeface="Times New Roman" pitchFamily="18" charset="0"/>
              </a:rPr>
            </a:br>
            <a:r>
              <a:rPr lang="ru-RU" sz="5000" dirty="0">
                <a:latin typeface="Times New Roman" pitchFamily="18" charset="0"/>
                <a:cs typeface="Times New Roman" pitchFamily="18" charset="0"/>
              </a:rPr>
              <a:t>•    Соотношение целого предмета и его части.</a:t>
            </a:r>
            <a:br>
              <a:rPr lang="ru-RU" sz="5000" dirty="0">
                <a:latin typeface="Times New Roman" pitchFamily="18" charset="0"/>
                <a:cs typeface="Times New Roman" pitchFamily="18" charset="0"/>
              </a:rPr>
            </a:br>
            <a:r>
              <a:rPr lang="ru-RU" sz="5000" dirty="0">
                <a:latin typeface="Times New Roman" pitchFamily="18" charset="0"/>
                <a:cs typeface="Times New Roman" pitchFamily="18" charset="0"/>
              </a:rPr>
              <a:t>•    Уметь ориентироваться на листе бумаги.</a:t>
            </a:r>
            <a:br>
              <a:rPr lang="ru-RU" sz="5000" dirty="0">
                <a:latin typeface="Times New Roman" pitchFamily="18" charset="0"/>
                <a:cs typeface="Times New Roman" pitchFamily="18" charset="0"/>
              </a:rPr>
            </a:br>
            <a:r>
              <a:rPr lang="ru-RU" sz="5000" dirty="0">
                <a:latin typeface="Times New Roman" pitchFamily="18" charset="0"/>
                <a:cs typeface="Times New Roman" pitchFamily="18" charset="0"/>
              </a:rPr>
              <a:t>3. Уровень устной грамотности:</a:t>
            </a:r>
            <a:br>
              <a:rPr lang="ru-RU" sz="5000" dirty="0">
                <a:latin typeface="Times New Roman" pitchFamily="18" charset="0"/>
                <a:cs typeface="Times New Roman" pitchFamily="18" charset="0"/>
              </a:rPr>
            </a:br>
            <a:r>
              <a:rPr lang="ru-RU" sz="5000" dirty="0">
                <a:latin typeface="Times New Roman" pitchFamily="18" charset="0"/>
                <a:cs typeface="Times New Roman" pitchFamily="18" charset="0"/>
              </a:rPr>
              <a:t>•   Проводить звуковой анализ несложных слов, последовательно выделяя и называя все звуки в слове.</a:t>
            </a:r>
            <a:br>
              <a:rPr lang="ru-RU" sz="5000" dirty="0">
                <a:latin typeface="Times New Roman" pitchFamily="18" charset="0"/>
                <a:cs typeface="Times New Roman" pitchFamily="18" charset="0"/>
              </a:rPr>
            </a:br>
            <a:r>
              <a:rPr lang="ru-RU" sz="5000" dirty="0">
                <a:latin typeface="Times New Roman" pitchFamily="18" charset="0"/>
                <a:cs typeface="Times New Roman" pitchFamily="18" charset="0"/>
              </a:rPr>
              <a:t>•    Различать и называть гласные и согласные звуки.</a:t>
            </a:r>
            <a:br>
              <a:rPr lang="ru-RU" sz="5000" dirty="0">
                <a:latin typeface="Times New Roman" pitchFamily="18" charset="0"/>
                <a:cs typeface="Times New Roman" pitchFamily="18" charset="0"/>
              </a:rPr>
            </a:br>
            <a:r>
              <a:rPr lang="ru-RU" sz="5000" dirty="0">
                <a:latin typeface="Times New Roman" pitchFamily="18" charset="0"/>
                <a:cs typeface="Times New Roman" pitchFamily="18" charset="0"/>
              </a:rPr>
              <a:t>•    Знать буквы, уметь читать по слогам.</a:t>
            </a:r>
            <a:br>
              <a:rPr lang="ru-RU" sz="5000" dirty="0">
                <a:latin typeface="Times New Roman" pitchFamily="18" charset="0"/>
                <a:cs typeface="Times New Roman" pitchFamily="18" charset="0"/>
              </a:rPr>
            </a:br>
            <a:r>
              <a:rPr lang="ru-RU" sz="5000" dirty="0">
                <a:latin typeface="Times New Roman" pitchFamily="18" charset="0"/>
                <a:cs typeface="Times New Roman" pitchFamily="18" charset="0"/>
              </a:rPr>
              <a:t>•    Уметь пересказывать текст.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Речь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072098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Ясное произношение всех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звуков.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Умение ребенка говорить тихо-громко-тихо, менять темп речи: быстро-медленно-быстро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Использовать в речи различные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интонации.</a:t>
            </a:r>
          </a:p>
          <a:p>
            <a:pPr marL="514350" indent="-514350"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Знать стихи,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потешки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загадки, считалки, уметь их выразительно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прочитать.</a:t>
            </a:r>
          </a:p>
          <a:p>
            <a:pPr marL="514350" indent="-514350"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 Уровень культуры речевого общения (разговаривать , глядя собеседнику в глаза, не прерывать без извинений двух говорящих и т.д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marL="514350" indent="-514350"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 Уметь вести диалог, отвечать на вопросы, самим детям задавать правильно построенные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вопросы.</a:t>
            </a:r>
          </a:p>
          <a:p>
            <a:pPr marL="514350" indent="-514350"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 Уметь связно, без лишних повторов, перескоков, длительных пауз рассказывать сказки и рассказы. Пересказывать своими словами смысл пословицы, стихотворения. Уметь рассказывать как подробно, так и кратко.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000132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Межличностные взаимоотношения: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5143536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AutoNum type="arabicPeriod"/>
            </a:pPr>
            <a:r>
              <a:rPr lang="ru-RU" sz="3300" dirty="0">
                <a:latin typeface="Times New Roman" pitchFamily="18" charset="0"/>
                <a:cs typeface="Times New Roman" pitchFamily="18" charset="0"/>
              </a:rPr>
              <a:t> Ребенок умеет слышать указания родителей и слушаться в разумных пределах с первого 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раза.</a:t>
            </a:r>
          </a:p>
          <a:p>
            <a:pPr marL="514350" indent="-514350">
              <a:buAutoNum type="arabicPeriod"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>
                <a:latin typeface="Times New Roman" pitchFamily="18" charset="0"/>
                <a:cs typeface="Times New Roman" pitchFamily="18" charset="0"/>
              </a:rPr>
              <a:t>  Обучен управлять своим поведением (хочется поиграть, но папа попросил присмотреть за младшей сестренкой и т.д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marL="514350" indent="-514350">
              <a:buAutoNum type="arabicPeriod"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>
                <a:latin typeface="Times New Roman" pitchFamily="18" charset="0"/>
                <a:cs typeface="Times New Roman" pitchFamily="18" charset="0"/>
              </a:rPr>
              <a:t> Ребенком усвоены нравственные нормы жизни в 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коллективе: основные </a:t>
            </a:r>
            <a:r>
              <a:rPr lang="ru-RU" sz="3300" dirty="0">
                <a:latin typeface="Times New Roman" pitchFamily="18" charset="0"/>
                <a:cs typeface="Times New Roman" pitchFamily="18" charset="0"/>
              </a:rPr>
              <a:t>формы приветствия, 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прощания, просьбы</a:t>
            </a:r>
            <a:r>
              <a:rPr lang="ru-RU" sz="3300" dirty="0">
                <a:latin typeface="Times New Roman" pitchFamily="18" charset="0"/>
                <a:cs typeface="Times New Roman" pitchFamily="18" charset="0"/>
              </a:rPr>
              <a:t>, благодарности, 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извинения, умение </a:t>
            </a:r>
            <a:r>
              <a:rPr lang="ru-RU" sz="3300" dirty="0">
                <a:latin typeface="Times New Roman" pitchFamily="18" charset="0"/>
                <a:cs typeface="Times New Roman" pitchFamily="18" charset="0"/>
              </a:rPr>
              <a:t>поделиться чем-то, попросить о чем-то, заводить знакомства, разговаривать на различные темы с новым приятелем, дружить, помогать, сопереживать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None/>
            </a:pPr>
            <a:r>
              <a:rPr lang="ru-RU" b="1" dirty="0"/>
              <a:t/>
            </a:r>
            <a:br>
              <a:rPr lang="ru-RU" b="1" dirty="0"/>
            </a:b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003232" cy="572149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Ребенок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 поступления в школу должен усвоить: 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Школа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- это нужно, </a:t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         Школа - это трудно,</a:t>
            </a:r>
          </a:p>
          <a:p>
            <a:pPr>
              <a:buNone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                    Школа - это интересно!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2972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428869"/>
            <a:ext cx="8229600" cy="2928958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algn="ctr"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петрович\Desktop\скачанные файлы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500042"/>
            <a:ext cx="4714908" cy="30718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Цель: создать условия для включения родителей будущих первоклассников в процесс подготовки ребенка к школе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Познакомить родителей с проблемами первоклассников (в период адаптации к школе) их причинами и способами коррекции</a:t>
            </a:r>
          </a:p>
          <a:p>
            <a:pPr marL="514350" indent="-514350"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Вовлечь родителей в процесс анализа возможных трудностей их детей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Вооружить практическими советами и рекомендациями по подготовке ребенка к школе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Особенностей</a:t>
            </a:r>
            <a:r>
              <a:rPr lang="ru-RU" dirty="0" smtClean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адаптации детей к школе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Существует три переломных момента, которые проходит ребенок в процессе обучения в школе: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Поступление в первый класс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Переход из начальной школы в среднюю (5 класс)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Переход из средней школы в старшую (10 класс)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На что нужно обратить внимание родителям первоклассников в период адаптации: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Период адаптации ребенка к школе может длиться от 2-3 недель до полугода, это зависит от многих факторов: индивидуальные особенности ребенка, характер взаимоотношений с окружающими, тип учебного заведения(а значит и уровень сложности образовательной программы) и степень готовности ребенка к школьной жизни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Поддержка взрослых –мамы, папы, бабушек и т.д. чем больше взрослых окажут помощь в этом процессе, тем успешнее ребенок адаптируется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 того, какую нишу займет ваш ребенок при распределении социальных ролей, зависит весь период его обучения в школе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Каковы признаки успешной адаптации?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Удовлетворенность ребенка процессом обучения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Насколько легко ребенок справляется с программой (необходимо поддержать его в трудный момент, не критиковать излишне за медлительность. А так же не сравнивать с другими детьми, все дети разные). Если программа сложная внимательно следите, не является ли такая нагрузка для ребенка чрезмерной. Очень важно вселить в школьника уверенность в успех, иначе бороться с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апатией вы будете очень долго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285750"/>
            <a:ext cx="8229600" cy="584041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Признак успешной адаптации –это степень самостоятельности ребенка при выполнении им учебных заданий, готовность прибегнуть к помощи взрослого лишь после попыток выполнить задание самому. Частенько родители слишком усердно «помогают» ребенку, что вызывает порой противоположный эффект. Здесь лучше сразу обозначить границы вашей помощи и постепенно уменьшать их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Удовлетворенность межличностными отношениями – с одноклассниками и учителем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Самым важным признаком того, что ребенок полностью освоился в школьной среде, является отсутствие болезней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Готовность к школе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Психологическая готовность: необходимый уровень психического развития ребенка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Интеллектуальная готовность: желание узнавать новое, смысловое запоминание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Социально – психологическая готовность: принятие позиции школьника, потребность в общении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Эмоционально - волевая готовность: умение сознательно подчинять свои действия правилам, способность управлять своими эмоциями и поведением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Коммуникативная готовность: умение играть и общаться с другими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Физическая готовность: готовность организма ребенка к учебным нагрузкам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«Социальная позиция школьника»:понимание необходимости учения и чем она отличается от игры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Высокая мотивационная готовность: любит книги, любит решать задачки, любознателен</a:t>
            </a:r>
          </a:p>
          <a:p>
            <a:pPr marL="514350" indent="-514350">
              <a:buAutoNum type="arabicPeriod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ru-RU" sz="11200" b="1" dirty="0">
                <a:latin typeface="Times New Roman" pitchFamily="18" charset="0"/>
                <a:cs typeface="Times New Roman" pitchFamily="18" charset="0"/>
              </a:rPr>
              <a:t>Фразы для общения с </a:t>
            </a:r>
            <a:r>
              <a:rPr lang="ru-RU" sz="11200" b="1" dirty="0" smtClean="0">
                <a:latin typeface="Times New Roman" pitchFamily="18" charset="0"/>
                <a:cs typeface="Times New Roman" pitchFamily="18" charset="0"/>
              </a:rPr>
              <a:t>ребёнком</a:t>
            </a:r>
          </a:p>
          <a:p>
            <a:pPr algn="ctr">
              <a:buNone/>
            </a:pPr>
            <a:endParaRPr lang="ru-RU" sz="1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4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9600" b="1" i="1" dirty="0">
                <a:latin typeface="Times New Roman" pitchFamily="18" charset="0"/>
                <a:cs typeface="Times New Roman" pitchFamily="18" charset="0"/>
              </a:rPr>
              <a:t>Не рекомендуемые фразы для общения</a:t>
            </a:r>
            <a:r>
              <a:rPr lang="ru-RU" sz="9600" b="1" i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600" dirty="0">
                <a:latin typeface="Times New Roman" pitchFamily="18" charset="0"/>
                <a:cs typeface="Times New Roman" pitchFamily="18" charset="0"/>
              </a:rPr>
            </a:br>
            <a:r>
              <a:rPr lang="ru-RU" sz="9600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Я тысячу раз говорил тебе, что…</a:t>
            </a:r>
            <a:br>
              <a:rPr lang="ru-RU" sz="9600" dirty="0">
                <a:latin typeface="Times New Roman" pitchFamily="18" charset="0"/>
                <a:cs typeface="Times New Roman" pitchFamily="18" charset="0"/>
              </a:rPr>
            </a:b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-Сколько раз надо повторять…</a:t>
            </a:r>
            <a:br>
              <a:rPr lang="ru-RU" sz="9600" dirty="0">
                <a:latin typeface="Times New Roman" pitchFamily="18" charset="0"/>
                <a:cs typeface="Times New Roman" pitchFamily="18" charset="0"/>
              </a:rPr>
            </a:b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-О чём ты только думаешь…</a:t>
            </a:r>
            <a:br>
              <a:rPr lang="ru-RU" sz="9600" dirty="0">
                <a:latin typeface="Times New Roman" pitchFamily="18" charset="0"/>
                <a:cs typeface="Times New Roman" pitchFamily="18" charset="0"/>
              </a:rPr>
            </a:b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-Неужели тебе трудно запомнить, что…</a:t>
            </a:r>
            <a:br>
              <a:rPr lang="ru-RU" sz="9600" dirty="0">
                <a:latin typeface="Times New Roman" pitchFamily="18" charset="0"/>
                <a:cs typeface="Times New Roman" pitchFamily="18" charset="0"/>
              </a:rPr>
            </a:b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-Ты становишься…</a:t>
            </a:r>
            <a:br>
              <a:rPr lang="ru-RU" sz="9600" dirty="0">
                <a:latin typeface="Times New Roman" pitchFamily="18" charset="0"/>
                <a:cs typeface="Times New Roman" pitchFamily="18" charset="0"/>
              </a:rPr>
            </a:b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-Ты такой же как,…</a:t>
            </a:r>
            <a:br>
              <a:rPr lang="ru-RU" sz="9600" dirty="0">
                <a:latin typeface="Times New Roman" pitchFamily="18" charset="0"/>
                <a:cs typeface="Times New Roman" pitchFamily="18" charset="0"/>
              </a:rPr>
            </a:b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-Отстань, некогда мне…</a:t>
            </a:r>
            <a:br>
              <a:rPr lang="ru-RU" sz="9600" dirty="0">
                <a:latin typeface="Times New Roman" pitchFamily="18" charset="0"/>
                <a:cs typeface="Times New Roman" pitchFamily="18" charset="0"/>
              </a:rPr>
            </a:b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-Почему Лена(Настя, Вася и т.д.) такая, а ты - н</a:t>
            </a:r>
            <a:r>
              <a:rPr lang="ru-RU" sz="7400" dirty="0">
                <a:latin typeface="Times New Roman" pitchFamily="18" charset="0"/>
                <a:cs typeface="Times New Roman" pitchFamily="18" charset="0"/>
              </a:rPr>
              <a:t>ет…</a:t>
            </a:r>
          </a:p>
          <a:p>
            <a:r>
              <a:rPr lang="ru-RU" sz="7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7400" dirty="0">
                <a:latin typeface="Times New Roman" pitchFamily="18" charset="0"/>
                <a:cs typeface="Times New Roman" pitchFamily="18" charset="0"/>
              </a:rPr>
            </a:br>
            <a:r>
              <a:rPr lang="ru-RU" sz="9600" b="1" i="1" dirty="0">
                <a:latin typeface="Times New Roman" pitchFamily="18" charset="0"/>
                <a:cs typeface="Times New Roman" pitchFamily="18" charset="0"/>
              </a:rPr>
              <a:t>Рекомендуемые фразы для общения: </a:t>
            </a: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600" dirty="0">
                <a:latin typeface="Times New Roman" pitchFamily="18" charset="0"/>
                <a:cs typeface="Times New Roman" pitchFamily="18" charset="0"/>
              </a:rPr>
            </a:b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-Ты у меня умный, красивый (и т.д.).</a:t>
            </a:r>
            <a:br>
              <a:rPr lang="ru-RU" sz="9600" dirty="0">
                <a:latin typeface="Times New Roman" pitchFamily="18" charset="0"/>
                <a:cs typeface="Times New Roman" pitchFamily="18" charset="0"/>
              </a:rPr>
            </a:b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-Как хорошо, что  у меня есть ты.</a:t>
            </a:r>
            <a:br>
              <a:rPr lang="ru-RU" sz="9600" dirty="0">
                <a:latin typeface="Times New Roman" pitchFamily="18" charset="0"/>
                <a:cs typeface="Times New Roman" pitchFamily="18" charset="0"/>
              </a:rPr>
            </a:b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-Ты у меня молодец.</a:t>
            </a:r>
            <a:br>
              <a:rPr lang="ru-RU" sz="9600" dirty="0">
                <a:latin typeface="Times New Roman" pitchFamily="18" charset="0"/>
                <a:cs typeface="Times New Roman" pitchFamily="18" charset="0"/>
              </a:rPr>
            </a:b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-Я тебя очень люблю.</a:t>
            </a:r>
            <a:br>
              <a:rPr lang="ru-RU" sz="9600" dirty="0">
                <a:latin typeface="Times New Roman" pitchFamily="18" charset="0"/>
                <a:cs typeface="Times New Roman" pitchFamily="18" charset="0"/>
              </a:rPr>
            </a:b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-Как хорошо ты это сделал, научи и меня этому.</a:t>
            </a:r>
            <a:br>
              <a:rPr lang="ru-RU" sz="9600" dirty="0">
                <a:latin typeface="Times New Roman" pitchFamily="18" charset="0"/>
                <a:cs typeface="Times New Roman" pitchFamily="18" charset="0"/>
              </a:rPr>
            </a:b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-Спасибо тебе, я тебе очень благодарна.</a:t>
            </a:r>
            <a:br>
              <a:rPr lang="ru-RU" sz="9600" dirty="0">
                <a:latin typeface="Times New Roman" pitchFamily="18" charset="0"/>
                <a:cs typeface="Times New Roman" pitchFamily="18" charset="0"/>
              </a:rPr>
            </a:br>
            <a:r>
              <a:rPr lang="ru-RU" sz="9600" dirty="0">
                <a:latin typeface="Times New Roman" pitchFamily="18" charset="0"/>
                <a:cs typeface="Times New Roman" pitchFamily="18" charset="0"/>
              </a:rPr>
              <a:t>-Если бы не ты, я бы никогда с этим не справился.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Что должен знать ребенок, идя в школу: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50072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Сведения о себе и о своей семье: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1.  Назвать свою фамилию, имя, отчество, возраст.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2.   Знать свой домашний адрес.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3.  Указать фамилию, имя, отчество родителей и близких родственников.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4.  Место работы родителей.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5.   Знать как действовать в таких ситуациях, как: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•    Один дома.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•    Потерял ключ.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•    Заблудился.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«Забочусь о себе сам»:</a:t>
            </a:r>
            <a:br>
              <a:rPr lang="ru-RU" sz="1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1.  Самостоятельно или после напоминаний ребенок исполняет каждодневные правила личной гигиены (чистит зубы, умывается, чистит обувь, одежду, пользуется салфеткой и т.д.)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2.  Делать утреннюю гимнастику. Знать о ее пользе.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3.  Знать о полезных и вредных продуктах, витаминах, культуре питания.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4.   Уметь самостоятельно помыть яблоко, апельсин и другое.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5.   Знать о пользе свежего воздуха и вредности пыли. Принимать посильное участие в уборке квартиры.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6.  Иметь представления как обращаться с йодом, зеленкой, бинтом и т.д.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7.  Растут ли ядовитые растения, кустарники, грибы вокруг нас.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</TotalTime>
  <Words>508</Words>
  <Application>Microsoft Office PowerPoint</Application>
  <PresentationFormat>Экран (4:3)</PresentationFormat>
  <Paragraphs>64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Тема Office</vt:lpstr>
      <vt:lpstr>Консультация  для родителей  «Готовность к школе»  </vt:lpstr>
      <vt:lpstr>Цель: создать условия для включения родителей будущих первоклассников в процесс подготовки ребенка к школе</vt:lpstr>
      <vt:lpstr>Особенностей адаптации детей к школе  </vt:lpstr>
      <vt:lpstr>На что нужно обратить внимание родителям первоклассников в период адаптации:</vt:lpstr>
      <vt:lpstr>Каковы признаки успешной адаптации?</vt:lpstr>
      <vt:lpstr>Презентация PowerPoint</vt:lpstr>
      <vt:lpstr>Готовность к школе:</vt:lpstr>
      <vt:lpstr>Презентация PowerPoint</vt:lpstr>
      <vt:lpstr>Что должен знать ребенок, идя в школу:</vt:lpstr>
      <vt:lpstr>Общие знания и представления об окружающем мире; элементарные математические представления</vt:lpstr>
      <vt:lpstr>Речь</vt:lpstr>
      <vt:lpstr>Межличностные взаимоотношения:</vt:lpstr>
      <vt:lpstr>Презентация PowerPoint</vt:lpstr>
      <vt:lpstr>Презентация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для родителей на тему : «Скоро в школу»</dc:title>
  <dc:creator>петрович</dc:creator>
  <cp:lastModifiedBy>Солнышко</cp:lastModifiedBy>
  <cp:revision>30</cp:revision>
  <dcterms:created xsi:type="dcterms:W3CDTF">2014-12-20T16:09:03Z</dcterms:created>
  <dcterms:modified xsi:type="dcterms:W3CDTF">2023-07-18T19:31:51Z</dcterms:modified>
</cp:coreProperties>
</file>