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24"/>
  </p:notesMasterIdLst>
  <p:sldIdLst>
    <p:sldId id="256" r:id="rId2"/>
    <p:sldId id="257" r:id="rId3"/>
    <p:sldId id="276" r:id="rId4"/>
    <p:sldId id="258" r:id="rId5"/>
    <p:sldId id="266" r:id="rId6"/>
    <p:sldId id="275" r:id="rId7"/>
    <p:sldId id="277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408B65-4357-4FBE-98E5-A176D6DC1CF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146BF6CE-EB99-4CF3-B149-9E6F0336755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Tahoma" pitchFamily="34" charset="0"/>
            </a:rPr>
            <a:t>Сопутствующие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Tahoma" pitchFamily="34" charset="0"/>
            </a:rPr>
            <a:t>проблемы:</a:t>
          </a:r>
          <a:r>
            <a:rPr kumimoji="0" lang="ru-RU" b="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Tahoma" pitchFamily="34" charset="0"/>
            </a:rPr>
            <a:t> </a:t>
          </a:r>
        </a:p>
      </dgm:t>
    </dgm:pt>
    <dgm:pt modelId="{231DDFD9-E0F1-4AB5-8C9C-8C98031981D8}" type="parTrans" cxnId="{79A2999E-7055-452E-B035-460AC7A6DD7C}">
      <dgm:prSet/>
      <dgm:spPr/>
      <dgm:t>
        <a:bodyPr/>
        <a:lstStyle/>
        <a:p>
          <a:endParaRPr lang="ru-RU"/>
        </a:p>
      </dgm:t>
    </dgm:pt>
    <dgm:pt modelId="{37988C12-51CB-4ECF-9083-96BEBFAA5D8E}" type="sibTrans" cxnId="{79A2999E-7055-452E-B035-460AC7A6DD7C}">
      <dgm:prSet/>
      <dgm:spPr/>
      <dgm:t>
        <a:bodyPr/>
        <a:lstStyle/>
        <a:p>
          <a:endParaRPr lang="ru-RU"/>
        </a:p>
      </dgm:t>
    </dgm:pt>
    <dgm:pt modelId="{4FDC6EF6-30D6-4B77-A1FD-F3D5F589421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rPr>
            <a:t>взаимоотношения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rPr>
            <a:t>с окружающими</a:t>
          </a:r>
          <a:r>
            <a:rPr kumimoji="0" lang="ru-RU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rPr>
            <a:t> </a:t>
          </a:r>
        </a:p>
      </dgm:t>
    </dgm:pt>
    <dgm:pt modelId="{76C53D4B-B536-4CE1-B157-3C3673EADD31}" type="parTrans" cxnId="{EEFE7896-37E6-46EB-A065-CAF95CE13137}">
      <dgm:prSet/>
      <dgm:spPr/>
      <dgm:t>
        <a:bodyPr/>
        <a:lstStyle/>
        <a:p>
          <a:endParaRPr lang="ru-RU"/>
        </a:p>
      </dgm:t>
    </dgm:pt>
    <dgm:pt modelId="{4F35CB26-596E-4096-8066-15AECEED4A3B}" type="sibTrans" cxnId="{EEFE7896-37E6-46EB-A065-CAF95CE13137}">
      <dgm:prSet/>
      <dgm:spPr/>
      <dgm:t>
        <a:bodyPr/>
        <a:lstStyle/>
        <a:p>
          <a:endParaRPr lang="ru-RU"/>
        </a:p>
      </dgm:t>
    </dgm:pt>
    <dgm:pt modelId="{F1BF80FD-AB66-4DEF-9520-C37714652BA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rPr>
            <a:t>трудности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rPr>
            <a:t>в обучении</a:t>
          </a: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 </a:t>
          </a:r>
        </a:p>
      </dgm:t>
    </dgm:pt>
    <dgm:pt modelId="{6F777835-DC80-461B-B9CC-2F5E6BF72E80}" type="parTrans" cxnId="{451F725F-9A35-4C79-A877-D5BCD311900A}">
      <dgm:prSet/>
      <dgm:spPr/>
      <dgm:t>
        <a:bodyPr/>
        <a:lstStyle/>
        <a:p>
          <a:endParaRPr lang="ru-RU"/>
        </a:p>
      </dgm:t>
    </dgm:pt>
    <dgm:pt modelId="{21421713-D9E1-4F7F-801B-A957EA3CCBF0}" type="sibTrans" cxnId="{451F725F-9A35-4C79-A877-D5BCD311900A}">
      <dgm:prSet/>
      <dgm:spPr/>
      <dgm:t>
        <a:bodyPr/>
        <a:lstStyle/>
        <a:p>
          <a:endParaRPr lang="ru-RU"/>
        </a:p>
      </dgm:t>
    </dgm:pt>
    <dgm:pt modelId="{DD9E80C7-6010-4E03-A48C-88D377E2B79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rPr>
            <a:t>низкая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rPr>
            <a:t>самооценка</a:t>
          </a: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 </a:t>
          </a:r>
        </a:p>
      </dgm:t>
    </dgm:pt>
    <dgm:pt modelId="{60B0F182-571B-4C85-B9B2-3274403E0855}" type="parTrans" cxnId="{B17C4BE7-868D-4006-83C7-BD7C3A270FD4}">
      <dgm:prSet/>
      <dgm:spPr/>
      <dgm:t>
        <a:bodyPr/>
        <a:lstStyle/>
        <a:p>
          <a:endParaRPr lang="ru-RU"/>
        </a:p>
      </dgm:t>
    </dgm:pt>
    <dgm:pt modelId="{54B6B269-E0E0-448F-A374-A7B20F274FA0}" type="sibTrans" cxnId="{B17C4BE7-868D-4006-83C7-BD7C3A270FD4}">
      <dgm:prSet/>
      <dgm:spPr/>
      <dgm:t>
        <a:bodyPr/>
        <a:lstStyle/>
        <a:p>
          <a:endParaRPr lang="ru-RU"/>
        </a:p>
      </dgm:t>
    </dgm:pt>
    <dgm:pt modelId="{2F57EBBD-8B4B-4C97-A127-B1B9EDB875FA}" type="pres">
      <dgm:prSet presAssocID="{13408B65-4357-4FBE-98E5-A176D6DC1CF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3B681A9-219A-40C8-AB9D-CFA8D6D662A4}" type="pres">
      <dgm:prSet presAssocID="{146BF6CE-EB99-4CF3-B149-9E6F03367557}" presName="hierRoot1" presStyleCnt="0">
        <dgm:presLayoutVars>
          <dgm:hierBranch/>
        </dgm:presLayoutVars>
      </dgm:prSet>
      <dgm:spPr/>
    </dgm:pt>
    <dgm:pt modelId="{CC59EF0B-D2CC-4C1C-B80D-2605B1ECD5B1}" type="pres">
      <dgm:prSet presAssocID="{146BF6CE-EB99-4CF3-B149-9E6F03367557}" presName="rootComposite1" presStyleCnt="0"/>
      <dgm:spPr/>
    </dgm:pt>
    <dgm:pt modelId="{071120CC-418A-4D3B-9DED-A5A1FB2071A2}" type="pres">
      <dgm:prSet presAssocID="{146BF6CE-EB99-4CF3-B149-9E6F03367557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849E8B-D48C-404E-8D79-4AFF3359BCCA}" type="pres">
      <dgm:prSet presAssocID="{146BF6CE-EB99-4CF3-B149-9E6F03367557}" presName="rootConnector1" presStyleLbl="node1" presStyleIdx="0" presStyleCnt="0"/>
      <dgm:spPr/>
      <dgm:t>
        <a:bodyPr/>
        <a:lstStyle/>
        <a:p>
          <a:endParaRPr lang="ru-RU"/>
        </a:p>
      </dgm:t>
    </dgm:pt>
    <dgm:pt modelId="{5AA8BCFA-B773-4045-BB5D-0F2AAF35EF4B}" type="pres">
      <dgm:prSet presAssocID="{146BF6CE-EB99-4CF3-B149-9E6F03367557}" presName="hierChild2" presStyleCnt="0"/>
      <dgm:spPr/>
    </dgm:pt>
    <dgm:pt modelId="{F73AC211-0BAF-40F2-B0E4-D4F010141958}" type="pres">
      <dgm:prSet presAssocID="{76C53D4B-B536-4CE1-B157-3C3673EADD31}" presName="Name35" presStyleLbl="parChTrans1D2" presStyleIdx="0" presStyleCnt="3"/>
      <dgm:spPr/>
    </dgm:pt>
    <dgm:pt modelId="{0C1A978D-0EC7-4342-9DD3-0E93AD6C4CFE}" type="pres">
      <dgm:prSet presAssocID="{4FDC6EF6-30D6-4B77-A1FD-F3D5F589421D}" presName="hierRoot2" presStyleCnt="0">
        <dgm:presLayoutVars>
          <dgm:hierBranch/>
        </dgm:presLayoutVars>
      </dgm:prSet>
      <dgm:spPr/>
    </dgm:pt>
    <dgm:pt modelId="{9DE7C9FA-EBC9-4298-AFBB-E6A4FD1B1204}" type="pres">
      <dgm:prSet presAssocID="{4FDC6EF6-30D6-4B77-A1FD-F3D5F589421D}" presName="rootComposite" presStyleCnt="0"/>
      <dgm:spPr/>
    </dgm:pt>
    <dgm:pt modelId="{EA8377F9-01E9-42BB-A31B-13436C69BE29}" type="pres">
      <dgm:prSet presAssocID="{4FDC6EF6-30D6-4B77-A1FD-F3D5F589421D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C808F21-D8DA-493B-ABB4-0BCAC8AA09AA}" type="pres">
      <dgm:prSet presAssocID="{4FDC6EF6-30D6-4B77-A1FD-F3D5F589421D}" presName="rootConnector" presStyleLbl="node2" presStyleIdx="0" presStyleCnt="3"/>
      <dgm:spPr/>
      <dgm:t>
        <a:bodyPr/>
        <a:lstStyle/>
        <a:p>
          <a:endParaRPr lang="ru-RU"/>
        </a:p>
      </dgm:t>
    </dgm:pt>
    <dgm:pt modelId="{B4ADECFF-B4A4-4CC4-B075-D01F6BAF1B98}" type="pres">
      <dgm:prSet presAssocID="{4FDC6EF6-30D6-4B77-A1FD-F3D5F589421D}" presName="hierChild4" presStyleCnt="0"/>
      <dgm:spPr/>
    </dgm:pt>
    <dgm:pt modelId="{C984E558-199A-4009-A436-4D8CAD18F30E}" type="pres">
      <dgm:prSet presAssocID="{4FDC6EF6-30D6-4B77-A1FD-F3D5F589421D}" presName="hierChild5" presStyleCnt="0"/>
      <dgm:spPr/>
    </dgm:pt>
    <dgm:pt modelId="{E56292BF-F3F5-4E6A-9E13-126E34D03719}" type="pres">
      <dgm:prSet presAssocID="{6F777835-DC80-461B-B9CC-2F5E6BF72E80}" presName="Name35" presStyleLbl="parChTrans1D2" presStyleIdx="1" presStyleCnt="3"/>
      <dgm:spPr/>
    </dgm:pt>
    <dgm:pt modelId="{F2FC8E5E-CEE4-4666-896D-FBA733104A76}" type="pres">
      <dgm:prSet presAssocID="{F1BF80FD-AB66-4DEF-9520-C37714652BA7}" presName="hierRoot2" presStyleCnt="0">
        <dgm:presLayoutVars>
          <dgm:hierBranch/>
        </dgm:presLayoutVars>
      </dgm:prSet>
      <dgm:spPr/>
    </dgm:pt>
    <dgm:pt modelId="{5B69B1DE-825B-4C6C-A37C-B0EC5ECAA131}" type="pres">
      <dgm:prSet presAssocID="{F1BF80FD-AB66-4DEF-9520-C37714652BA7}" presName="rootComposite" presStyleCnt="0"/>
      <dgm:spPr/>
    </dgm:pt>
    <dgm:pt modelId="{1E96C0F1-2C75-4A3D-98F8-DEF1C193F20D}" type="pres">
      <dgm:prSet presAssocID="{F1BF80FD-AB66-4DEF-9520-C37714652BA7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AD559AD-C567-4B8C-B429-9A6228A4AC8F}" type="pres">
      <dgm:prSet presAssocID="{F1BF80FD-AB66-4DEF-9520-C37714652BA7}" presName="rootConnector" presStyleLbl="node2" presStyleIdx="1" presStyleCnt="3"/>
      <dgm:spPr/>
      <dgm:t>
        <a:bodyPr/>
        <a:lstStyle/>
        <a:p>
          <a:endParaRPr lang="ru-RU"/>
        </a:p>
      </dgm:t>
    </dgm:pt>
    <dgm:pt modelId="{DBD9DD24-C3CD-4C58-AC6E-C62DB80D5B5A}" type="pres">
      <dgm:prSet presAssocID="{F1BF80FD-AB66-4DEF-9520-C37714652BA7}" presName="hierChild4" presStyleCnt="0"/>
      <dgm:spPr/>
    </dgm:pt>
    <dgm:pt modelId="{19C6C8B0-2A5D-4208-B68B-8F4230F800EF}" type="pres">
      <dgm:prSet presAssocID="{F1BF80FD-AB66-4DEF-9520-C37714652BA7}" presName="hierChild5" presStyleCnt="0"/>
      <dgm:spPr/>
    </dgm:pt>
    <dgm:pt modelId="{D26AD690-0620-4A7D-8236-308A1A083BCF}" type="pres">
      <dgm:prSet presAssocID="{60B0F182-571B-4C85-B9B2-3274403E0855}" presName="Name35" presStyleLbl="parChTrans1D2" presStyleIdx="2" presStyleCnt="3"/>
      <dgm:spPr/>
    </dgm:pt>
    <dgm:pt modelId="{09FEE73C-81EB-4BB2-8295-4C17EF4995B5}" type="pres">
      <dgm:prSet presAssocID="{DD9E80C7-6010-4E03-A48C-88D377E2B79B}" presName="hierRoot2" presStyleCnt="0">
        <dgm:presLayoutVars>
          <dgm:hierBranch/>
        </dgm:presLayoutVars>
      </dgm:prSet>
      <dgm:spPr/>
    </dgm:pt>
    <dgm:pt modelId="{98BCEE5E-DE66-4CFB-955F-9F83009D6C0F}" type="pres">
      <dgm:prSet presAssocID="{DD9E80C7-6010-4E03-A48C-88D377E2B79B}" presName="rootComposite" presStyleCnt="0"/>
      <dgm:spPr/>
    </dgm:pt>
    <dgm:pt modelId="{58D94E24-8784-454D-937D-29C71EA5B9A9}" type="pres">
      <dgm:prSet presAssocID="{DD9E80C7-6010-4E03-A48C-88D377E2B79B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01B707-06C0-4812-B1F3-BFBBC98691E8}" type="pres">
      <dgm:prSet presAssocID="{DD9E80C7-6010-4E03-A48C-88D377E2B79B}" presName="rootConnector" presStyleLbl="node2" presStyleIdx="2" presStyleCnt="3"/>
      <dgm:spPr/>
      <dgm:t>
        <a:bodyPr/>
        <a:lstStyle/>
        <a:p>
          <a:endParaRPr lang="ru-RU"/>
        </a:p>
      </dgm:t>
    </dgm:pt>
    <dgm:pt modelId="{EE7F946A-1BC0-4014-92B7-F07059A67844}" type="pres">
      <dgm:prSet presAssocID="{DD9E80C7-6010-4E03-A48C-88D377E2B79B}" presName="hierChild4" presStyleCnt="0"/>
      <dgm:spPr/>
    </dgm:pt>
    <dgm:pt modelId="{E40E87EC-B4AA-493D-A9BB-D186A58C982D}" type="pres">
      <dgm:prSet presAssocID="{DD9E80C7-6010-4E03-A48C-88D377E2B79B}" presName="hierChild5" presStyleCnt="0"/>
      <dgm:spPr/>
    </dgm:pt>
    <dgm:pt modelId="{429EDC18-C097-4A76-AF61-28DD7C744FDF}" type="pres">
      <dgm:prSet presAssocID="{146BF6CE-EB99-4CF3-B149-9E6F03367557}" presName="hierChild3" presStyleCnt="0"/>
      <dgm:spPr/>
    </dgm:pt>
  </dgm:ptLst>
  <dgm:cxnLst>
    <dgm:cxn modelId="{DDC79A81-7F46-4519-8530-6BE2A7F02EC0}" type="presOf" srcId="{146BF6CE-EB99-4CF3-B149-9E6F03367557}" destId="{071120CC-418A-4D3B-9DED-A5A1FB2071A2}" srcOrd="0" destOrd="0" presId="urn:microsoft.com/office/officeart/2005/8/layout/orgChart1"/>
    <dgm:cxn modelId="{451F725F-9A35-4C79-A877-D5BCD311900A}" srcId="{146BF6CE-EB99-4CF3-B149-9E6F03367557}" destId="{F1BF80FD-AB66-4DEF-9520-C37714652BA7}" srcOrd="1" destOrd="0" parTransId="{6F777835-DC80-461B-B9CC-2F5E6BF72E80}" sibTransId="{21421713-D9E1-4F7F-801B-A957EA3CCBF0}"/>
    <dgm:cxn modelId="{A2F393F3-7821-426E-B8FB-3BCE39CA0F66}" type="presOf" srcId="{DD9E80C7-6010-4E03-A48C-88D377E2B79B}" destId="{6F01B707-06C0-4812-B1F3-BFBBC98691E8}" srcOrd="1" destOrd="0" presId="urn:microsoft.com/office/officeart/2005/8/layout/orgChart1"/>
    <dgm:cxn modelId="{36CB6E39-3935-4BAA-B886-97C1BEDA4C52}" type="presOf" srcId="{F1BF80FD-AB66-4DEF-9520-C37714652BA7}" destId="{1E96C0F1-2C75-4A3D-98F8-DEF1C193F20D}" srcOrd="0" destOrd="0" presId="urn:microsoft.com/office/officeart/2005/8/layout/orgChart1"/>
    <dgm:cxn modelId="{D18B7274-150B-4904-A882-473A34211B6B}" type="presOf" srcId="{DD9E80C7-6010-4E03-A48C-88D377E2B79B}" destId="{58D94E24-8784-454D-937D-29C71EA5B9A9}" srcOrd="0" destOrd="0" presId="urn:microsoft.com/office/officeart/2005/8/layout/orgChart1"/>
    <dgm:cxn modelId="{9BB6C533-D11A-4363-9B17-11927F18C595}" type="presOf" srcId="{60B0F182-571B-4C85-B9B2-3274403E0855}" destId="{D26AD690-0620-4A7D-8236-308A1A083BCF}" srcOrd="0" destOrd="0" presId="urn:microsoft.com/office/officeart/2005/8/layout/orgChart1"/>
    <dgm:cxn modelId="{ED5B7973-D1F3-44B5-AB38-B93B5FDE253E}" type="presOf" srcId="{6F777835-DC80-461B-B9CC-2F5E6BF72E80}" destId="{E56292BF-F3F5-4E6A-9E13-126E34D03719}" srcOrd="0" destOrd="0" presId="urn:microsoft.com/office/officeart/2005/8/layout/orgChart1"/>
    <dgm:cxn modelId="{273A85B7-63BA-46E8-9CE1-8D6E3700DD02}" type="presOf" srcId="{146BF6CE-EB99-4CF3-B149-9E6F03367557}" destId="{6F849E8B-D48C-404E-8D79-4AFF3359BCCA}" srcOrd="1" destOrd="0" presId="urn:microsoft.com/office/officeart/2005/8/layout/orgChart1"/>
    <dgm:cxn modelId="{766CCBFB-F976-4E0F-84F4-BF9482FDB5BC}" type="presOf" srcId="{4FDC6EF6-30D6-4B77-A1FD-F3D5F589421D}" destId="{EA8377F9-01E9-42BB-A31B-13436C69BE29}" srcOrd="0" destOrd="0" presId="urn:microsoft.com/office/officeart/2005/8/layout/orgChart1"/>
    <dgm:cxn modelId="{B17C4BE7-868D-4006-83C7-BD7C3A270FD4}" srcId="{146BF6CE-EB99-4CF3-B149-9E6F03367557}" destId="{DD9E80C7-6010-4E03-A48C-88D377E2B79B}" srcOrd="2" destOrd="0" parTransId="{60B0F182-571B-4C85-B9B2-3274403E0855}" sibTransId="{54B6B269-E0E0-448F-A374-A7B20F274FA0}"/>
    <dgm:cxn modelId="{79A2999E-7055-452E-B035-460AC7A6DD7C}" srcId="{13408B65-4357-4FBE-98E5-A176D6DC1CFC}" destId="{146BF6CE-EB99-4CF3-B149-9E6F03367557}" srcOrd="0" destOrd="0" parTransId="{231DDFD9-E0F1-4AB5-8C9C-8C98031981D8}" sibTransId="{37988C12-51CB-4ECF-9083-96BEBFAA5D8E}"/>
    <dgm:cxn modelId="{B7E20269-B035-46E0-BC29-8FD4148AB5E8}" type="presOf" srcId="{4FDC6EF6-30D6-4B77-A1FD-F3D5F589421D}" destId="{5C808F21-D8DA-493B-ABB4-0BCAC8AA09AA}" srcOrd="1" destOrd="0" presId="urn:microsoft.com/office/officeart/2005/8/layout/orgChart1"/>
    <dgm:cxn modelId="{F7BDB146-ABC7-47AE-BC85-3091483DEE76}" type="presOf" srcId="{F1BF80FD-AB66-4DEF-9520-C37714652BA7}" destId="{7AD559AD-C567-4B8C-B429-9A6228A4AC8F}" srcOrd="1" destOrd="0" presId="urn:microsoft.com/office/officeart/2005/8/layout/orgChart1"/>
    <dgm:cxn modelId="{EEFE7896-37E6-46EB-A065-CAF95CE13137}" srcId="{146BF6CE-EB99-4CF3-B149-9E6F03367557}" destId="{4FDC6EF6-30D6-4B77-A1FD-F3D5F589421D}" srcOrd="0" destOrd="0" parTransId="{76C53D4B-B536-4CE1-B157-3C3673EADD31}" sibTransId="{4F35CB26-596E-4096-8066-15AECEED4A3B}"/>
    <dgm:cxn modelId="{D0E179A1-B895-4C3A-A285-355A06F03B54}" type="presOf" srcId="{76C53D4B-B536-4CE1-B157-3C3673EADD31}" destId="{F73AC211-0BAF-40F2-B0E4-D4F010141958}" srcOrd="0" destOrd="0" presId="urn:microsoft.com/office/officeart/2005/8/layout/orgChart1"/>
    <dgm:cxn modelId="{09D7DE95-D472-4DDA-9915-809D38E8FCE8}" type="presOf" srcId="{13408B65-4357-4FBE-98E5-A176D6DC1CFC}" destId="{2F57EBBD-8B4B-4C97-A127-B1B9EDB875FA}" srcOrd="0" destOrd="0" presId="urn:microsoft.com/office/officeart/2005/8/layout/orgChart1"/>
    <dgm:cxn modelId="{336847E2-EE34-4018-A377-D320FB27C1D1}" type="presParOf" srcId="{2F57EBBD-8B4B-4C97-A127-B1B9EDB875FA}" destId="{53B681A9-219A-40C8-AB9D-CFA8D6D662A4}" srcOrd="0" destOrd="0" presId="urn:microsoft.com/office/officeart/2005/8/layout/orgChart1"/>
    <dgm:cxn modelId="{6750E734-657C-4FF0-97C4-EC7841C34D51}" type="presParOf" srcId="{53B681A9-219A-40C8-AB9D-CFA8D6D662A4}" destId="{CC59EF0B-D2CC-4C1C-B80D-2605B1ECD5B1}" srcOrd="0" destOrd="0" presId="urn:microsoft.com/office/officeart/2005/8/layout/orgChart1"/>
    <dgm:cxn modelId="{1A4A8959-7149-477F-9B2C-77EFFA82DAB8}" type="presParOf" srcId="{CC59EF0B-D2CC-4C1C-B80D-2605B1ECD5B1}" destId="{071120CC-418A-4D3B-9DED-A5A1FB2071A2}" srcOrd="0" destOrd="0" presId="urn:microsoft.com/office/officeart/2005/8/layout/orgChart1"/>
    <dgm:cxn modelId="{551856E5-F8B8-4D1E-967E-BAF89EC20D24}" type="presParOf" srcId="{CC59EF0B-D2CC-4C1C-B80D-2605B1ECD5B1}" destId="{6F849E8B-D48C-404E-8D79-4AFF3359BCCA}" srcOrd="1" destOrd="0" presId="urn:microsoft.com/office/officeart/2005/8/layout/orgChart1"/>
    <dgm:cxn modelId="{FE48288E-D742-443A-9160-425A0EE93162}" type="presParOf" srcId="{53B681A9-219A-40C8-AB9D-CFA8D6D662A4}" destId="{5AA8BCFA-B773-4045-BB5D-0F2AAF35EF4B}" srcOrd="1" destOrd="0" presId="urn:microsoft.com/office/officeart/2005/8/layout/orgChart1"/>
    <dgm:cxn modelId="{F61FA07B-4EAA-4F0D-90D6-938549F8484F}" type="presParOf" srcId="{5AA8BCFA-B773-4045-BB5D-0F2AAF35EF4B}" destId="{F73AC211-0BAF-40F2-B0E4-D4F010141958}" srcOrd="0" destOrd="0" presId="urn:microsoft.com/office/officeart/2005/8/layout/orgChart1"/>
    <dgm:cxn modelId="{E339891C-B41A-40D3-A6DF-576DB1A712BB}" type="presParOf" srcId="{5AA8BCFA-B773-4045-BB5D-0F2AAF35EF4B}" destId="{0C1A978D-0EC7-4342-9DD3-0E93AD6C4CFE}" srcOrd="1" destOrd="0" presId="urn:microsoft.com/office/officeart/2005/8/layout/orgChart1"/>
    <dgm:cxn modelId="{9433D9D7-CAC3-4AB5-8C9C-888464D8AB28}" type="presParOf" srcId="{0C1A978D-0EC7-4342-9DD3-0E93AD6C4CFE}" destId="{9DE7C9FA-EBC9-4298-AFBB-E6A4FD1B1204}" srcOrd="0" destOrd="0" presId="urn:microsoft.com/office/officeart/2005/8/layout/orgChart1"/>
    <dgm:cxn modelId="{40E38458-5763-4A62-AD94-AD68A8AF9ED4}" type="presParOf" srcId="{9DE7C9FA-EBC9-4298-AFBB-E6A4FD1B1204}" destId="{EA8377F9-01E9-42BB-A31B-13436C69BE29}" srcOrd="0" destOrd="0" presId="urn:microsoft.com/office/officeart/2005/8/layout/orgChart1"/>
    <dgm:cxn modelId="{8874FABA-BC65-40F6-909C-63CF006D932C}" type="presParOf" srcId="{9DE7C9FA-EBC9-4298-AFBB-E6A4FD1B1204}" destId="{5C808F21-D8DA-493B-ABB4-0BCAC8AA09AA}" srcOrd="1" destOrd="0" presId="urn:microsoft.com/office/officeart/2005/8/layout/orgChart1"/>
    <dgm:cxn modelId="{477C7C02-1F2E-461B-A167-DB44056F007E}" type="presParOf" srcId="{0C1A978D-0EC7-4342-9DD3-0E93AD6C4CFE}" destId="{B4ADECFF-B4A4-4CC4-B075-D01F6BAF1B98}" srcOrd="1" destOrd="0" presId="urn:microsoft.com/office/officeart/2005/8/layout/orgChart1"/>
    <dgm:cxn modelId="{D51E14F1-0BAC-4E06-A298-B6B77C1673F3}" type="presParOf" srcId="{0C1A978D-0EC7-4342-9DD3-0E93AD6C4CFE}" destId="{C984E558-199A-4009-A436-4D8CAD18F30E}" srcOrd="2" destOrd="0" presId="urn:microsoft.com/office/officeart/2005/8/layout/orgChart1"/>
    <dgm:cxn modelId="{E18F53E6-6C15-43EA-8896-B4F511AE75C1}" type="presParOf" srcId="{5AA8BCFA-B773-4045-BB5D-0F2AAF35EF4B}" destId="{E56292BF-F3F5-4E6A-9E13-126E34D03719}" srcOrd="2" destOrd="0" presId="urn:microsoft.com/office/officeart/2005/8/layout/orgChart1"/>
    <dgm:cxn modelId="{6DF15FDE-C917-494A-AEE2-897B9233E3D9}" type="presParOf" srcId="{5AA8BCFA-B773-4045-BB5D-0F2AAF35EF4B}" destId="{F2FC8E5E-CEE4-4666-896D-FBA733104A76}" srcOrd="3" destOrd="0" presId="urn:microsoft.com/office/officeart/2005/8/layout/orgChart1"/>
    <dgm:cxn modelId="{2847E793-2BB5-4F4D-9810-DFEEC20D9F31}" type="presParOf" srcId="{F2FC8E5E-CEE4-4666-896D-FBA733104A76}" destId="{5B69B1DE-825B-4C6C-A37C-B0EC5ECAA131}" srcOrd="0" destOrd="0" presId="urn:microsoft.com/office/officeart/2005/8/layout/orgChart1"/>
    <dgm:cxn modelId="{A17DBEFC-4C60-4C73-BE7F-00147607EE0C}" type="presParOf" srcId="{5B69B1DE-825B-4C6C-A37C-B0EC5ECAA131}" destId="{1E96C0F1-2C75-4A3D-98F8-DEF1C193F20D}" srcOrd="0" destOrd="0" presId="urn:microsoft.com/office/officeart/2005/8/layout/orgChart1"/>
    <dgm:cxn modelId="{CE5E0460-BBB5-49D0-B3AD-8D8882D2242A}" type="presParOf" srcId="{5B69B1DE-825B-4C6C-A37C-B0EC5ECAA131}" destId="{7AD559AD-C567-4B8C-B429-9A6228A4AC8F}" srcOrd="1" destOrd="0" presId="urn:microsoft.com/office/officeart/2005/8/layout/orgChart1"/>
    <dgm:cxn modelId="{C4D9001B-BDE2-438C-960B-B6708E130B3B}" type="presParOf" srcId="{F2FC8E5E-CEE4-4666-896D-FBA733104A76}" destId="{DBD9DD24-C3CD-4C58-AC6E-C62DB80D5B5A}" srcOrd="1" destOrd="0" presId="urn:microsoft.com/office/officeart/2005/8/layout/orgChart1"/>
    <dgm:cxn modelId="{C7010C88-F75E-46D7-849F-A31A178F5149}" type="presParOf" srcId="{F2FC8E5E-CEE4-4666-896D-FBA733104A76}" destId="{19C6C8B0-2A5D-4208-B68B-8F4230F800EF}" srcOrd="2" destOrd="0" presId="urn:microsoft.com/office/officeart/2005/8/layout/orgChart1"/>
    <dgm:cxn modelId="{01BD8946-8674-4EDD-8513-064F2AFAF7BE}" type="presParOf" srcId="{5AA8BCFA-B773-4045-BB5D-0F2AAF35EF4B}" destId="{D26AD690-0620-4A7D-8236-308A1A083BCF}" srcOrd="4" destOrd="0" presId="urn:microsoft.com/office/officeart/2005/8/layout/orgChart1"/>
    <dgm:cxn modelId="{92078EA6-BB09-49F1-839E-D9CBFFCB50CE}" type="presParOf" srcId="{5AA8BCFA-B773-4045-BB5D-0F2AAF35EF4B}" destId="{09FEE73C-81EB-4BB2-8295-4C17EF4995B5}" srcOrd="5" destOrd="0" presId="urn:microsoft.com/office/officeart/2005/8/layout/orgChart1"/>
    <dgm:cxn modelId="{85EED8B2-D601-421E-AD4D-4C52B744CEA7}" type="presParOf" srcId="{09FEE73C-81EB-4BB2-8295-4C17EF4995B5}" destId="{98BCEE5E-DE66-4CFB-955F-9F83009D6C0F}" srcOrd="0" destOrd="0" presId="urn:microsoft.com/office/officeart/2005/8/layout/orgChart1"/>
    <dgm:cxn modelId="{2B0E139F-D606-4A5F-98E5-C520A44A8B7C}" type="presParOf" srcId="{98BCEE5E-DE66-4CFB-955F-9F83009D6C0F}" destId="{58D94E24-8784-454D-937D-29C71EA5B9A9}" srcOrd="0" destOrd="0" presId="urn:microsoft.com/office/officeart/2005/8/layout/orgChart1"/>
    <dgm:cxn modelId="{8030F896-F613-478B-A721-41D02D6DF269}" type="presParOf" srcId="{98BCEE5E-DE66-4CFB-955F-9F83009D6C0F}" destId="{6F01B707-06C0-4812-B1F3-BFBBC98691E8}" srcOrd="1" destOrd="0" presId="urn:microsoft.com/office/officeart/2005/8/layout/orgChart1"/>
    <dgm:cxn modelId="{870BFF83-7765-440E-9063-81EB1261B9F8}" type="presParOf" srcId="{09FEE73C-81EB-4BB2-8295-4C17EF4995B5}" destId="{EE7F946A-1BC0-4014-92B7-F07059A67844}" srcOrd="1" destOrd="0" presId="urn:microsoft.com/office/officeart/2005/8/layout/orgChart1"/>
    <dgm:cxn modelId="{560A4C68-F9C6-4402-A567-8D8653E4C551}" type="presParOf" srcId="{09FEE73C-81EB-4BB2-8295-4C17EF4995B5}" destId="{E40E87EC-B4AA-493D-A9BB-D186A58C982D}" srcOrd="2" destOrd="0" presId="urn:microsoft.com/office/officeart/2005/8/layout/orgChart1"/>
    <dgm:cxn modelId="{8E2A979E-2C54-44C0-BEF1-B92E072E30E0}" type="presParOf" srcId="{53B681A9-219A-40C8-AB9D-CFA8D6D662A4}" destId="{429EDC18-C097-4A76-AF61-28DD7C744FD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6AD690-0620-4A7D-8236-308A1A083BCF}">
      <dsp:nvSpPr>
        <dsp:cNvPr id="0" name=""/>
        <dsp:cNvSpPr/>
      </dsp:nvSpPr>
      <dsp:spPr>
        <a:xfrm>
          <a:off x="4370040" y="2215976"/>
          <a:ext cx="3091835" cy="5365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299"/>
              </a:lnTo>
              <a:lnTo>
                <a:pt x="3091835" y="268299"/>
              </a:lnTo>
              <a:lnTo>
                <a:pt x="3091835" y="53659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6292BF-F3F5-4E6A-9E13-126E34D03719}">
      <dsp:nvSpPr>
        <dsp:cNvPr id="0" name=""/>
        <dsp:cNvSpPr/>
      </dsp:nvSpPr>
      <dsp:spPr>
        <a:xfrm>
          <a:off x="4324320" y="2215976"/>
          <a:ext cx="91440" cy="53659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659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3AC211-0BAF-40F2-B0E4-D4F010141958}">
      <dsp:nvSpPr>
        <dsp:cNvPr id="0" name=""/>
        <dsp:cNvSpPr/>
      </dsp:nvSpPr>
      <dsp:spPr>
        <a:xfrm>
          <a:off x="1278204" y="2215976"/>
          <a:ext cx="3091835" cy="536599"/>
        </a:xfrm>
        <a:custGeom>
          <a:avLst/>
          <a:gdLst/>
          <a:ahLst/>
          <a:cxnLst/>
          <a:rect l="0" t="0" r="0" b="0"/>
          <a:pathLst>
            <a:path>
              <a:moveTo>
                <a:pt x="3091835" y="0"/>
              </a:moveTo>
              <a:lnTo>
                <a:pt x="3091835" y="268299"/>
              </a:lnTo>
              <a:lnTo>
                <a:pt x="0" y="268299"/>
              </a:lnTo>
              <a:lnTo>
                <a:pt x="0" y="53659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1120CC-418A-4D3B-9DED-A5A1FB2071A2}">
      <dsp:nvSpPr>
        <dsp:cNvPr id="0" name=""/>
        <dsp:cNvSpPr/>
      </dsp:nvSpPr>
      <dsp:spPr>
        <a:xfrm>
          <a:off x="3092422" y="938358"/>
          <a:ext cx="2555235" cy="12776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Tahoma" pitchFamily="34" charset="0"/>
            </a:rPr>
            <a:t>Сопутствующие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Tahoma" pitchFamily="34" charset="0"/>
            </a:rPr>
            <a:t>проблемы:</a:t>
          </a:r>
          <a:r>
            <a:rPr kumimoji="0" lang="ru-RU" sz="2000" b="0" i="0" u="none" strike="noStrike" kern="1200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Tahoma" pitchFamily="34" charset="0"/>
            </a:rPr>
            <a:t> </a:t>
          </a:r>
        </a:p>
      </dsp:txBody>
      <dsp:txXfrm>
        <a:off x="3092422" y="938358"/>
        <a:ext cx="2555235" cy="1277617"/>
      </dsp:txXfrm>
    </dsp:sp>
    <dsp:sp modelId="{EA8377F9-01E9-42BB-A31B-13436C69BE29}">
      <dsp:nvSpPr>
        <dsp:cNvPr id="0" name=""/>
        <dsp:cNvSpPr/>
      </dsp:nvSpPr>
      <dsp:spPr>
        <a:xfrm>
          <a:off x="586" y="2752575"/>
          <a:ext cx="2555235" cy="12776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rPr>
            <a:t>взаимоотношения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rPr>
            <a:t>с окружающими</a:t>
          </a:r>
          <a:r>
            <a:rPr kumimoji="0" lang="ru-RU" sz="2000" b="0" i="0" u="none" strike="noStrike" kern="1200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rPr>
            <a:t> </a:t>
          </a:r>
        </a:p>
      </dsp:txBody>
      <dsp:txXfrm>
        <a:off x="586" y="2752575"/>
        <a:ext cx="2555235" cy="1277617"/>
      </dsp:txXfrm>
    </dsp:sp>
    <dsp:sp modelId="{1E96C0F1-2C75-4A3D-98F8-DEF1C193F20D}">
      <dsp:nvSpPr>
        <dsp:cNvPr id="0" name=""/>
        <dsp:cNvSpPr/>
      </dsp:nvSpPr>
      <dsp:spPr>
        <a:xfrm>
          <a:off x="3092422" y="2752575"/>
          <a:ext cx="2555235" cy="12776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rPr>
            <a:t>трудности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rPr>
            <a:t>в обучении</a:t>
          </a:r>
          <a:r>
            <a:rPr kumimoji="0" lang="ru-RU" sz="20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 </a:t>
          </a:r>
        </a:p>
      </dsp:txBody>
      <dsp:txXfrm>
        <a:off x="3092422" y="2752575"/>
        <a:ext cx="2555235" cy="1277617"/>
      </dsp:txXfrm>
    </dsp:sp>
    <dsp:sp modelId="{58D94E24-8784-454D-937D-29C71EA5B9A9}">
      <dsp:nvSpPr>
        <dsp:cNvPr id="0" name=""/>
        <dsp:cNvSpPr/>
      </dsp:nvSpPr>
      <dsp:spPr>
        <a:xfrm>
          <a:off x="6184257" y="2752575"/>
          <a:ext cx="2555235" cy="12776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rPr>
            <a:t>низкая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rPr>
            <a:t>самооценка</a:t>
          </a:r>
          <a:r>
            <a:rPr kumimoji="0" lang="ru-RU" sz="20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rPr>
            <a:t> </a:t>
          </a:r>
        </a:p>
      </dsp:txBody>
      <dsp:txXfrm>
        <a:off x="6184257" y="2752575"/>
        <a:ext cx="2555235" cy="12776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D58293-4CC0-4827-A50A-FF45260E62D6}" type="datetimeFigureOut">
              <a:rPr lang="ru-RU" smtClean="0"/>
              <a:pPr/>
              <a:t>08.01.2022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8F3860-BE84-412A-A49D-69ECADC70E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335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503238" y="4316413"/>
            <a:ext cx="5856287" cy="40608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503238" y="4316413"/>
            <a:ext cx="5856287" cy="40608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503238" y="4316413"/>
            <a:ext cx="5856287" cy="40608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08.01.2022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96850"/>
            <a:ext cx="7770813" cy="1304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08413" cy="45291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875213" y="1600200"/>
            <a:ext cx="38100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875213" y="3940175"/>
            <a:ext cx="38100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211611"/>
      </p:ext>
    </p:extLst>
  </p:cSld>
  <p:clrMapOvr>
    <a:masterClrMapping/>
  </p:clrMapOvr>
  <p:transition spd="med">
    <p:blinds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96850"/>
            <a:ext cx="7770813" cy="1304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08413" cy="45291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5213" y="1600200"/>
            <a:ext cx="3810000" cy="45291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075145"/>
      </p:ext>
    </p:extLst>
  </p:cSld>
  <p:clrMapOvr>
    <a:masterClrMapping/>
  </p:clrMapOvr>
  <p:transition spd="med">
    <p:blinds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96850"/>
            <a:ext cx="7770813" cy="1304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08413" cy="45291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875213" y="1600200"/>
            <a:ext cx="38100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875213" y="3940175"/>
            <a:ext cx="38100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168115"/>
      </p:ext>
    </p:extLst>
  </p:cSld>
  <p:clrMapOvr>
    <a:masterClrMapping/>
  </p:clrMapOvr>
  <p:transition spd="med"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08.01.2022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08.01.2022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08.01.2022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08.01.2022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08.01.2022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1196752"/>
            <a:ext cx="7772400" cy="2240781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7200" dirty="0" smtClean="0">
                <a:solidFill>
                  <a:srgbClr val="FF0000"/>
                </a:solidFill>
              </a:rPr>
              <a:t>Гиперактивные</a:t>
            </a:r>
            <a:r>
              <a:rPr lang="ru-RU" sz="8000" dirty="0" smtClean="0">
                <a:solidFill>
                  <a:srgbClr val="FF0000"/>
                </a:solidFill>
              </a:rPr>
              <a:t> </a:t>
            </a:r>
            <a:r>
              <a:rPr lang="ru-RU" sz="8000" dirty="0" smtClean="0">
                <a:solidFill>
                  <a:srgbClr val="FF0000"/>
                </a:solidFill>
              </a:rPr>
              <a:t>дети</a:t>
            </a:r>
            <a:r>
              <a:rPr lang="ru-RU" sz="8000" dirty="0" smtClean="0"/>
              <a:t/>
            </a:r>
            <a:br>
              <a:rPr lang="ru-RU" sz="8000" dirty="0" smtClean="0"/>
            </a:br>
            <a:r>
              <a:rPr lang="ru-RU" sz="8000" b="1" dirty="0" smtClean="0"/>
              <a:t/>
            </a:r>
            <a:br>
              <a:rPr lang="ru-RU" sz="8000" b="1" dirty="0" smtClean="0"/>
            </a:br>
            <a:r>
              <a:rPr lang="ru-RU" sz="1800" b="1" dirty="0" smtClean="0"/>
              <a:t>Презентацию для родителей подготовила: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 Маслова людмила анатольевна – </a:t>
            </a:r>
            <a:br>
              <a:rPr lang="ru-RU" sz="1800" dirty="0" smtClean="0"/>
            </a:br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Воспитатель детского сада №103 оао «ржд» г.Лиски</a:t>
            </a:r>
            <a:endParaRPr lang="ru-RU" sz="8000" dirty="0" smtClean="0"/>
          </a:p>
        </p:txBody>
      </p:sp>
    </p:spTree>
    <p:extLst>
      <p:ext uri="{BB962C8B-B14F-4D97-AF65-F5344CB8AC3E}">
        <p14:creationId xmlns:p14="http://schemas.microsoft.com/office/powerpoint/2010/main" val="3761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lnSpc>
                <a:spcPct val="95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smtClean="0"/>
              <a:t>КОРРЕКЦИЯ В СЕМЬЕ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600200"/>
            <a:ext cx="7113588" cy="1612900"/>
          </a:xfrm>
        </p:spPr>
        <p:txBody>
          <a:bodyPr/>
          <a:lstStyle/>
          <a:p>
            <a:pPr marL="342900" indent="-342900" algn="ctr" eaLnBrk="1" hangingPunct="1">
              <a:lnSpc>
                <a:spcPct val="93000"/>
              </a:lnSpc>
              <a:spcBef>
                <a:spcPct val="2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3200" b="1" smtClean="0">
                <a:solidFill>
                  <a:srgbClr val="808000"/>
                </a:solidFill>
                <a:latin typeface="Times New Roman" pitchFamily="18" charset="0"/>
              </a:rPr>
              <a:t>При воспитании гиперактивного ребенка</a:t>
            </a:r>
            <a:r>
              <a:rPr lang="en-GB" sz="3200" b="1" smtClean="0">
                <a:latin typeface="Times New Roman" pitchFamily="18" charset="0"/>
              </a:rPr>
              <a:t> </a:t>
            </a:r>
            <a:r>
              <a:rPr lang="en-GB" sz="3200" b="1" smtClean="0">
                <a:solidFill>
                  <a:srgbClr val="808000"/>
                </a:solidFill>
                <a:latin typeface="Times New Roman" pitchFamily="18" charset="0"/>
              </a:rPr>
              <a:t>близкие должны избегать </a:t>
            </a:r>
            <a:r>
              <a:rPr lang="en-GB" sz="3200" b="1" u="sng" smtClean="0">
                <a:solidFill>
                  <a:srgbClr val="808000"/>
                </a:solidFill>
                <a:latin typeface="Times New Roman" pitchFamily="18" charset="0"/>
              </a:rPr>
              <a:t>двух крайностей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79388" y="3213100"/>
            <a:ext cx="4176712" cy="3240088"/>
            <a:chOff x="113" y="2024"/>
            <a:chExt cx="2586" cy="1906"/>
          </a:xfrm>
        </p:grpSpPr>
        <p:sp>
          <p:nvSpPr>
            <p:cNvPr id="9220" name="Freeform 4"/>
            <p:cNvSpPr>
              <a:spLocks noChangeArrowheads="1"/>
            </p:cNvSpPr>
            <p:nvPr/>
          </p:nvSpPr>
          <p:spPr bwMode="auto">
            <a:xfrm>
              <a:off x="113" y="2024"/>
              <a:ext cx="2586" cy="1906"/>
            </a:xfrm>
            <a:custGeom>
              <a:avLst/>
              <a:gdLst/>
              <a:ahLst/>
              <a:cxnLst>
                <a:cxn ang="0">
                  <a:pos x="5135" y="6288"/>
                </a:cxn>
                <a:cxn ang="0">
                  <a:pos x="5698" y="6304"/>
                </a:cxn>
                <a:cxn ang="0">
                  <a:pos x="6261" y="6289"/>
                </a:cxn>
                <a:cxn ang="0">
                  <a:pos x="6819" y="6243"/>
                </a:cxn>
                <a:cxn ang="0">
                  <a:pos x="7366" y="6167"/>
                </a:cxn>
                <a:cxn ang="0">
                  <a:pos x="7897" y="6061"/>
                </a:cxn>
                <a:cxn ang="0">
                  <a:pos x="8406" y="5927"/>
                </a:cxn>
                <a:cxn ang="0">
                  <a:pos x="8889" y="5766"/>
                </a:cxn>
                <a:cxn ang="0">
                  <a:pos x="9340" y="5579"/>
                </a:cxn>
                <a:cxn ang="0">
                  <a:pos x="9756" y="5368"/>
                </a:cxn>
                <a:cxn ang="0">
                  <a:pos x="10133" y="5136"/>
                </a:cxn>
                <a:cxn ang="0">
                  <a:pos x="10465" y="4884"/>
                </a:cxn>
                <a:cxn ang="0">
                  <a:pos x="10752" y="4616"/>
                </a:cxn>
                <a:cxn ang="0">
                  <a:pos x="10989" y="4333"/>
                </a:cxn>
                <a:cxn ang="0">
                  <a:pos x="11174" y="4038"/>
                </a:cxn>
                <a:cxn ang="0">
                  <a:pos x="11306" y="3735"/>
                </a:cxn>
                <a:cxn ang="0">
                  <a:pos x="11382" y="3426"/>
                </a:cxn>
                <a:cxn ang="0">
                  <a:pos x="11404" y="3115"/>
                </a:cxn>
                <a:cxn ang="0">
                  <a:pos x="11369" y="2804"/>
                </a:cxn>
                <a:cxn ang="0">
                  <a:pos x="11279" y="2496"/>
                </a:cxn>
                <a:cxn ang="0">
                  <a:pos x="11135" y="2195"/>
                </a:cxn>
                <a:cxn ang="0">
                  <a:pos x="10937" y="1903"/>
                </a:cxn>
                <a:cxn ang="0">
                  <a:pos x="10688" y="1623"/>
                </a:cxn>
                <a:cxn ang="0">
                  <a:pos x="10390" y="1358"/>
                </a:cxn>
                <a:cxn ang="0">
                  <a:pos x="10047" y="1111"/>
                </a:cxn>
                <a:cxn ang="0">
                  <a:pos x="9661" y="883"/>
                </a:cxn>
                <a:cxn ang="0">
                  <a:pos x="9236" y="678"/>
                </a:cxn>
                <a:cxn ang="0">
                  <a:pos x="8776" y="497"/>
                </a:cxn>
                <a:cxn ang="0">
                  <a:pos x="8287" y="343"/>
                </a:cxn>
                <a:cxn ang="0">
                  <a:pos x="7772" y="215"/>
                </a:cxn>
                <a:cxn ang="0">
                  <a:pos x="7237" y="116"/>
                </a:cxn>
                <a:cxn ang="0">
                  <a:pos x="6687" y="47"/>
                </a:cxn>
                <a:cxn ang="0">
                  <a:pos x="6128" y="9"/>
                </a:cxn>
                <a:cxn ang="0">
                  <a:pos x="5564" y="1"/>
                </a:cxn>
                <a:cxn ang="0">
                  <a:pos x="5001" y="24"/>
                </a:cxn>
                <a:cxn ang="0">
                  <a:pos x="4446" y="77"/>
                </a:cxn>
                <a:cxn ang="0">
                  <a:pos x="3902" y="161"/>
                </a:cxn>
                <a:cxn ang="0">
                  <a:pos x="3377" y="274"/>
                </a:cxn>
                <a:cxn ang="0">
                  <a:pos x="2874" y="415"/>
                </a:cxn>
                <a:cxn ang="0">
                  <a:pos x="2398" y="583"/>
                </a:cxn>
                <a:cxn ang="0">
                  <a:pos x="1955" y="776"/>
                </a:cxn>
                <a:cxn ang="0">
                  <a:pos x="1549" y="992"/>
                </a:cxn>
                <a:cxn ang="0">
                  <a:pos x="1183" y="1229"/>
                </a:cxn>
                <a:cxn ang="0">
                  <a:pos x="862" y="1486"/>
                </a:cxn>
                <a:cxn ang="0">
                  <a:pos x="588" y="1758"/>
                </a:cxn>
                <a:cxn ang="0">
                  <a:pos x="364" y="2044"/>
                </a:cxn>
                <a:cxn ang="0">
                  <a:pos x="192" y="2341"/>
                </a:cxn>
                <a:cxn ang="0">
                  <a:pos x="74" y="2646"/>
                </a:cxn>
                <a:cxn ang="0">
                  <a:pos x="11" y="2956"/>
                </a:cxn>
                <a:cxn ang="0">
                  <a:pos x="4" y="3268"/>
                </a:cxn>
                <a:cxn ang="0">
                  <a:pos x="52" y="3578"/>
                </a:cxn>
                <a:cxn ang="0">
                  <a:pos x="156" y="3885"/>
                </a:cxn>
                <a:cxn ang="0">
                  <a:pos x="314" y="4184"/>
                </a:cxn>
                <a:cxn ang="0">
                  <a:pos x="525" y="4473"/>
                </a:cxn>
                <a:cxn ang="0">
                  <a:pos x="786" y="4749"/>
                </a:cxn>
                <a:cxn ang="0">
                  <a:pos x="1096" y="5010"/>
                </a:cxn>
                <a:cxn ang="0">
                  <a:pos x="1451" y="5252"/>
                </a:cxn>
              </a:cxnLst>
              <a:rect l="0" t="0" r="r" b="b"/>
              <a:pathLst>
                <a:path w="11405" h="8403">
                  <a:moveTo>
                    <a:pt x="5684" y="8402"/>
                  </a:moveTo>
                  <a:lnTo>
                    <a:pt x="4855" y="6269"/>
                  </a:lnTo>
                  <a:lnTo>
                    <a:pt x="4995" y="6280"/>
                  </a:lnTo>
                  <a:lnTo>
                    <a:pt x="5135" y="6288"/>
                  </a:lnTo>
                  <a:lnTo>
                    <a:pt x="5275" y="6295"/>
                  </a:lnTo>
                  <a:lnTo>
                    <a:pt x="5416" y="6300"/>
                  </a:lnTo>
                  <a:lnTo>
                    <a:pt x="5557" y="6303"/>
                  </a:lnTo>
                  <a:lnTo>
                    <a:pt x="5698" y="6304"/>
                  </a:lnTo>
                  <a:lnTo>
                    <a:pt x="5839" y="6303"/>
                  </a:lnTo>
                  <a:lnTo>
                    <a:pt x="5980" y="6300"/>
                  </a:lnTo>
                  <a:lnTo>
                    <a:pt x="6121" y="6295"/>
                  </a:lnTo>
                  <a:lnTo>
                    <a:pt x="6261" y="6289"/>
                  </a:lnTo>
                  <a:lnTo>
                    <a:pt x="6402" y="6280"/>
                  </a:lnTo>
                  <a:lnTo>
                    <a:pt x="6541" y="6270"/>
                  </a:lnTo>
                  <a:lnTo>
                    <a:pt x="6681" y="6257"/>
                  </a:lnTo>
                  <a:lnTo>
                    <a:pt x="6819" y="6243"/>
                  </a:lnTo>
                  <a:lnTo>
                    <a:pt x="6957" y="6227"/>
                  </a:lnTo>
                  <a:lnTo>
                    <a:pt x="7095" y="6209"/>
                  </a:lnTo>
                  <a:lnTo>
                    <a:pt x="7231" y="6189"/>
                  </a:lnTo>
                  <a:lnTo>
                    <a:pt x="7366" y="6167"/>
                  </a:lnTo>
                  <a:lnTo>
                    <a:pt x="7501" y="6143"/>
                  </a:lnTo>
                  <a:lnTo>
                    <a:pt x="7634" y="6118"/>
                  </a:lnTo>
                  <a:lnTo>
                    <a:pt x="7766" y="6090"/>
                  </a:lnTo>
                  <a:lnTo>
                    <a:pt x="7897" y="6061"/>
                  </a:lnTo>
                  <a:lnTo>
                    <a:pt x="8026" y="6030"/>
                  </a:lnTo>
                  <a:lnTo>
                    <a:pt x="8154" y="5998"/>
                  </a:lnTo>
                  <a:lnTo>
                    <a:pt x="8281" y="5963"/>
                  </a:lnTo>
                  <a:lnTo>
                    <a:pt x="8406" y="5927"/>
                  </a:lnTo>
                  <a:lnTo>
                    <a:pt x="8529" y="5889"/>
                  </a:lnTo>
                  <a:lnTo>
                    <a:pt x="8651" y="5850"/>
                  </a:lnTo>
                  <a:lnTo>
                    <a:pt x="8771" y="5809"/>
                  </a:lnTo>
                  <a:lnTo>
                    <a:pt x="8889" y="5766"/>
                  </a:lnTo>
                  <a:lnTo>
                    <a:pt x="9005" y="5721"/>
                  </a:lnTo>
                  <a:lnTo>
                    <a:pt x="9119" y="5675"/>
                  </a:lnTo>
                  <a:lnTo>
                    <a:pt x="9231" y="5628"/>
                  </a:lnTo>
                  <a:lnTo>
                    <a:pt x="9340" y="5579"/>
                  </a:lnTo>
                  <a:lnTo>
                    <a:pt x="9448" y="5528"/>
                  </a:lnTo>
                  <a:lnTo>
                    <a:pt x="9553" y="5477"/>
                  </a:lnTo>
                  <a:lnTo>
                    <a:pt x="9656" y="5423"/>
                  </a:lnTo>
                  <a:lnTo>
                    <a:pt x="9756" y="5368"/>
                  </a:lnTo>
                  <a:lnTo>
                    <a:pt x="9854" y="5312"/>
                  </a:lnTo>
                  <a:lnTo>
                    <a:pt x="9950" y="5255"/>
                  </a:lnTo>
                  <a:lnTo>
                    <a:pt x="10042" y="5196"/>
                  </a:lnTo>
                  <a:lnTo>
                    <a:pt x="10133" y="5136"/>
                  </a:lnTo>
                  <a:lnTo>
                    <a:pt x="10220" y="5075"/>
                  </a:lnTo>
                  <a:lnTo>
                    <a:pt x="10305" y="5013"/>
                  </a:lnTo>
                  <a:lnTo>
                    <a:pt x="10386" y="4949"/>
                  </a:lnTo>
                  <a:lnTo>
                    <a:pt x="10465" y="4884"/>
                  </a:lnTo>
                  <a:lnTo>
                    <a:pt x="10542" y="4819"/>
                  </a:lnTo>
                  <a:lnTo>
                    <a:pt x="10615" y="4752"/>
                  </a:lnTo>
                  <a:lnTo>
                    <a:pt x="10685" y="4684"/>
                  </a:lnTo>
                  <a:lnTo>
                    <a:pt x="10752" y="4616"/>
                  </a:lnTo>
                  <a:lnTo>
                    <a:pt x="10816" y="4546"/>
                  </a:lnTo>
                  <a:lnTo>
                    <a:pt x="10877" y="4476"/>
                  </a:lnTo>
                  <a:lnTo>
                    <a:pt x="10934" y="4405"/>
                  </a:lnTo>
                  <a:lnTo>
                    <a:pt x="10989" y="4333"/>
                  </a:lnTo>
                  <a:lnTo>
                    <a:pt x="11040" y="4260"/>
                  </a:lnTo>
                  <a:lnTo>
                    <a:pt x="11088" y="4187"/>
                  </a:lnTo>
                  <a:lnTo>
                    <a:pt x="11133" y="4113"/>
                  </a:lnTo>
                  <a:lnTo>
                    <a:pt x="11174" y="4038"/>
                  </a:lnTo>
                  <a:lnTo>
                    <a:pt x="11212" y="3963"/>
                  </a:lnTo>
                  <a:lnTo>
                    <a:pt x="11246" y="3888"/>
                  </a:lnTo>
                  <a:lnTo>
                    <a:pt x="11278" y="3812"/>
                  </a:lnTo>
                  <a:lnTo>
                    <a:pt x="11306" y="3735"/>
                  </a:lnTo>
                  <a:lnTo>
                    <a:pt x="11330" y="3658"/>
                  </a:lnTo>
                  <a:lnTo>
                    <a:pt x="11351" y="3581"/>
                  </a:lnTo>
                  <a:lnTo>
                    <a:pt x="11368" y="3504"/>
                  </a:lnTo>
                  <a:lnTo>
                    <a:pt x="11382" y="3426"/>
                  </a:lnTo>
                  <a:lnTo>
                    <a:pt x="11393" y="3349"/>
                  </a:lnTo>
                  <a:lnTo>
                    <a:pt x="11400" y="3271"/>
                  </a:lnTo>
                  <a:lnTo>
                    <a:pt x="11404" y="3193"/>
                  </a:lnTo>
                  <a:lnTo>
                    <a:pt x="11404" y="3115"/>
                  </a:lnTo>
                  <a:lnTo>
                    <a:pt x="11400" y="3037"/>
                  </a:lnTo>
                  <a:lnTo>
                    <a:pt x="11393" y="2959"/>
                  </a:lnTo>
                  <a:lnTo>
                    <a:pt x="11383" y="2881"/>
                  </a:lnTo>
                  <a:lnTo>
                    <a:pt x="11369" y="2804"/>
                  </a:lnTo>
                  <a:lnTo>
                    <a:pt x="11352" y="2726"/>
                  </a:lnTo>
                  <a:lnTo>
                    <a:pt x="11331" y="2649"/>
                  </a:lnTo>
                  <a:lnTo>
                    <a:pt x="11307" y="2572"/>
                  </a:lnTo>
                  <a:lnTo>
                    <a:pt x="11279" y="2496"/>
                  </a:lnTo>
                  <a:lnTo>
                    <a:pt x="11248" y="2420"/>
                  </a:lnTo>
                  <a:lnTo>
                    <a:pt x="11214" y="2344"/>
                  </a:lnTo>
                  <a:lnTo>
                    <a:pt x="11176" y="2269"/>
                  </a:lnTo>
                  <a:lnTo>
                    <a:pt x="11135" y="2195"/>
                  </a:lnTo>
                  <a:lnTo>
                    <a:pt x="11090" y="2121"/>
                  </a:lnTo>
                  <a:lnTo>
                    <a:pt x="11042" y="2047"/>
                  </a:lnTo>
                  <a:lnTo>
                    <a:pt x="10991" y="1974"/>
                  </a:lnTo>
                  <a:lnTo>
                    <a:pt x="10937" y="1903"/>
                  </a:lnTo>
                  <a:lnTo>
                    <a:pt x="10879" y="1831"/>
                  </a:lnTo>
                  <a:lnTo>
                    <a:pt x="10819" y="1761"/>
                  </a:lnTo>
                  <a:lnTo>
                    <a:pt x="10755" y="1691"/>
                  </a:lnTo>
                  <a:lnTo>
                    <a:pt x="10688" y="1623"/>
                  </a:lnTo>
                  <a:lnTo>
                    <a:pt x="10618" y="1555"/>
                  </a:lnTo>
                  <a:lnTo>
                    <a:pt x="10545" y="1488"/>
                  </a:lnTo>
                  <a:lnTo>
                    <a:pt x="10469" y="1423"/>
                  </a:lnTo>
                  <a:lnTo>
                    <a:pt x="10390" y="1358"/>
                  </a:lnTo>
                  <a:lnTo>
                    <a:pt x="10309" y="1294"/>
                  </a:lnTo>
                  <a:lnTo>
                    <a:pt x="10224" y="1232"/>
                  </a:lnTo>
                  <a:lnTo>
                    <a:pt x="10137" y="1171"/>
                  </a:lnTo>
                  <a:lnTo>
                    <a:pt x="10047" y="1111"/>
                  </a:lnTo>
                  <a:lnTo>
                    <a:pt x="9954" y="1052"/>
                  </a:lnTo>
                  <a:lnTo>
                    <a:pt x="9859" y="994"/>
                  </a:lnTo>
                  <a:lnTo>
                    <a:pt x="9761" y="938"/>
                  </a:lnTo>
                  <a:lnTo>
                    <a:pt x="9661" y="883"/>
                  </a:lnTo>
                  <a:lnTo>
                    <a:pt x="9558" y="830"/>
                  </a:lnTo>
                  <a:lnTo>
                    <a:pt x="9453" y="778"/>
                  </a:lnTo>
                  <a:lnTo>
                    <a:pt x="9345" y="727"/>
                  </a:lnTo>
                  <a:lnTo>
                    <a:pt x="9236" y="678"/>
                  </a:lnTo>
                  <a:lnTo>
                    <a:pt x="9124" y="631"/>
                  </a:lnTo>
                  <a:lnTo>
                    <a:pt x="9010" y="585"/>
                  </a:lnTo>
                  <a:lnTo>
                    <a:pt x="8894" y="540"/>
                  </a:lnTo>
                  <a:lnTo>
                    <a:pt x="8776" y="497"/>
                  </a:lnTo>
                  <a:lnTo>
                    <a:pt x="8657" y="456"/>
                  </a:lnTo>
                  <a:lnTo>
                    <a:pt x="8535" y="417"/>
                  </a:lnTo>
                  <a:lnTo>
                    <a:pt x="8412" y="379"/>
                  </a:lnTo>
                  <a:lnTo>
                    <a:pt x="8287" y="343"/>
                  </a:lnTo>
                  <a:lnTo>
                    <a:pt x="8161" y="308"/>
                  </a:lnTo>
                  <a:lnTo>
                    <a:pt x="8033" y="275"/>
                  </a:lnTo>
                  <a:lnTo>
                    <a:pt x="7903" y="244"/>
                  </a:lnTo>
                  <a:lnTo>
                    <a:pt x="7772" y="215"/>
                  </a:lnTo>
                  <a:lnTo>
                    <a:pt x="7640" y="188"/>
                  </a:lnTo>
                  <a:lnTo>
                    <a:pt x="7507" y="162"/>
                  </a:lnTo>
                  <a:lnTo>
                    <a:pt x="7373" y="138"/>
                  </a:lnTo>
                  <a:lnTo>
                    <a:pt x="7237" y="116"/>
                  </a:lnTo>
                  <a:lnTo>
                    <a:pt x="7101" y="96"/>
                  </a:lnTo>
                  <a:lnTo>
                    <a:pt x="6964" y="78"/>
                  </a:lnTo>
                  <a:lnTo>
                    <a:pt x="6826" y="62"/>
                  </a:lnTo>
                  <a:lnTo>
                    <a:pt x="6687" y="47"/>
                  </a:lnTo>
                  <a:lnTo>
                    <a:pt x="6548" y="35"/>
                  </a:lnTo>
                  <a:lnTo>
                    <a:pt x="6408" y="24"/>
                  </a:lnTo>
                  <a:lnTo>
                    <a:pt x="6268" y="16"/>
                  </a:lnTo>
                  <a:lnTo>
                    <a:pt x="6128" y="9"/>
                  </a:lnTo>
                  <a:lnTo>
                    <a:pt x="5987" y="4"/>
                  </a:lnTo>
                  <a:lnTo>
                    <a:pt x="5846" y="1"/>
                  </a:lnTo>
                  <a:lnTo>
                    <a:pt x="5705" y="0"/>
                  </a:lnTo>
                  <a:lnTo>
                    <a:pt x="5564" y="1"/>
                  </a:lnTo>
                  <a:lnTo>
                    <a:pt x="5423" y="4"/>
                  </a:lnTo>
                  <a:lnTo>
                    <a:pt x="5282" y="9"/>
                  </a:lnTo>
                  <a:lnTo>
                    <a:pt x="5142" y="15"/>
                  </a:lnTo>
                  <a:lnTo>
                    <a:pt x="5001" y="24"/>
                  </a:lnTo>
                  <a:lnTo>
                    <a:pt x="4862" y="34"/>
                  </a:lnTo>
                  <a:lnTo>
                    <a:pt x="4722" y="47"/>
                  </a:lnTo>
                  <a:lnTo>
                    <a:pt x="4584" y="61"/>
                  </a:lnTo>
                  <a:lnTo>
                    <a:pt x="4446" y="77"/>
                  </a:lnTo>
                  <a:lnTo>
                    <a:pt x="4309" y="96"/>
                  </a:lnTo>
                  <a:lnTo>
                    <a:pt x="4172" y="116"/>
                  </a:lnTo>
                  <a:lnTo>
                    <a:pt x="4037" y="137"/>
                  </a:lnTo>
                  <a:lnTo>
                    <a:pt x="3902" y="161"/>
                  </a:lnTo>
                  <a:lnTo>
                    <a:pt x="3769" y="187"/>
                  </a:lnTo>
                  <a:lnTo>
                    <a:pt x="3637" y="214"/>
                  </a:lnTo>
                  <a:lnTo>
                    <a:pt x="3506" y="243"/>
                  </a:lnTo>
                  <a:lnTo>
                    <a:pt x="3377" y="274"/>
                  </a:lnTo>
                  <a:lnTo>
                    <a:pt x="3249" y="307"/>
                  </a:lnTo>
                  <a:lnTo>
                    <a:pt x="3122" y="341"/>
                  </a:lnTo>
                  <a:lnTo>
                    <a:pt x="2997" y="377"/>
                  </a:lnTo>
                  <a:lnTo>
                    <a:pt x="2874" y="415"/>
                  </a:lnTo>
                  <a:lnTo>
                    <a:pt x="2752" y="455"/>
                  </a:lnTo>
                  <a:lnTo>
                    <a:pt x="2632" y="496"/>
                  </a:lnTo>
                  <a:lnTo>
                    <a:pt x="2514" y="539"/>
                  </a:lnTo>
                  <a:lnTo>
                    <a:pt x="2398" y="583"/>
                  </a:lnTo>
                  <a:lnTo>
                    <a:pt x="2284" y="629"/>
                  </a:lnTo>
                  <a:lnTo>
                    <a:pt x="2173" y="676"/>
                  </a:lnTo>
                  <a:lnTo>
                    <a:pt x="2063" y="725"/>
                  </a:lnTo>
                  <a:lnTo>
                    <a:pt x="1955" y="776"/>
                  </a:lnTo>
                  <a:lnTo>
                    <a:pt x="1850" y="828"/>
                  </a:lnTo>
                  <a:lnTo>
                    <a:pt x="1747" y="881"/>
                  </a:lnTo>
                  <a:lnTo>
                    <a:pt x="1647" y="936"/>
                  </a:lnTo>
                  <a:lnTo>
                    <a:pt x="1549" y="992"/>
                  </a:lnTo>
                  <a:lnTo>
                    <a:pt x="1454" y="1050"/>
                  </a:lnTo>
                  <a:lnTo>
                    <a:pt x="1361" y="1108"/>
                  </a:lnTo>
                  <a:lnTo>
                    <a:pt x="1271" y="1168"/>
                  </a:lnTo>
                  <a:lnTo>
                    <a:pt x="1183" y="1229"/>
                  </a:lnTo>
                  <a:lnTo>
                    <a:pt x="1099" y="1292"/>
                  </a:lnTo>
                  <a:lnTo>
                    <a:pt x="1017" y="1355"/>
                  </a:lnTo>
                  <a:lnTo>
                    <a:pt x="938" y="1420"/>
                  </a:lnTo>
                  <a:lnTo>
                    <a:pt x="862" y="1486"/>
                  </a:lnTo>
                  <a:lnTo>
                    <a:pt x="789" y="1552"/>
                  </a:lnTo>
                  <a:lnTo>
                    <a:pt x="719" y="1620"/>
                  </a:lnTo>
                  <a:lnTo>
                    <a:pt x="652" y="1689"/>
                  </a:lnTo>
                  <a:lnTo>
                    <a:pt x="588" y="1758"/>
                  </a:lnTo>
                  <a:lnTo>
                    <a:pt x="527" y="1828"/>
                  </a:lnTo>
                  <a:lnTo>
                    <a:pt x="469" y="1900"/>
                  </a:lnTo>
                  <a:lnTo>
                    <a:pt x="415" y="1972"/>
                  </a:lnTo>
                  <a:lnTo>
                    <a:pt x="364" y="2044"/>
                  </a:lnTo>
                  <a:lnTo>
                    <a:pt x="316" y="2118"/>
                  </a:lnTo>
                  <a:lnTo>
                    <a:pt x="271" y="2192"/>
                  </a:lnTo>
                  <a:lnTo>
                    <a:pt x="230" y="2266"/>
                  </a:lnTo>
                  <a:lnTo>
                    <a:pt x="192" y="2341"/>
                  </a:lnTo>
                  <a:lnTo>
                    <a:pt x="157" y="2417"/>
                  </a:lnTo>
                  <a:lnTo>
                    <a:pt x="126" y="2493"/>
                  </a:lnTo>
                  <a:lnTo>
                    <a:pt x="98" y="2569"/>
                  </a:lnTo>
                  <a:lnTo>
                    <a:pt x="74" y="2646"/>
                  </a:lnTo>
                  <a:lnTo>
                    <a:pt x="53" y="2723"/>
                  </a:lnTo>
                  <a:lnTo>
                    <a:pt x="36" y="2801"/>
                  </a:lnTo>
                  <a:lnTo>
                    <a:pt x="22" y="2878"/>
                  </a:lnTo>
                  <a:lnTo>
                    <a:pt x="11" y="2956"/>
                  </a:lnTo>
                  <a:lnTo>
                    <a:pt x="4" y="3034"/>
                  </a:lnTo>
                  <a:lnTo>
                    <a:pt x="0" y="3112"/>
                  </a:lnTo>
                  <a:lnTo>
                    <a:pt x="0" y="3190"/>
                  </a:lnTo>
                  <a:lnTo>
                    <a:pt x="4" y="3268"/>
                  </a:lnTo>
                  <a:lnTo>
                    <a:pt x="11" y="3346"/>
                  </a:lnTo>
                  <a:lnTo>
                    <a:pt x="21" y="3423"/>
                  </a:lnTo>
                  <a:lnTo>
                    <a:pt x="35" y="3501"/>
                  </a:lnTo>
                  <a:lnTo>
                    <a:pt x="52" y="3578"/>
                  </a:lnTo>
                  <a:lnTo>
                    <a:pt x="73" y="3655"/>
                  </a:lnTo>
                  <a:lnTo>
                    <a:pt x="97" y="3732"/>
                  </a:lnTo>
                  <a:lnTo>
                    <a:pt x="125" y="3809"/>
                  </a:lnTo>
                  <a:lnTo>
                    <a:pt x="156" y="3885"/>
                  </a:lnTo>
                  <a:lnTo>
                    <a:pt x="191" y="3960"/>
                  </a:lnTo>
                  <a:lnTo>
                    <a:pt x="229" y="4035"/>
                  </a:lnTo>
                  <a:lnTo>
                    <a:pt x="270" y="4110"/>
                  </a:lnTo>
                  <a:lnTo>
                    <a:pt x="314" y="4184"/>
                  </a:lnTo>
                  <a:lnTo>
                    <a:pt x="362" y="4257"/>
                  </a:lnTo>
                  <a:lnTo>
                    <a:pt x="413" y="4330"/>
                  </a:lnTo>
                  <a:lnTo>
                    <a:pt x="468" y="4402"/>
                  </a:lnTo>
                  <a:lnTo>
                    <a:pt x="525" y="4473"/>
                  </a:lnTo>
                  <a:lnTo>
                    <a:pt x="586" y="4544"/>
                  </a:lnTo>
                  <a:lnTo>
                    <a:pt x="650" y="4613"/>
                  </a:lnTo>
                  <a:lnTo>
                    <a:pt x="717" y="4682"/>
                  </a:lnTo>
                  <a:lnTo>
                    <a:pt x="786" y="4749"/>
                  </a:lnTo>
                  <a:lnTo>
                    <a:pt x="859" y="4816"/>
                  </a:lnTo>
                  <a:lnTo>
                    <a:pt x="935" y="4882"/>
                  </a:lnTo>
                  <a:lnTo>
                    <a:pt x="1014" y="4946"/>
                  </a:lnTo>
                  <a:lnTo>
                    <a:pt x="1096" y="5010"/>
                  </a:lnTo>
                  <a:lnTo>
                    <a:pt x="1181" y="5072"/>
                  </a:lnTo>
                  <a:lnTo>
                    <a:pt x="1268" y="5134"/>
                  </a:lnTo>
                  <a:lnTo>
                    <a:pt x="1358" y="5194"/>
                  </a:lnTo>
                  <a:lnTo>
                    <a:pt x="1451" y="5252"/>
                  </a:lnTo>
                  <a:lnTo>
                    <a:pt x="1546" y="5310"/>
                  </a:lnTo>
                  <a:lnTo>
                    <a:pt x="5684" y="8402"/>
                  </a:lnTo>
                </a:path>
              </a:pathLst>
            </a:custGeom>
            <a:solidFill>
              <a:srgbClr val="CCCC99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>
              <a:outerShdw dist="107933" dir="2700000" algn="ctr" rotWithShape="0">
                <a:srgbClr val="808080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7114" name="Text Box 5"/>
            <p:cNvSpPr txBox="1">
              <a:spLocks noChangeArrowheads="1"/>
            </p:cNvSpPr>
            <p:nvPr/>
          </p:nvSpPr>
          <p:spPr bwMode="auto">
            <a:xfrm>
              <a:off x="492" y="2233"/>
              <a:ext cx="1829" cy="8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>
                  <a:solidFill>
                    <a:schemeClr val="bg1"/>
                  </a:solidFill>
                  <a:latin typeface="Times New Roman" pitchFamily="18" charset="0"/>
                </a:defRPr>
              </a:lvl1pPr>
              <a:lvl2pPr marL="742950" indent="-28575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>
                  <a:solidFill>
                    <a:schemeClr val="bg1"/>
                  </a:solidFill>
                  <a:latin typeface="Times New Roman" pitchFamily="18" charset="0"/>
                </a:defRPr>
              </a:lvl2pPr>
              <a:lvl3pPr marL="11430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>
                  <a:solidFill>
                    <a:schemeClr val="bg1"/>
                  </a:solidFill>
                  <a:latin typeface="Times New Roman" pitchFamily="18" charset="0"/>
                </a:defRPr>
              </a:lvl3pPr>
              <a:lvl4pPr marL="16002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>
                  <a:solidFill>
                    <a:schemeClr val="bg1"/>
                  </a:solidFill>
                  <a:latin typeface="Times New Roman" pitchFamily="18" charset="0"/>
                </a:defRPr>
              </a:lvl4pPr>
              <a:lvl5pPr marL="20574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>
                  <a:solidFill>
                    <a:schemeClr val="bg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>
                  <a:solidFill>
                    <a:schemeClr val="bg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>
                  <a:solidFill>
                    <a:schemeClr val="bg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>
                  <a:solidFill>
                    <a:schemeClr val="bg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>
                  <a:solidFill>
                    <a:schemeClr val="bg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Arial" charset="0"/>
                <a:buNone/>
              </a:pPr>
              <a:r>
                <a:rPr lang="en-GB" sz="2400" b="1">
                  <a:solidFill>
                    <a:schemeClr val="tx1"/>
                  </a:solidFill>
                </a:rPr>
                <a:t>Проявление чрезмерной жалости и вседозволенности</a:t>
              </a: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4787900" y="3284538"/>
            <a:ext cx="4356100" cy="3168650"/>
            <a:chOff x="3129" y="2069"/>
            <a:chExt cx="2631" cy="1906"/>
          </a:xfrm>
        </p:grpSpPr>
        <p:sp>
          <p:nvSpPr>
            <p:cNvPr id="9223" name="Freeform 7"/>
            <p:cNvSpPr>
              <a:spLocks noChangeArrowheads="1"/>
            </p:cNvSpPr>
            <p:nvPr/>
          </p:nvSpPr>
          <p:spPr bwMode="auto">
            <a:xfrm>
              <a:off x="3129" y="2069"/>
              <a:ext cx="2631" cy="1906"/>
            </a:xfrm>
            <a:custGeom>
              <a:avLst/>
              <a:gdLst/>
              <a:ahLst/>
              <a:cxnLst>
                <a:cxn ang="0">
                  <a:pos x="5224" y="6292"/>
                </a:cxn>
                <a:cxn ang="0">
                  <a:pos x="5797" y="6308"/>
                </a:cxn>
                <a:cxn ang="0">
                  <a:pos x="6370" y="6293"/>
                </a:cxn>
                <a:cxn ang="0">
                  <a:pos x="6938" y="6247"/>
                </a:cxn>
                <a:cxn ang="0">
                  <a:pos x="7494" y="6171"/>
                </a:cxn>
                <a:cxn ang="0">
                  <a:pos x="8034" y="6065"/>
                </a:cxn>
                <a:cxn ang="0">
                  <a:pos x="8552" y="5931"/>
                </a:cxn>
                <a:cxn ang="0">
                  <a:pos x="9043" y="5770"/>
                </a:cxn>
                <a:cxn ang="0">
                  <a:pos x="9502" y="5583"/>
                </a:cxn>
                <a:cxn ang="0">
                  <a:pos x="9925" y="5372"/>
                </a:cxn>
                <a:cxn ang="0">
                  <a:pos x="10308" y="5140"/>
                </a:cxn>
                <a:cxn ang="0">
                  <a:pos x="10647" y="4888"/>
                </a:cxn>
                <a:cxn ang="0">
                  <a:pos x="10938" y="4619"/>
                </a:cxn>
                <a:cxn ang="0">
                  <a:pos x="11179" y="4336"/>
                </a:cxn>
                <a:cxn ang="0">
                  <a:pos x="11368" y="4041"/>
                </a:cxn>
                <a:cxn ang="0">
                  <a:pos x="11502" y="3738"/>
                </a:cxn>
                <a:cxn ang="0">
                  <a:pos x="11580" y="3429"/>
                </a:cxn>
                <a:cxn ang="0">
                  <a:pos x="11602" y="3117"/>
                </a:cxn>
                <a:cxn ang="0">
                  <a:pos x="11567" y="2806"/>
                </a:cxn>
                <a:cxn ang="0">
                  <a:pos x="11475" y="2498"/>
                </a:cxn>
                <a:cxn ang="0">
                  <a:pos x="11328" y="2196"/>
                </a:cxn>
                <a:cxn ang="0">
                  <a:pos x="11127" y="1904"/>
                </a:cxn>
                <a:cxn ang="0">
                  <a:pos x="10874" y="1624"/>
                </a:cxn>
                <a:cxn ang="0">
                  <a:pos x="10571" y="1359"/>
                </a:cxn>
                <a:cxn ang="0">
                  <a:pos x="10222" y="1112"/>
                </a:cxn>
                <a:cxn ang="0">
                  <a:pos x="9829" y="884"/>
                </a:cxn>
                <a:cxn ang="0">
                  <a:pos x="9397" y="679"/>
                </a:cxn>
                <a:cxn ang="0">
                  <a:pos x="8929" y="498"/>
                </a:cxn>
                <a:cxn ang="0">
                  <a:pos x="8432" y="343"/>
                </a:cxn>
                <a:cxn ang="0">
                  <a:pos x="7908" y="215"/>
                </a:cxn>
                <a:cxn ang="0">
                  <a:pos x="7364" y="117"/>
                </a:cxn>
                <a:cxn ang="0">
                  <a:pos x="6804" y="48"/>
                </a:cxn>
                <a:cxn ang="0">
                  <a:pos x="6235" y="9"/>
                </a:cxn>
                <a:cxn ang="0">
                  <a:pos x="5661" y="1"/>
                </a:cxn>
                <a:cxn ang="0">
                  <a:pos x="5089" y="24"/>
                </a:cxn>
                <a:cxn ang="0">
                  <a:pos x="4524" y="77"/>
                </a:cxn>
                <a:cxn ang="0">
                  <a:pos x="3971" y="161"/>
                </a:cxn>
                <a:cxn ang="0">
                  <a:pos x="3436" y="274"/>
                </a:cxn>
                <a:cxn ang="0">
                  <a:pos x="2924" y="415"/>
                </a:cxn>
                <a:cxn ang="0">
                  <a:pos x="2441" y="583"/>
                </a:cxn>
                <a:cxn ang="0">
                  <a:pos x="1990" y="776"/>
                </a:cxn>
                <a:cxn ang="0">
                  <a:pos x="1577" y="992"/>
                </a:cxn>
                <a:cxn ang="0">
                  <a:pos x="1205" y="1230"/>
                </a:cxn>
                <a:cxn ang="0">
                  <a:pos x="877" y="1486"/>
                </a:cxn>
                <a:cxn ang="0">
                  <a:pos x="599" y="1759"/>
                </a:cxn>
                <a:cxn ang="0">
                  <a:pos x="370" y="2045"/>
                </a:cxn>
                <a:cxn ang="0">
                  <a:pos x="196" y="2342"/>
                </a:cxn>
                <a:cxn ang="0">
                  <a:pos x="75" y="2647"/>
                </a:cxn>
                <a:cxn ang="0">
                  <a:pos x="11" y="2957"/>
                </a:cxn>
                <a:cxn ang="0">
                  <a:pos x="4" y="3269"/>
                </a:cxn>
                <a:cxn ang="0">
                  <a:pos x="53" y="3580"/>
                </a:cxn>
                <a:cxn ang="0">
                  <a:pos x="159" y="3887"/>
                </a:cxn>
                <a:cxn ang="0">
                  <a:pos x="319" y="4186"/>
                </a:cxn>
                <a:cxn ang="0">
                  <a:pos x="534" y="4475"/>
                </a:cxn>
                <a:cxn ang="0">
                  <a:pos x="799" y="4752"/>
                </a:cxn>
                <a:cxn ang="0">
                  <a:pos x="1114" y="5013"/>
                </a:cxn>
                <a:cxn ang="0">
                  <a:pos x="1475" y="5255"/>
                </a:cxn>
              </a:cxnLst>
              <a:rect l="0" t="0" r="r" b="b"/>
              <a:pathLst>
                <a:path w="11603" h="8407">
                  <a:moveTo>
                    <a:pt x="5783" y="8406"/>
                  </a:moveTo>
                  <a:lnTo>
                    <a:pt x="4939" y="6273"/>
                  </a:lnTo>
                  <a:lnTo>
                    <a:pt x="5081" y="6284"/>
                  </a:lnTo>
                  <a:lnTo>
                    <a:pt x="5224" y="6292"/>
                  </a:lnTo>
                  <a:lnTo>
                    <a:pt x="5367" y="6299"/>
                  </a:lnTo>
                  <a:lnTo>
                    <a:pt x="5510" y="6304"/>
                  </a:lnTo>
                  <a:lnTo>
                    <a:pt x="5653" y="6307"/>
                  </a:lnTo>
                  <a:lnTo>
                    <a:pt x="5797" y="6308"/>
                  </a:lnTo>
                  <a:lnTo>
                    <a:pt x="5940" y="6307"/>
                  </a:lnTo>
                  <a:lnTo>
                    <a:pt x="6084" y="6304"/>
                  </a:lnTo>
                  <a:lnTo>
                    <a:pt x="6227" y="6299"/>
                  </a:lnTo>
                  <a:lnTo>
                    <a:pt x="6370" y="6293"/>
                  </a:lnTo>
                  <a:lnTo>
                    <a:pt x="6513" y="6284"/>
                  </a:lnTo>
                  <a:lnTo>
                    <a:pt x="6655" y="6274"/>
                  </a:lnTo>
                  <a:lnTo>
                    <a:pt x="6797" y="6261"/>
                  </a:lnTo>
                  <a:lnTo>
                    <a:pt x="6938" y="6247"/>
                  </a:lnTo>
                  <a:lnTo>
                    <a:pt x="7078" y="6231"/>
                  </a:lnTo>
                  <a:lnTo>
                    <a:pt x="7217" y="6213"/>
                  </a:lnTo>
                  <a:lnTo>
                    <a:pt x="7356" y="6193"/>
                  </a:lnTo>
                  <a:lnTo>
                    <a:pt x="7494" y="6171"/>
                  </a:lnTo>
                  <a:lnTo>
                    <a:pt x="7631" y="6147"/>
                  </a:lnTo>
                  <a:lnTo>
                    <a:pt x="7766" y="6121"/>
                  </a:lnTo>
                  <a:lnTo>
                    <a:pt x="7901" y="6094"/>
                  </a:lnTo>
                  <a:lnTo>
                    <a:pt x="8034" y="6065"/>
                  </a:lnTo>
                  <a:lnTo>
                    <a:pt x="8166" y="6034"/>
                  </a:lnTo>
                  <a:lnTo>
                    <a:pt x="8296" y="6001"/>
                  </a:lnTo>
                  <a:lnTo>
                    <a:pt x="8425" y="5967"/>
                  </a:lnTo>
                  <a:lnTo>
                    <a:pt x="8552" y="5931"/>
                  </a:lnTo>
                  <a:lnTo>
                    <a:pt x="8677" y="5893"/>
                  </a:lnTo>
                  <a:lnTo>
                    <a:pt x="8801" y="5853"/>
                  </a:lnTo>
                  <a:lnTo>
                    <a:pt x="8923" y="5812"/>
                  </a:lnTo>
                  <a:lnTo>
                    <a:pt x="9043" y="5770"/>
                  </a:lnTo>
                  <a:lnTo>
                    <a:pt x="9161" y="5725"/>
                  </a:lnTo>
                  <a:lnTo>
                    <a:pt x="9277" y="5679"/>
                  </a:lnTo>
                  <a:lnTo>
                    <a:pt x="9391" y="5632"/>
                  </a:lnTo>
                  <a:lnTo>
                    <a:pt x="9502" y="5583"/>
                  </a:lnTo>
                  <a:lnTo>
                    <a:pt x="9612" y="5532"/>
                  </a:lnTo>
                  <a:lnTo>
                    <a:pt x="9719" y="5480"/>
                  </a:lnTo>
                  <a:lnTo>
                    <a:pt x="9823" y="5427"/>
                  </a:lnTo>
                  <a:lnTo>
                    <a:pt x="9925" y="5372"/>
                  </a:lnTo>
                  <a:lnTo>
                    <a:pt x="10025" y="5316"/>
                  </a:lnTo>
                  <a:lnTo>
                    <a:pt x="10122" y="5258"/>
                  </a:lnTo>
                  <a:lnTo>
                    <a:pt x="10217" y="5200"/>
                  </a:lnTo>
                  <a:lnTo>
                    <a:pt x="10308" y="5140"/>
                  </a:lnTo>
                  <a:lnTo>
                    <a:pt x="10397" y="5078"/>
                  </a:lnTo>
                  <a:lnTo>
                    <a:pt x="10483" y="5016"/>
                  </a:lnTo>
                  <a:lnTo>
                    <a:pt x="10567" y="4952"/>
                  </a:lnTo>
                  <a:lnTo>
                    <a:pt x="10647" y="4888"/>
                  </a:lnTo>
                  <a:lnTo>
                    <a:pt x="10724" y="4822"/>
                  </a:lnTo>
                  <a:lnTo>
                    <a:pt x="10799" y="4755"/>
                  </a:lnTo>
                  <a:lnTo>
                    <a:pt x="10870" y="4688"/>
                  </a:lnTo>
                  <a:lnTo>
                    <a:pt x="10938" y="4619"/>
                  </a:lnTo>
                  <a:lnTo>
                    <a:pt x="11003" y="4549"/>
                  </a:lnTo>
                  <a:lnTo>
                    <a:pt x="11065" y="4479"/>
                  </a:lnTo>
                  <a:lnTo>
                    <a:pt x="11124" y="4408"/>
                  </a:lnTo>
                  <a:lnTo>
                    <a:pt x="11179" y="4336"/>
                  </a:lnTo>
                  <a:lnTo>
                    <a:pt x="11231" y="4263"/>
                  </a:lnTo>
                  <a:lnTo>
                    <a:pt x="11280" y="4190"/>
                  </a:lnTo>
                  <a:lnTo>
                    <a:pt x="11326" y="4116"/>
                  </a:lnTo>
                  <a:lnTo>
                    <a:pt x="11368" y="4041"/>
                  </a:lnTo>
                  <a:lnTo>
                    <a:pt x="11406" y="3966"/>
                  </a:lnTo>
                  <a:lnTo>
                    <a:pt x="11442" y="3890"/>
                  </a:lnTo>
                  <a:lnTo>
                    <a:pt x="11473" y="3814"/>
                  </a:lnTo>
                  <a:lnTo>
                    <a:pt x="11502" y="3738"/>
                  </a:lnTo>
                  <a:lnTo>
                    <a:pt x="11527" y="3661"/>
                  </a:lnTo>
                  <a:lnTo>
                    <a:pt x="11548" y="3584"/>
                  </a:lnTo>
                  <a:lnTo>
                    <a:pt x="11566" y="3506"/>
                  </a:lnTo>
                  <a:lnTo>
                    <a:pt x="11580" y="3429"/>
                  </a:lnTo>
                  <a:lnTo>
                    <a:pt x="11591" y="3351"/>
                  </a:lnTo>
                  <a:lnTo>
                    <a:pt x="11598" y="3273"/>
                  </a:lnTo>
                  <a:lnTo>
                    <a:pt x="11602" y="3195"/>
                  </a:lnTo>
                  <a:lnTo>
                    <a:pt x="11602" y="3117"/>
                  </a:lnTo>
                  <a:lnTo>
                    <a:pt x="11598" y="3039"/>
                  </a:lnTo>
                  <a:lnTo>
                    <a:pt x="11591" y="2961"/>
                  </a:lnTo>
                  <a:lnTo>
                    <a:pt x="11581" y="2883"/>
                  </a:lnTo>
                  <a:lnTo>
                    <a:pt x="11567" y="2806"/>
                  </a:lnTo>
                  <a:lnTo>
                    <a:pt x="11549" y="2728"/>
                  </a:lnTo>
                  <a:lnTo>
                    <a:pt x="11528" y="2651"/>
                  </a:lnTo>
                  <a:lnTo>
                    <a:pt x="11503" y="2574"/>
                  </a:lnTo>
                  <a:lnTo>
                    <a:pt x="11475" y="2498"/>
                  </a:lnTo>
                  <a:lnTo>
                    <a:pt x="11443" y="2422"/>
                  </a:lnTo>
                  <a:lnTo>
                    <a:pt x="11408" y="2346"/>
                  </a:lnTo>
                  <a:lnTo>
                    <a:pt x="11370" y="2271"/>
                  </a:lnTo>
                  <a:lnTo>
                    <a:pt x="11328" y="2196"/>
                  </a:lnTo>
                  <a:lnTo>
                    <a:pt x="11283" y="2122"/>
                  </a:lnTo>
                  <a:lnTo>
                    <a:pt x="11234" y="2049"/>
                  </a:lnTo>
                  <a:lnTo>
                    <a:pt x="11182" y="1976"/>
                  </a:lnTo>
                  <a:lnTo>
                    <a:pt x="11127" y="1904"/>
                  </a:lnTo>
                  <a:lnTo>
                    <a:pt x="11068" y="1833"/>
                  </a:lnTo>
                  <a:lnTo>
                    <a:pt x="11007" y="1762"/>
                  </a:lnTo>
                  <a:lnTo>
                    <a:pt x="10942" y="1693"/>
                  </a:lnTo>
                  <a:lnTo>
                    <a:pt x="10874" y="1624"/>
                  </a:lnTo>
                  <a:lnTo>
                    <a:pt x="10803" y="1556"/>
                  </a:lnTo>
                  <a:lnTo>
                    <a:pt x="10728" y="1490"/>
                  </a:lnTo>
                  <a:lnTo>
                    <a:pt x="10651" y="1424"/>
                  </a:lnTo>
                  <a:lnTo>
                    <a:pt x="10571" y="1359"/>
                  </a:lnTo>
                  <a:lnTo>
                    <a:pt x="10488" y="1296"/>
                  </a:lnTo>
                  <a:lnTo>
                    <a:pt x="10402" y="1233"/>
                  </a:lnTo>
                  <a:lnTo>
                    <a:pt x="10313" y="1172"/>
                  </a:lnTo>
                  <a:lnTo>
                    <a:pt x="10222" y="1112"/>
                  </a:lnTo>
                  <a:lnTo>
                    <a:pt x="10127" y="1053"/>
                  </a:lnTo>
                  <a:lnTo>
                    <a:pt x="10030" y="995"/>
                  </a:lnTo>
                  <a:lnTo>
                    <a:pt x="9931" y="939"/>
                  </a:lnTo>
                  <a:lnTo>
                    <a:pt x="9829" y="884"/>
                  </a:lnTo>
                  <a:lnTo>
                    <a:pt x="9724" y="831"/>
                  </a:lnTo>
                  <a:lnTo>
                    <a:pt x="9617" y="779"/>
                  </a:lnTo>
                  <a:lnTo>
                    <a:pt x="9508" y="728"/>
                  </a:lnTo>
                  <a:lnTo>
                    <a:pt x="9397" y="679"/>
                  </a:lnTo>
                  <a:lnTo>
                    <a:pt x="9283" y="631"/>
                  </a:lnTo>
                  <a:lnTo>
                    <a:pt x="9167" y="585"/>
                  </a:lnTo>
                  <a:lnTo>
                    <a:pt x="9049" y="541"/>
                  </a:lnTo>
                  <a:lnTo>
                    <a:pt x="8929" y="498"/>
                  </a:lnTo>
                  <a:lnTo>
                    <a:pt x="8808" y="457"/>
                  </a:lnTo>
                  <a:lnTo>
                    <a:pt x="8684" y="417"/>
                  </a:lnTo>
                  <a:lnTo>
                    <a:pt x="8559" y="379"/>
                  </a:lnTo>
                  <a:lnTo>
                    <a:pt x="8432" y="343"/>
                  </a:lnTo>
                  <a:lnTo>
                    <a:pt x="8303" y="308"/>
                  </a:lnTo>
                  <a:lnTo>
                    <a:pt x="8173" y="276"/>
                  </a:lnTo>
                  <a:lnTo>
                    <a:pt x="8041" y="245"/>
                  </a:lnTo>
                  <a:lnTo>
                    <a:pt x="7908" y="215"/>
                  </a:lnTo>
                  <a:lnTo>
                    <a:pt x="7774" y="188"/>
                  </a:lnTo>
                  <a:lnTo>
                    <a:pt x="7638" y="162"/>
                  </a:lnTo>
                  <a:lnTo>
                    <a:pt x="7501" y="139"/>
                  </a:lnTo>
                  <a:lnTo>
                    <a:pt x="7364" y="117"/>
                  </a:lnTo>
                  <a:lnTo>
                    <a:pt x="7225" y="97"/>
                  </a:lnTo>
                  <a:lnTo>
                    <a:pt x="7086" y="78"/>
                  </a:lnTo>
                  <a:lnTo>
                    <a:pt x="6945" y="62"/>
                  </a:lnTo>
                  <a:lnTo>
                    <a:pt x="6804" y="48"/>
                  </a:lnTo>
                  <a:lnTo>
                    <a:pt x="6663" y="35"/>
                  </a:lnTo>
                  <a:lnTo>
                    <a:pt x="6520" y="24"/>
                  </a:lnTo>
                  <a:lnTo>
                    <a:pt x="6378" y="16"/>
                  </a:lnTo>
                  <a:lnTo>
                    <a:pt x="6235" y="9"/>
                  </a:lnTo>
                  <a:lnTo>
                    <a:pt x="6092" y="4"/>
                  </a:lnTo>
                  <a:lnTo>
                    <a:pt x="5948" y="1"/>
                  </a:lnTo>
                  <a:lnTo>
                    <a:pt x="5805" y="0"/>
                  </a:lnTo>
                  <a:lnTo>
                    <a:pt x="5661" y="1"/>
                  </a:lnTo>
                  <a:lnTo>
                    <a:pt x="5518" y="4"/>
                  </a:lnTo>
                  <a:lnTo>
                    <a:pt x="5375" y="9"/>
                  </a:lnTo>
                  <a:lnTo>
                    <a:pt x="5232" y="15"/>
                  </a:lnTo>
                  <a:lnTo>
                    <a:pt x="5089" y="24"/>
                  </a:lnTo>
                  <a:lnTo>
                    <a:pt x="4947" y="34"/>
                  </a:lnTo>
                  <a:lnTo>
                    <a:pt x="4805" y="47"/>
                  </a:lnTo>
                  <a:lnTo>
                    <a:pt x="4664" y="61"/>
                  </a:lnTo>
                  <a:lnTo>
                    <a:pt x="4524" y="77"/>
                  </a:lnTo>
                  <a:lnTo>
                    <a:pt x="4384" y="96"/>
                  </a:lnTo>
                  <a:lnTo>
                    <a:pt x="4245" y="116"/>
                  </a:lnTo>
                  <a:lnTo>
                    <a:pt x="4108" y="137"/>
                  </a:lnTo>
                  <a:lnTo>
                    <a:pt x="3971" y="161"/>
                  </a:lnTo>
                  <a:lnTo>
                    <a:pt x="3835" y="187"/>
                  </a:lnTo>
                  <a:lnTo>
                    <a:pt x="3701" y="214"/>
                  </a:lnTo>
                  <a:lnTo>
                    <a:pt x="3568" y="243"/>
                  </a:lnTo>
                  <a:lnTo>
                    <a:pt x="3436" y="274"/>
                  </a:lnTo>
                  <a:lnTo>
                    <a:pt x="3306" y="307"/>
                  </a:lnTo>
                  <a:lnTo>
                    <a:pt x="3177" y="341"/>
                  </a:lnTo>
                  <a:lnTo>
                    <a:pt x="3050" y="377"/>
                  </a:lnTo>
                  <a:lnTo>
                    <a:pt x="2924" y="415"/>
                  </a:lnTo>
                  <a:lnTo>
                    <a:pt x="2801" y="455"/>
                  </a:lnTo>
                  <a:lnTo>
                    <a:pt x="2679" y="496"/>
                  </a:lnTo>
                  <a:lnTo>
                    <a:pt x="2559" y="539"/>
                  </a:lnTo>
                  <a:lnTo>
                    <a:pt x="2441" y="583"/>
                  </a:lnTo>
                  <a:lnTo>
                    <a:pt x="2325" y="629"/>
                  </a:lnTo>
                  <a:lnTo>
                    <a:pt x="2211" y="676"/>
                  </a:lnTo>
                  <a:lnTo>
                    <a:pt x="2099" y="726"/>
                  </a:lnTo>
                  <a:lnTo>
                    <a:pt x="1990" y="776"/>
                  </a:lnTo>
                  <a:lnTo>
                    <a:pt x="1883" y="828"/>
                  </a:lnTo>
                  <a:lnTo>
                    <a:pt x="1779" y="881"/>
                  </a:lnTo>
                  <a:lnTo>
                    <a:pt x="1676" y="936"/>
                  </a:lnTo>
                  <a:lnTo>
                    <a:pt x="1577" y="992"/>
                  </a:lnTo>
                  <a:lnTo>
                    <a:pt x="1480" y="1050"/>
                  </a:lnTo>
                  <a:lnTo>
                    <a:pt x="1385" y="1109"/>
                  </a:lnTo>
                  <a:lnTo>
                    <a:pt x="1294" y="1169"/>
                  </a:lnTo>
                  <a:lnTo>
                    <a:pt x="1205" y="1230"/>
                  </a:lnTo>
                  <a:lnTo>
                    <a:pt x="1118" y="1292"/>
                  </a:lnTo>
                  <a:lnTo>
                    <a:pt x="1035" y="1356"/>
                  </a:lnTo>
                  <a:lnTo>
                    <a:pt x="955" y="1420"/>
                  </a:lnTo>
                  <a:lnTo>
                    <a:pt x="877" y="1486"/>
                  </a:lnTo>
                  <a:lnTo>
                    <a:pt x="803" y="1553"/>
                  </a:lnTo>
                  <a:lnTo>
                    <a:pt x="732" y="1621"/>
                  </a:lnTo>
                  <a:lnTo>
                    <a:pt x="664" y="1689"/>
                  </a:lnTo>
                  <a:lnTo>
                    <a:pt x="599" y="1759"/>
                  </a:lnTo>
                  <a:lnTo>
                    <a:pt x="537" y="1829"/>
                  </a:lnTo>
                  <a:lnTo>
                    <a:pt x="478" y="1900"/>
                  </a:lnTo>
                  <a:lnTo>
                    <a:pt x="423" y="1972"/>
                  </a:lnTo>
                  <a:lnTo>
                    <a:pt x="370" y="2045"/>
                  </a:lnTo>
                  <a:lnTo>
                    <a:pt x="322" y="2118"/>
                  </a:lnTo>
                  <a:lnTo>
                    <a:pt x="276" y="2192"/>
                  </a:lnTo>
                  <a:lnTo>
                    <a:pt x="234" y="2267"/>
                  </a:lnTo>
                  <a:lnTo>
                    <a:pt x="196" y="2342"/>
                  </a:lnTo>
                  <a:lnTo>
                    <a:pt x="160" y="2418"/>
                  </a:lnTo>
                  <a:lnTo>
                    <a:pt x="129" y="2494"/>
                  </a:lnTo>
                  <a:lnTo>
                    <a:pt x="100" y="2570"/>
                  </a:lnTo>
                  <a:lnTo>
                    <a:pt x="75" y="2647"/>
                  </a:lnTo>
                  <a:lnTo>
                    <a:pt x="54" y="2724"/>
                  </a:lnTo>
                  <a:lnTo>
                    <a:pt x="36" y="2802"/>
                  </a:lnTo>
                  <a:lnTo>
                    <a:pt x="22" y="2879"/>
                  </a:lnTo>
                  <a:lnTo>
                    <a:pt x="11" y="2957"/>
                  </a:lnTo>
                  <a:lnTo>
                    <a:pt x="4" y="3035"/>
                  </a:lnTo>
                  <a:lnTo>
                    <a:pt x="0" y="3113"/>
                  </a:lnTo>
                  <a:lnTo>
                    <a:pt x="0" y="3191"/>
                  </a:lnTo>
                  <a:lnTo>
                    <a:pt x="4" y="3269"/>
                  </a:lnTo>
                  <a:lnTo>
                    <a:pt x="11" y="3347"/>
                  </a:lnTo>
                  <a:lnTo>
                    <a:pt x="21" y="3425"/>
                  </a:lnTo>
                  <a:lnTo>
                    <a:pt x="36" y="3502"/>
                  </a:lnTo>
                  <a:lnTo>
                    <a:pt x="53" y="3580"/>
                  </a:lnTo>
                  <a:lnTo>
                    <a:pt x="74" y="3657"/>
                  </a:lnTo>
                  <a:lnTo>
                    <a:pt x="99" y="3734"/>
                  </a:lnTo>
                  <a:lnTo>
                    <a:pt x="127" y="3810"/>
                  </a:lnTo>
                  <a:lnTo>
                    <a:pt x="159" y="3887"/>
                  </a:lnTo>
                  <a:lnTo>
                    <a:pt x="194" y="3962"/>
                  </a:lnTo>
                  <a:lnTo>
                    <a:pt x="232" y="4037"/>
                  </a:lnTo>
                  <a:lnTo>
                    <a:pt x="274" y="4112"/>
                  </a:lnTo>
                  <a:lnTo>
                    <a:pt x="319" y="4186"/>
                  </a:lnTo>
                  <a:lnTo>
                    <a:pt x="368" y="4259"/>
                  </a:lnTo>
                  <a:lnTo>
                    <a:pt x="420" y="4332"/>
                  </a:lnTo>
                  <a:lnTo>
                    <a:pt x="475" y="4404"/>
                  </a:lnTo>
                  <a:lnTo>
                    <a:pt x="534" y="4475"/>
                  </a:lnTo>
                  <a:lnTo>
                    <a:pt x="595" y="4546"/>
                  </a:lnTo>
                  <a:lnTo>
                    <a:pt x="660" y="4615"/>
                  </a:lnTo>
                  <a:lnTo>
                    <a:pt x="728" y="4684"/>
                  </a:lnTo>
                  <a:lnTo>
                    <a:pt x="799" y="4752"/>
                  </a:lnTo>
                  <a:lnTo>
                    <a:pt x="874" y="4819"/>
                  </a:lnTo>
                  <a:lnTo>
                    <a:pt x="951" y="4884"/>
                  </a:lnTo>
                  <a:lnTo>
                    <a:pt x="1031" y="4949"/>
                  </a:lnTo>
                  <a:lnTo>
                    <a:pt x="1114" y="5013"/>
                  </a:lnTo>
                  <a:lnTo>
                    <a:pt x="1200" y="5075"/>
                  </a:lnTo>
                  <a:lnTo>
                    <a:pt x="1289" y="5136"/>
                  </a:lnTo>
                  <a:lnTo>
                    <a:pt x="1381" y="5196"/>
                  </a:lnTo>
                  <a:lnTo>
                    <a:pt x="1475" y="5255"/>
                  </a:lnTo>
                  <a:lnTo>
                    <a:pt x="1572" y="5313"/>
                  </a:lnTo>
                  <a:lnTo>
                    <a:pt x="5783" y="8406"/>
                  </a:lnTo>
                </a:path>
              </a:pathLst>
            </a:custGeom>
            <a:solidFill>
              <a:srgbClr val="CCCC99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>
              <a:outerShdw dist="107933" dir="2700000" algn="ctr" rotWithShape="0">
                <a:srgbClr val="808080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7112" name="Text Box 8"/>
            <p:cNvSpPr txBox="1">
              <a:spLocks noChangeArrowheads="1"/>
            </p:cNvSpPr>
            <p:nvPr/>
          </p:nvSpPr>
          <p:spPr bwMode="auto">
            <a:xfrm>
              <a:off x="3514" y="2278"/>
              <a:ext cx="1861" cy="1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>
                  <a:solidFill>
                    <a:schemeClr val="bg1"/>
                  </a:solidFill>
                  <a:latin typeface="Times New Roman" pitchFamily="18" charset="0"/>
                </a:defRPr>
              </a:lvl1pPr>
              <a:lvl2pPr marL="742950" indent="-28575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>
                  <a:solidFill>
                    <a:schemeClr val="bg1"/>
                  </a:solidFill>
                  <a:latin typeface="Times New Roman" pitchFamily="18" charset="0"/>
                </a:defRPr>
              </a:lvl2pPr>
              <a:lvl3pPr marL="11430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>
                  <a:solidFill>
                    <a:schemeClr val="bg1"/>
                  </a:solidFill>
                  <a:latin typeface="Times New Roman" pitchFamily="18" charset="0"/>
                </a:defRPr>
              </a:lvl3pPr>
              <a:lvl4pPr marL="16002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>
                  <a:solidFill>
                    <a:schemeClr val="bg1"/>
                  </a:solidFill>
                  <a:latin typeface="Times New Roman" pitchFamily="18" charset="0"/>
                </a:defRPr>
              </a:lvl4pPr>
              <a:lvl5pPr marL="2057400" indent="-22860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>
                  <a:solidFill>
                    <a:schemeClr val="bg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>
                  <a:solidFill>
                    <a:schemeClr val="bg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>
                  <a:solidFill>
                    <a:schemeClr val="bg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>
                  <a:solidFill>
                    <a:schemeClr val="bg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>
                  <a:solidFill>
                    <a:schemeClr val="bg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Arial" charset="0"/>
                <a:buNone/>
              </a:pPr>
              <a:r>
                <a:rPr lang="ru-RU" sz="2000" b="1">
                  <a:solidFill>
                    <a:schemeClr val="tx1"/>
                  </a:solidFill>
                </a:rPr>
                <a:t>     </a:t>
              </a:r>
              <a:r>
                <a:rPr lang="en-GB" sz="2000" b="1">
                  <a:solidFill>
                    <a:schemeClr val="tx1"/>
                  </a:solidFill>
                </a:rPr>
                <a:t>Постановка </a:t>
              </a:r>
              <a:r>
                <a:rPr lang="ru-RU" sz="2000" b="1">
                  <a:solidFill>
                    <a:schemeClr val="tx1"/>
                  </a:solidFill>
                </a:rPr>
                <a:t>    </a:t>
              </a:r>
              <a:r>
                <a:rPr lang="en-GB" sz="2000" b="1">
                  <a:solidFill>
                    <a:schemeClr val="tx1"/>
                  </a:solidFill>
                </a:rPr>
                <a:t>завышенных требований в сочетании с излишней пунктуальностью, жестокостью</a:t>
              </a:r>
            </a:p>
          </p:txBody>
        </p:sp>
      </p:grpSp>
      <p:sp>
        <p:nvSpPr>
          <p:cNvPr id="9225" name="Freeform 9"/>
          <p:cNvSpPr>
            <a:spLocks noChangeArrowheads="1"/>
          </p:cNvSpPr>
          <p:nvPr/>
        </p:nvSpPr>
        <p:spPr bwMode="auto">
          <a:xfrm>
            <a:off x="3635375" y="5445125"/>
            <a:ext cx="1728788" cy="720725"/>
          </a:xfrm>
          <a:custGeom>
            <a:avLst/>
            <a:gdLst>
              <a:gd name="T0" fmla="*/ 0 w 4800"/>
              <a:gd name="T1" fmla="*/ 129731234 h 2000"/>
              <a:gd name="T2" fmla="*/ 123880981 w 4800"/>
              <a:gd name="T3" fmla="*/ 0 h 2000"/>
              <a:gd name="T4" fmla="*/ 123880981 w 4800"/>
              <a:gd name="T5" fmla="*/ 64800752 h 2000"/>
              <a:gd name="T6" fmla="*/ 498507162 w 4800"/>
              <a:gd name="T7" fmla="*/ 64800752 h 2000"/>
              <a:gd name="T8" fmla="*/ 498507162 w 4800"/>
              <a:gd name="T9" fmla="*/ 0 h 2000"/>
              <a:gd name="T10" fmla="*/ 622517757 w 4800"/>
              <a:gd name="T11" fmla="*/ 129731234 h 2000"/>
              <a:gd name="T12" fmla="*/ 498507162 w 4800"/>
              <a:gd name="T13" fmla="*/ 259592559 h 2000"/>
              <a:gd name="T14" fmla="*/ 498507162 w 4800"/>
              <a:gd name="T15" fmla="*/ 194661739 h 2000"/>
              <a:gd name="T16" fmla="*/ 123880981 w 4800"/>
              <a:gd name="T17" fmla="*/ 194661739 h 2000"/>
              <a:gd name="T18" fmla="*/ 123880981 w 4800"/>
              <a:gd name="T19" fmla="*/ 259592559 h 2000"/>
              <a:gd name="T20" fmla="*/ 0 w 4800"/>
              <a:gd name="T21" fmla="*/ 129731234 h 20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4800"/>
              <a:gd name="T34" fmla="*/ 0 h 2000"/>
              <a:gd name="T35" fmla="*/ 4800 w 4800"/>
              <a:gd name="T36" fmla="*/ 2000 h 200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4800" h="2000">
                <a:moveTo>
                  <a:pt x="0" y="999"/>
                </a:moveTo>
                <a:lnTo>
                  <a:pt x="955" y="0"/>
                </a:lnTo>
                <a:lnTo>
                  <a:pt x="955" y="499"/>
                </a:lnTo>
                <a:lnTo>
                  <a:pt x="3843" y="499"/>
                </a:lnTo>
                <a:lnTo>
                  <a:pt x="3843" y="0"/>
                </a:lnTo>
                <a:lnTo>
                  <a:pt x="4799" y="999"/>
                </a:lnTo>
                <a:lnTo>
                  <a:pt x="3843" y="1999"/>
                </a:lnTo>
                <a:lnTo>
                  <a:pt x="3843" y="1499"/>
                </a:lnTo>
                <a:lnTo>
                  <a:pt x="955" y="1499"/>
                </a:lnTo>
                <a:lnTo>
                  <a:pt x="955" y="1999"/>
                </a:lnTo>
                <a:lnTo>
                  <a:pt x="0" y="999"/>
                </a:lnTo>
              </a:path>
            </a:pathLst>
          </a:custGeom>
          <a:solidFill>
            <a:srgbClr val="808000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961925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/>
      <p:bldP spid="9218" grpId="0" build="p"/>
      <p:bldP spid="92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11" name="Rectangle 19"/>
          <p:cNvSpPr>
            <a:spLocks noGrp="1" noChangeArrowheads="1"/>
          </p:cNvSpPr>
          <p:nvPr>
            <p:ph type="title"/>
          </p:nvPr>
        </p:nvSpPr>
        <p:spPr>
          <a:xfrm>
            <a:off x="914400" y="196850"/>
            <a:ext cx="7905750" cy="1936750"/>
          </a:xfrm>
        </p:spPr>
        <p:txBody>
          <a:bodyPr/>
          <a:lstStyle/>
          <a:p>
            <a:pPr algn="ctr" eaLnBrk="1" hangingPunct="1"/>
            <a:r>
              <a:rPr lang="ru-RU" sz="2800" b="1" smtClean="0">
                <a:solidFill>
                  <a:schemeClr val="tx1"/>
                </a:solidFill>
              </a:rPr>
              <a:t>СРЕДИ ДЕТЕЙ</a:t>
            </a:r>
            <a:r>
              <a:rPr lang="ru-RU" sz="3800" smtClean="0">
                <a:solidFill>
                  <a:schemeClr val="tx1"/>
                </a:solidFill>
              </a:rPr>
              <a:t> </a:t>
            </a:r>
            <a:r>
              <a:rPr lang="ru-RU" sz="3800" b="1" smtClean="0">
                <a:solidFill>
                  <a:schemeClr val="tx1"/>
                </a:solidFill>
              </a:rPr>
              <a:t>дошкольного возраста </a:t>
            </a:r>
            <a:r>
              <a:rPr lang="ru-RU" sz="3800" b="1" smtClean="0">
                <a:solidFill>
                  <a:srgbClr val="669900"/>
                </a:solidFill>
              </a:rPr>
              <a:t>ГИПЕРАКТИВНЫЕ </a:t>
            </a:r>
            <a:r>
              <a:rPr lang="ru-RU" sz="2800" b="1" smtClean="0">
                <a:solidFill>
                  <a:schemeClr val="tx1"/>
                </a:solidFill>
              </a:rPr>
              <a:t>СОСТАВЛЯЮТ</a:t>
            </a:r>
            <a:r>
              <a:rPr lang="ru-RU" sz="3800" smtClean="0">
                <a:solidFill>
                  <a:srgbClr val="669900"/>
                </a:solidFill>
              </a:rPr>
              <a:t> </a:t>
            </a:r>
            <a:r>
              <a:rPr lang="ru-RU" sz="3800" b="1" smtClean="0">
                <a:solidFill>
                  <a:srgbClr val="669900"/>
                </a:solidFill>
              </a:rPr>
              <a:t>16,5%</a:t>
            </a:r>
          </a:p>
        </p:txBody>
      </p:sp>
      <p:pic>
        <p:nvPicPr>
          <p:cNvPr id="59397" name="Picture 5" descr="cliparts04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" y="2565400"/>
            <a:ext cx="1520825" cy="2016125"/>
          </a:xfrm>
        </p:spPr>
      </p:pic>
      <p:pic>
        <p:nvPicPr>
          <p:cNvPr id="59398" name="Picture 6" descr="slide0054_image061"/>
          <p:cNvPicPr>
            <a:picLocks noGrp="1" noChangeAspect="1" noChangeArrowheads="1" noCrop="1"/>
          </p:cNvPicPr>
          <p:nvPr>
            <p:ph sz="half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81800" y="2060575"/>
            <a:ext cx="2362200" cy="2808288"/>
          </a:xfrm>
        </p:spPr>
      </p:pic>
      <p:sp>
        <p:nvSpPr>
          <p:cNvPr id="45061" name="Text Box 20"/>
          <p:cNvSpPr txBox="1">
            <a:spLocks noChangeArrowheads="1"/>
          </p:cNvSpPr>
          <p:nvPr/>
        </p:nvSpPr>
        <p:spPr bwMode="auto">
          <a:xfrm>
            <a:off x="684213" y="5013325"/>
            <a:ext cx="24479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endParaRPr lang="ru-RU" sz="1800"/>
          </a:p>
        </p:txBody>
      </p:sp>
      <p:sp>
        <p:nvSpPr>
          <p:cNvPr id="59414" name="Text Box 22"/>
          <p:cNvSpPr txBox="1">
            <a:spLocks noChangeArrowheads="1"/>
          </p:cNvSpPr>
          <p:nvPr/>
        </p:nvSpPr>
        <p:spPr bwMode="auto">
          <a:xfrm>
            <a:off x="611188" y="5013325"/>
            <a:ext cx="151288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4400" b="1">
                <a:solidFill>
                  <a:schemeClr val="tx1"/>
                </a:solidFill>
              </a:rPr>
              <a:t>10%</a:t>
            </a:r>
          </a:p>
        </p:txBody>
      </p:sp>
      <p:sp>
        <p:nvSpPr>
          <p:cNvPr id="59415" name="Text Box 23"/>
          <p:cNvSpPr txBox="1">
            <a:spLocks noChangeArrowheads="1"/>
          </p:cNvSpPr>
          <p:nvPr/>
        </p:nvSpPr>
        <p:spPr bwMode="auto">
          <a:xfrm>
            <a:off x="6804025" y="5084763"/>
            <a:ext cx="143986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4400" b="1">
                <a:solidFill>
                  <a:schemeClr val="tx1"/>
                </a:solidFill>
              </a:rPr>
              <a:t>22%</a:t>
            </a:r>
          </a:p>
        </p:txBody>
      </p:sp>
      <p:sp>
        <p:nvSpPr>
          <p:cNvPr id="59416" name="Text Box 24"/>
          <p:cNvSpPr txBox="1">
            <a:spLocks noChangeArrowheads="1"/>
          </p:cNvSpPr>
          <p:nvPr/>
        </p:nvSpPr>
        <p:spPr bwMode="auto">
          <a:xfrm>
            <a:off x="3995738" y="2852738"/>
            <a:ext cx="1871662" cy="207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>
              <a:defRPr sz="1600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>
              <a:defRPr sz="1600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>
              <a:defRPr sz="1600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>
              <a:defRPr sz="16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3000" b="1">
                <a:solidFill>
                  <a:schemeClr val="tx1"/>
                </a:solidFill>
              </a:rPr>
              <a:t>&lt;</a:t>
            </a:r>
            <a:endParaRPr lang="ru-RU" sz="130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114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94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94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9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9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594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594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594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594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594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594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11" grpId="0"/>
      <p:bldP spid="59414" grpId="0"/>
      <p:bldP spid="59415" grpId="0"/>
      <p:bldP spid="594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96850"/>
            <a:ext cx="5097463" cy="1304925"/>
          </a:xfrm>
        </p:spPr>
        <p:txBody>
          <a:bodyPr/>
          <a:lstStyle/>
          <a:p>
            <a:pPr algn="ctr" eaLnBrk="1" hangingPunct="1"/>
            <a:r>
              <a:rPr lang="ru-RU" sz="3800" b="1" smtClean="0"/>
              <a:t>РЕКОМЕНДАЦИИ РОДИТЕЛЯМ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600200"/>
            <a:ext cx="7905750" cy="4529138"/>
          </a:xfrm>
        </p:spPr>
        <p:txBody>
          <a:bodyPr/>
          <a:lstStyle/>
          <a:p>
            <a:pPr marL="342900" indent="-342900" algn="ctr" eaLnBrk="1" hangingPunct="1">
              <a:spcBef>
                <a:spcPct val="2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3200" b="1" smtClean="0">
                <a:solidFill>
                  <a:srgbClr val="008000"/>
                </a:solidFill>
                <a:latin typeface="Times New Roman" pitchFamily="18" charset="0"/>
              </a:rPr>
              <a:t> </a:t>
            </a:r>
            <a:r>
              <a:rPr lang="ru-RU" sz="3200" b="1" smtClean="0">
                <a:solidFill>
                  <a:schemeClr val="tx1"/>
                </a:solidFill>
                <a:latin typeface="Times New Roman" pitchFamily="18" charset="0"/>
              </a:rPr>
              <a:t>Внешняя сторона поведения близких ребенку взрослых людей.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3200" b="1" smtClean="0">
                <a:solidFill>
                  <a:schemeClr val="tx1"/>
                </a:solidFill>
                <a:latin typeface="Times New Roman" pitchFamily="18" charset="0"/>
              </a:rPr>
              <a:t>        </a:t>
            </a:r>
            <a:r>
              <a:rPr lang="ru-RU" sz="3200" b="1" smtClean="0">
                <a:solidFill>
                  <a:srgbClr val="008000"/>
                </a:solidFill>
                <a:latin typeface="Times New Roman" pitchFamily="18" charset="0"/>
              </a:rPr>
              <a:t>Сдерживать свои бурные аффекты. Воспитывайте в себе интерес к глубокому познанию ребенка. 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3200" b="1" smtClean="0">
                <a:solidFill>
                  <a:srgbClr val="008000"/>
                </a:solidFill>
                <a:latin typeface="Times New Roman" pitchFamily="18" charset="0"/>
              </a:rPr>
              <a:t>         Избегайте категоричных слов и выражений.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3200" b="1" smtClean="0">
                <a:solidFill>
                  <a:srgbClr val="008000"/>
                </a:solidFill>
                <a:latin typeface="Times New Roman" pitchFamily="18" charset="0"/>
              </a:rPr>
              <a:t>         Следите за своей речью.</a:t>
            </a:r>
          </a:p>
        </p:txBody>
      </p:sp>
      <p:pic>
        <p:nvPicPr>
          <p:cNvPr id="48132" name="Picture 4" descr="RGRAY"/>
          <p:cNvPicPr>
            <a:picLocks noGrp="1" noChangeAspect="1" noChangeArrowheads="1" noCrop="1"/>
          </p:cNvPicPr>
          <p:nvPr>
            <p:ph sz="quarter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0113" y="4292600"/>
            <a:ext cx="1258887" cy="347663"/>
          </a:xfrm>
        </p:spPr>
      </p:pic>
      <p:pic>
        <p:nvPicPr>
          <p:cNvPr id="48133" name="Picture 6" descr="RGRAY"/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0113" y="5516563"/>
            <a:ext cx="1260475" cy="323850"/>
          </a:xfrm>
        </p:spPr>
      </p:pic>
      <p:pic>
        <p:nvPicPr>
          <p:cNvPr id="48134" name="Picture 8" descr="RGRAY"/>
          <p:cNvPicPr>
            <a:picLocks noChangeAspect="1" noChangeArrowheads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852738"/>
            <a:ext cx="12239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3" name="Picture 9" descr="Рисунок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260350"/>
            <a:ext cx="1862138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2602727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70" decel="1000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770" decel="1000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6" dur="77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70" decel="1000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770" decel="1000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70" decel="1000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770" decel="1000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8" dur="77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0" dur="77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70" decel="100000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770" decel="100000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9" dur="770" fill="hold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1" dur="770" fill="hold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  <p:bldP spid="3686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96850"/>
            <a:ext cx="8685213" cy="1304925"/>
          </a:xfrm>
        </p:spPr>
        <p:txBody>
          <a:bodyPr lIns="0" tIns="0" rIns="0" bIns="0"/>
          <a:lstStyle/>
          <a:p>
            <a:pPr algn="ctr" eaLnBrk="1" hangingPunct="1">
              <a:lnSpc>
                <a:spcPct val="95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800" b="1" dirty="0" smtClean="0"/>
              <a:t>  </a:t>
            </a:r>
            <a:r>
              <a:rPr lang="en-GB" sz="3800" b="1" dirty="0" smtClean="0"/>
              <a:t>РЕКОМЕНДАЦИИ РОДИТЕЛЯМ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600200"/>
            <a:ext cx="7761288" cy="4529138"/>
          </a:xfrm>
        </p:spPr>
        <p:txBody>
          <a:bodyPr lIns="0" tIns="0" rIns="0" bIns="0"/>
          <a:lstStyle/>
          <a:p>
            <a:pPr marL="342900" indent="-342900" algn="ctr" eaLnBrk="1" hangingPunct="1">
              <a:lnSpc>
                <a:spcPct val="93000"/>
              </a:lnSpc>
              <a:spcBef>
                <a:spcPct val="2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3200" b="1" smtClean="0">
                <a:latin typeface="Times New Roman" pitchFamily="18" charset="0"/>
              </a:rPr>
              <a:t> </a:t>
            </a:r>
            <a:r>
              <a:rPr lang="ru-RU" sz="3200" b="1" smtClean="0">
                <a:latin typeface="Times New Roman" pitchFamily="18" charset="0"/>
              </a:rPr>
              <a:t>Организация среды и окружающей обстановки в семье.</a:t>
            </a:r>
            <a:endParaRPr lang="en-US" sz="3200" b="1" smtClean="0">
              <a:latin typeface="Times New Roman" pitchFamily="18" charset="0"/>
            </a:endParaRPr>
          </a:p>
          <a:p>
            <a:pPr marL="342900" indent="-342900" eaLnBrk="1" hangingPunct="1">
              <a:lnSpc>
                <a:spcPct val="93000"/>
              </a:lnSpc>
              <a:spcBef>
                <a:spcPct val="20000"/>
              </a:spcBef>
              <a:buClr>
                <a:srgbClr val="000000"/>
              </a:buClr>
              <a:buSzPct val="100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3200" b="1" smtClean="0">
                <a:solidFill>
                  <a:srgbClr val="008000"/>
                </a:solidFill>
                <a:latin typeface="Times New Roman" pitchFamily="18" charset="0"/>
              </a:rPr>
              <a:t>    Постарайтесь выделить для ребёнка комнату или ее часть для занятий, игр, уединений.</a:t>
            </a:r>
          </a:p>
          <a:p>
            <a:pPr marL="342900" indent="-342900" eaLnBrk="1" hangingPunct="1">
              <a:lnSpc>
                <a:spcPct val="93000"/>
              </a:lnSpc>
              <a:spcBef>
                <a:spcPct val="20000"/>
              </a:spcBef>
              <a:buClr>
                <a:srgbClr val="000000"/>
              </a:buClr>
              <a:buSzPct val="100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3200" b="1" smtClean="0">
                <a:solidFill>
                  <a:srgbClr val="008000"/>
                </a:solidFill>
                <a:latin typeface="Times New Roman" pitchFamily="18" charset="0"/>
              </a:rPr>
              <a:t>   Составьте распорядок дня вместе с ребенком.</a:t>
            </a:r>
          </a:p>
          <a:p>
            <a:pPr marL="342900" indent="-342900" eaLnBrk="1" hangingPunct="1">
              <a:lnSpc>
                <a:spcPct val="93000"/>
              </a:lnSpc>
              <a:spcBef>
                <a:spcPct val="20000"/>
              </a:spcBef>
              <a:buClr>
                <a:srgbClr val="000000"/>
              </a:buClr>
              <a:buSzPct val="100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3200" b="1" smtClean="0">
                <a:solidFill>
                  <a:srgbClr val="008000"/>
                </a:solidFill>
                <a:latin typeface="Times New Roman" pitchFamily="18" charset="0"/>
              </a:rPr>
              <a:t>   Определите для ребенка круг его обязанностей.</a:t>
            </a:r>
            <a:endParaRPr lang="en-US" sz="3200" b="1" smtClean="0">
              <a:solidFill>
                <a:srgbClr val="008000"/>
              </a:solidFill>
              <a:latin typeface="Times New Roman" pitchFamily="18" charset="0"/>
            </a:endParaRPr>
          </a:p>
          <a:p>
            <a:pPr marL="342900" indent="-342900" eaLnBrk="1" hangingPunct="1">
              <a:lnSpc>
                <a:spcPct val="93000"/>
              </a:lnSpc>
              <a:spcBef>
                <a:spcPct val="20000"/>
              </a:spcBef>
              <a:buClr>
                <a:srgbClr val="000000"/>
              </a:buClr>
              <a:buSzPct val="100000"/>
              <a:buFont typeface="Wingdings" pitchFamily="2" charset="2"/>
              <a:buChar char="n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sz="3200" b="1" smtClean="0">
              <a:solidFill>
                <a:srgbClr val="008000"/>
              </a:solidFill>
              <a:latin typeface="Times New Roman" pitchFamily="18" charset="0"/>
            </a:endParaRPr>
          </a:p>
        </p:txBody>
      </p:sp>
      <p:pic>
        <p:nvPicPr>
          <p:cNvPr id="20484" name="Picture 4" descr="byd"/>
          <p:cNvPicPr>
            <a:picLocks noGrp="1" noChangeAspect="1" noChangeArrowheads="1" noCrop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96188" y="333375"/>
            <a:ext cx="860425" cy="1366838"/>
          </a:xfrm>
        </p:spPr>
      </p:pic>
      <p:pic>
        <p:nvPicPr>
          <p:cNvPr id="49157" name="Picture 6" descr="RGRAY"/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4149725"/>
            <a:ext cx="1081087" cy="360363"/>
          </a:xfrm>
        </p:spPr>
      </p:pic>
      <p:pic>
        <p:nvPicPr>
          <p:cNvPr id="49158" name="Picture 8" descr="RGRAY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708275"/>
            <a:ext cx="1046162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Picture 10" descr="RGRAY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5084763"/>
            <a:ext cx="1152525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7495459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96850"/>
            <a:ext cx="5673725" cy="1304925"/>
          </a:xfrm>
        </p:spPr>
        <p:txBody>
          <a:bodyPr/>
          <a:lstStyle/>
          <a:p>
            <a:pPr algn="ctr" eaLnBrk="1" hangingPunct="1"/>
            <a:r>
              <a:rPr lang="ru-RU" sz="3800" b="1" smtClean="0"/>
              <a:t>РЕКОМЕНДАЦИИ РОДИТЕЛЯМ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600200"/>
            <a:ext cx="7545388" cy="4529138"/>
          </a:xfrm>
        </p:spPr>
        <p:txBody>
          <a:bodyPr/>
          <a:lstStyle/>
          <a:p>
            <a:pPr marL="342900" indent="-342900" algn="ctr" eaLnBrk="1" hangingPunct="1">
              <a:spcBef>
                <a:spcPct val="20000"/>
              </a:spcBef>
              <a:buClr>
                <a:srgbClr val="000000"/>
              </a:buClr>
              <a:buSzPct val="100000"/>
              <a:buFont typeface="Wingdings" pitchFamily="2" charset="2"/>
              <a:buNone/>
            </a:pPr>
            <a:r>
              <a:rPr lang="ru-RU" sz="3200" b="1" smtClean="0">
                <a:latin typeface="Times New Roman" pitchFamily="18" charset="0"/>
              </a:rPr>
              <a:t>Активное взаимодействие ребенка с близким взрослым, на развитие способности, как взрослого, так и ребёнка почувствовать друг друга, сблизиться эмоционально.</a:t>
            </a:r>
            <a:endParaRPr lang="en-US" sz="3200" b="1" smtClean="0">
              <a:latin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rgbClr val="000000"/>
              </a:buClr>
              <a:buSzPct val="100000"/>
              <a:buFont typeface="Wingdings" pitchFamily="2" charset="2"/>
              <a:buNone/>
            </a:pPr>
            <a:r>
              <a:rPr lang="ru-RU" sz="3200" b="1" smtClean="0">
                <a:solidFill>
                  <a:srgbClr val="008000"/>
                </a:solidFill>
                <a:latin typeface="Times New Roman" pitchFamily="18" charset="0"/>
              </a:rPr>
              <a:t>   Использовать эмоциональные воздействия через интонацию голоса, мимику, жесты</a:t>
            </a:r>
            <a:endParaRPr lang="en-US" sz="3200" b="1" smtClean="0">
              <a:solidFill>
                <a:srgbClr val="008000"/>
              </a:solidFill>
              <a:latin typeface="Times New Roman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rgbClr val="000000"/>
              </a:buClr>
              <a:buSzPct val="100000"/>
              <a:buFont typeface="Wingdings" pitchFamily="2" charset="2"/>
              <a:buNone/>
            </a:pPr>
            <a:endParaRPr lang="ru-RU" sz="3200" b="1" smtClean="0">
              <a:solidFill>
                <a:srgbClr val="008000"/>
              </a:solidFill>
              <a:latin typeface="Times New Roman" pitchFamily="18" charset="0"/>
            </a:endParaRPr>
          </a:p>
        </p:txBody>
      </p:sp>
      <p:pic>
        <p:nvPicPr>
          <p:cNvPr id="25604" name="Picture 4" descr="l1_prof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0" y="0"/>
            <a:ext cx="2286000" cy="2022475"/>
          </a:xfrm>
        </p:spPr>
      </p:pic>
      <p:pic>
        <p:nvPicPr>
          <p:cNvPr id="50181" name="Picture 6" descr="RGRAY"/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4292600"/>
            <a:ext cx="1117600" cy="349250"/>
          </a:xfrm>
        </p:spPr>
      </p:pic>
    </p:spTree>
    <p:extLst>
      <p:ext uri="{BB962C8B-B14F-4D97-AF65-F5344CB8AC3E}">
        <p14:creationId xmlns:p14="http://schemas.microsoft.com/office/powerpoint/2010/main" val="157118307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2400" b="1" dirty="0" smtClean="0"/>
              <a:t>ИГРЫ    ДЛЯ   ДЕТЕЙ  С  СГДВ  </a:t>
            </a:r>
            <a:br>
              <a:rPr lang="ru-RU" sz="2400" b="1" dirty="0" smtClean="0"/>
            </a:br>
            <a:r>
              <a:rPr lang="ru-RU" sz="2400" b="1" dirty="0" smtClean="0"/>
              <a:t>   </a:t>
            </a:r>
            <a:br>
              <a:rPr lang="ru-RU" sz="2400" b="1" dirty="0" smtClean="0"/>
            </a:br>
            <a:r>
              <a:rPr lang="ru-RU" sz="2400" dirty="0" smtClean="0"/>
              <a:t> </a:t>
            </a:r>
            <a:r>
              <a:rPr lang="ru-RU" sz="2400" dirty="0" err="1" smtClean="0"/>
              <a:t>Кинезиологические</a:t>
            </a:r>
            <a:r>
              <a:rPr lang="ru-RU" sz="2400" dirty="0" smtClean="0"/>
              <a:t>  упражнения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996633"/>
                </a:solidFill>
              </a:rPr>
              <a:t>Цели: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dirty="0" smtClean="0">
                <a:solidFill>
                  <a:srgbClr val="996633"/>
                </a:solidFill>
              </a:rPr>
              <a:t>развитие межполушарной специализации;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dirty="0" smtClean="0">
                <a:solidFill>
                  <a:srgbClr val="996633"/>
                </a:solidFill>
              </a:rPr>
              <a:t>развитие межполушарного взаимодействия;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dirty="0" smtClean="0">
                <a:solidFill>
                  <a:srgbClr val="996633"/>
                </a:solidFill>
              </a:rPr>
              <a:t>синхронизация работы полушарий;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dirty="0" smtClean="0">
                <a:solidFill>
                  <a:srgbClr val="996633"/>
                </a:solidFill>
              </a:rPr>
              <a:t>развитие мелкой моторики;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dirty="0" smtClean="0">
                <a:solidFill>
                  <a:srgbClr val="996633"/>
                </a:solidFill>
              </a:rPr>
              <a:t>развитие способностей;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dirty="0" smtClean="0">
                <a:solidFill>
                  <a:srgbClr val="996633"/>
                </a:solidFill>
              </a:rPr>
              <a:t>развитие памяти, внимания, речи;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dirty="0" smtClean="0">
                <a:solidFill>
                  <a:srgbClr val="996633"/>
                </a:solidFill>
              </a:rPr>
              <a:t>развитие мышления;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dirty="0" smtClean="0">
                <a:solidFill>
                  <a:srgbClr val="996633"/>
                </a:solidFill>
              </a:rPr>
              <a:t>устранение </a:t>
            </a:r>
            <a:r>
              <a:rPr lang="ru-RU" sz="2000" b="1" dirty="0" err="1" smtClean="0">
                <a:solidFill>
                  <a:srgbClr val="996633"/>
                </a:solidFill>
              </a:rPr>
              <a:t>дислексии</a:t>
            </a:r>
            <a:r>
              <a:rPr lang="ru-RU" sz="2000" b="1" dirty="0" smtClean="0">
                <a:solidFill>
                  <a:srgbClr val="996633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 dirty="0" smtClean="0">
              <a:solidFill>
                <a:srgbClr val="996633"/>
              </a:solidFill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990000"/>
                </a:solidFill>
              </a:rPr>
              <a:t>Продолжительность занятий — 10 – 15 мин.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dirty="0" smtClean="0">
                <a:solidFill>
                  <a:srgbClr val="990000"/>
                </a:solidFill>
              </a:rPr>
              <a:t>Периодичность — ежедневно.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dirty="0" smtClean="0">
                <a:solidFill>
                  <a:srgbClr val="990000"/>
                </a:solidFill>
              </a:rPr>
              <a:t>Время занятий — утро, день.</a:t>
            </a:r>
          </a:p>
          <a:p>
            <a:pPr eaLnBrk="1" hangingPunct="1">
              <a:defRPr/>
            </a:pP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14820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Рисунок 2" descr="http://festival.1september.ru/articles/313690/img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2938" y="142875"/>
            <a:ext cx="3643312" cy="6143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6" name="Прямоугольник 4"/>
          <p:cNvSpPr>
            <a:spLocks noChangeArrowheads="1"/>
          </p:cNvSpPr>
          <p:nvPr/>
        </p:nvSpPr>
        <p:spPr bwMode="auto">
          <a:xfrm>
            <a:off x="5143500" y="642938"/>
            <a:ext cx="3357563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«Кулак-ребро-ладонь»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Сила (</a:t>
            </a:r>
            <a:r>
              <a:rPr lang="ru-RU" i="1"/>
              <a:t>кулак), </a:t>
            </a:r>
            <a:r>
              <a:rPr lang="ru-RU"/>
              <a:t>воля (</a:t>
            </a:r>
            <a:r>
              <a:rPr lang="ru-RU" i="1"/>
              <a:t>ребро</a:t>
            </a:r>
            <a:r>
              <a:rPr lang="ru-RU"/>
              <a:t>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И уменье (</a:t>
            </a:r>
            <a:r>
              <a:rPr lang="ru-RU" i="1"/>
              <a:t>ладонь</a:t>
            </a:r>
            <a:r>
              <a:rPr lang="ru-RU"/>
              <a:t>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Нам нужны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В процессе чтенья!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*******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Ладонь сжимаем в кулачок,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Ребром поставим на бочок,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Вниз ладонью опускаем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И сначала начинаем.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***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Кулачок,ребро,ладонь: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Ты ладошкой парту тронь.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Правой, левой повтори: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Раз-два-три, раз-два-три</a:t>
            </a:r>
          </a:p>
        </p:txBody>
      </p:sp>
    </p:spTree>
    <p:extLst>
      <p:ext uri="{BB962C8B-B14F-4D97-AF65-F5344CB8AC3E}">
        <p14:creationId xmlns:p14="http://schemas.microsoft.com/office/powerpoint/2010/main" val="177400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357188"/>
            <a:ext cx="8229600" cy="7143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endParaRPr lang="ru-RU" dirty="0" smtClean="0"/>
          </a:p>
        </p:txBody>
      </p:sp>
      <p:pic>
        <p:nvPicPr>
          <p:cNvPr id="14339" name="Содержимое 3" descr="http://festival.1september.ru/articles/313690/img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5750" y="214313"/>
            <a:ext cx="3857625" cy="63579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0" name="Прямоугольник 4"/>
          <p:cNvSpPr>
            <a:spLocks noChangeArrowheads="1"/>
          </p:cNvSpPr>
          <p:nvPr/>
        </p:nvSpPr>
        <p:spPr bwMode="auto">
          <a:xfrm>
            <a:off x="5072063" y="285750"/>
            <a:ext cx="3286125" cy="582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« Фонарики»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Зажигают огоньки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Крошки-мошки-светляки.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Каждый светлячок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Несёт фонарик  за крючок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 ****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Вот фонарики зажглись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(</a:t>
            </a:r>
            <a:r>
              <a:rPr lang="ru-RU" i="1"/>
              <a:t>пальцы выпрямляем</a:t>
            </a:r>
            <a:r>
              <a:rPr lang="ru-RU"/>
              <a:t>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Но один из них погас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(</a:t>
            </a:r>
            <a:r>
              <a:rPr lang="ru-RU" i="1"/>
              <a:t>пальчики сжимаем</a:t>
            </a:r>
            <a:r>
              <a:rPr lang="ru-RU"/>
              <a:t>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Этот гаснет ,тот зажжён.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Светит ярко детям он.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А теперь наоборот-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Этот гаснет, горит тот!</a:t>
            </a:r>
          </a:p>
        </p:txBody>
      </p:sp>
    </p:spTree>
    <p:extLst>
      <p:ext uri="{BB962C8B-B14F-4D97-AF65-F5344CB8AC3E}">
        <p14:creationId xmlns:p14="http://schemas.microsoft.com/office/powerpoint/2010/main" val="1283219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Рисунок 4" descr="http://festival.1september.ru/articles/313690/img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625" y="285750"/>
            <a:ext cx="3714750" cy="62150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4" name="Прямоугольник 4"/>
          <p:cNvSpPr>
            <a:spLocks noChangeArrowheads="1"/>
          </p:cNvSpPr>
          <p:nvPr/>
        </p:nvSpPr>
        <p:spPr bwMode="auto">
          <a:xfrm>
            <a:off x="4643438" y="357188"/>
            <a:ext cx="3714750" cy="383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Дом-ёжик-замок»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Дом красивый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Дом высокий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Ёж себе построил в соснах.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На дверях –замок большой,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Чтобы не  вошёл чужой.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В домик ёжик приволок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Для дверей большой замок.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В доме  ёжик на кладовку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/>
              <a:t>Днём замок повесил ловко.</a:t>
            </a:r>
          </a:p>
        </p:txBody>
      </p:sp>
    </p:spTree>
    <p:extLst>
      <p:ext uri="{BB962C8B-B14F-4D97-AF65-F5344CB8AC3E}">
        <p14:creationId xmlns:p14="http://schemas.microsoft.com/office/powerpoint/2010/main" val="13173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-785813"/>
            <a:ext cx="8229600" cy="28575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endParaRPr lang="ru-RU" dirty="0" smtClean="0"/>
          </a:p>
        </p:txBody>
      </p:sp>
      <p:pic>
        <p:nvPicPr>
          <p:cNvPr id="16387" name="Рисунок 5" descr="http://festival.1september.ru/articles/313690/img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625" y="428625"/>
            <a:ext cx="3500438" cy="61674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8" name="Прямоугольник 4"/>
          <p:cNvSpPr>
            <a:spLocks noChangeArrowheads="1"/>
          </p:cNvSpPr>
          <p:nvPr/>
        </p:nvSpPr>
        <p:spPr bwMode="auto">
          <a:xfrm>
            <a:off x="4572000" y="1857375"/>
            <a:ext cx="3929063" cy="323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ru-RU"/>
              <a:t>«Гусь-курица-петух»</a:t>
            </a:r>
          </a:p>
          <a:p>
            <a:pPr>
              <a:buFont typeface="Wingdings" pitchFamily="2" charset="2"/>
              <a:buNone/>
            </a:pPr>
            <a:r>
              <a:rPr lang="ru-RU"/>
              <a:t>Гусь гогочет: «Га-га-га!</a:t>
            </a:r>
          </a:p>
          <a:p>
            <a:pPr>
              <a:buFont typeface="Wingdings" pitchFamily="2" charset="2"/>
              <a:buNone/>
            </a:pPr>
            <a:r>
              <a:rPr lang="ru-RU"/>
              <a:t>Я обедаю в лугах».</a:t>
            </a:r>
          </a:p>
          <a:p>
            <a:pPr>
              <a:buFont typeface="Wingdings" pitchFamily="2" charset="2"/>
              <a:buNone/>
            </a:pPr>
            <a:r>
              <a:rPr lang="ru-RU"/>
              <a:t>Курочка: «Ко-ко,ко-ко!</a:t>
            </a:r>
          </a:p>
          <a:p>
            <a:pPr>
              <a:buFont typeface="Wingdings" pitchFamily="2" charset="2"/>
              <a:buNone/>
            </a:pPr>
            <a:r>
              <a:rPr lang="ru-RU"/>
              <a:t>Я в сарае, мне легко!»</a:t>
            </a:r>
          </a:p>
          <a:p>
            <a:pPr>
              <a:buFont typeface="Wingdings" pitchFamily="2" charset="2"/>
              <a:buNone/>
            </a:pPr>
            <a:r>
              <a:rPr lang="ru-RU"/>
              <a:t>Петушок: «Кукареку! </a:t>
            </a:r>
          </a:p>
          <a:p>
            <a:pPr>
              <a:buFont typeface="Wingdings" pitchFamily="2" charset="2"/>
              <a:buNone/>
            </a:pPr>
            <a:r>
              <a:rPr lang="ru-RU"/>
              <a:t>Я поесть везде смогу!»</a:t>
            </a:r>
          </a:p>
          <a:p>
            <a:pPr>
              <a:buFont typeface="Wingdings" pitchFamily="2" charset="2"/>
              <a:buNone/>
            </a:pPr>
            <a:r>
              <a:rPr lang="ru-RU"/>
              <a:t>Важно гусь сощурится:</a:t>
            </a:r>
          </a:p>
          <a:p>
            <a:pPr>
              <a:buFont typeface="Wingdings" pitchFamily="2" charset="2"/>
              <a:buNone/>
            </a:pPr>
            <a:r>
              <a:rPr lang="ru-RU"/>
              <a:t>«Не дружу я с курицей.</a:t>
            </a:r>
          </a:p>
          <a:p>
            <a:r>
              <a:rPr lang="ru-RU"/>
              <a:t>И с крикливым петухом</a:t>
            </a:r>
          </a:p>
          <a:p>
            <a:r>
              <a:rPr lang="ru-RU"/>
              <a:t>Курициным женихом</a:t>
            </a:r>
            <a:r>
              <a:rPr lang="ru-RU" sz="2400"/>
              <a:t>!»</a:t>
            </a:r>
          </a:p>
        </p:txBody>
      </p:sp>
    </p:spTree>
    <p:extLst>
      <p:ext uri="{BB962C8B-B14F-4D97-AF65-F5344CB8AC3E}">
        <p14:creationId xmlns:p14="http://schemas.microsoft.com/office/powerpoint/2010/main" val="2719200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ЦППРК - Гиперактивность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31" y="1068680"/>
            <a:ext cx="4743450" cy="427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4604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Рисунок 6" descr="http://festival.1september.ru/articles/313690/img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7188" y="642938"/>
            <a:ext cx="3690937" cy="55959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2" name="Прямоугольник 4"/>
          <p:cNvSpPr>
            <a:spLocks noChangeArrowheads="1"/>
          </p:cNvSpPr>
          <p:nvPr/>
        </p:nvSpPr>
        <p:spPr bwMode="auto">
          <a:xfrm>
            <a:off x="5000625" y="1143000"/>
            <a:ext cx="3571875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ru-RU"/>
              <a:t>«Зайчик-колечко-цепочка»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/>
              <a:t>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/>
              <a:t>Вышел зайка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/>
              <a:t>На крылечко.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/>
              <a:t>Потерял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/>
              <a:t>Своё колечко.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/>
              <a:t>Зайку мы приободрили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/>
              <a:t>И цепочку в дар купили.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/>
              <a:t>  ****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/>
              <a:t>Зайчик на крылечке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/>
              <a:t>Отыскал колечко,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/>
              <a:t>А свою цепочку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/>
              <a:t>Приберёг для дочки.</a:t>
            </a:r>
          </a:p>
        </p:txBody>
      </p:sp>
    </p:spTree>
    <p:extLst>
      <p:ext uri="{BB962C8B-B14F-4D97-AF65-F5344CB8AC3E}">
        <p14:creationId xmlns:p14="http://schemas.microsoft.com/office/powerpoint/2010/main" val="1918087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Рисунок 7" descr="http://festival.1september.ru/articles/313690/img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063" y="285750"/>
            <a:ext cx="3429000" cy="6286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6" name="Прямоугольник 4"/>
          <p:cNvSpPr>
            <a:spLocks noChangeArrowheads="1"/>
          </p:cNvSpPr>
          <p:nvPr/>
        </p:nvSpPr>
        <p:spPr bwMode="auto">
          <a:xfrm>
            <a:off x="4357688" y="571500"/>
            <a:ext cx="4143375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/>
              <a:t>« Ножницы-собака-лошадка»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/>
              <a:t>Катя ножницы берёт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/>
              <a:t>И собачку подстрижёт,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/>
              <a:t>А потом с лошадкой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/>
              <a:t>Поиграет в прятки.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6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600"/>
              <a:t>****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/>
              <a:t>Ножницы стригут без брака: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/>
              <a:t>Вот подстрижена собака,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/>
              <a:t>На лысо - лошадка!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/>
              <a:t>Ей пришлось несладко.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/>
              <a:t>Улыбнулись куклы дружно: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/>
              <a:t>Поменять ей  имидж нужно.</a:t>
            </a:r>
          </a:p>
        </p:txBody>
      </p:sp>
    </p:spTree>
    <p:extLst>
      <p:ext uri="{BB962C8B-B14F-4D97-AF65-F5344CB8AC3E}">
        <p14:creationId xmlns:p14="http://schemas.microsoft.com/office/powerpoint/2010/main" val="2171101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  </a:t>
            </a:r>
            <a:endParaRPr lang="ru-RU" b="1" smtClean="0">
              <a:solidFill>
                <a:srgbClr val="008000"/>
              </a:solidFill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1600200"/>
            <a:ext cx="6048251" cy="4529138"/>
          </a:xfr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400" dirty="0" smtClean="0">
                <a:latin typeface="Times New Roman" pitchFamily="18" charset="0"/>
              </a:rPr>
              <a:t>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</a:rPr>
              <a:t>Любите вашего ребенка, помогите ему быть успешным, преодолеть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</a:rPr>
              <a:t>трудности! 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b="1" dirty="0" smtClean="0">
              <a:solidFill>
                <a:schemeClr val="accent2"/>
              </a:solidFill>
              <a:latin typeface="Times New Roman" pitchFamily="18" charset="0"/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400" dirty="0" smtClean="0">
                <a:latin typeface="Times New Roman" pitchFamily="18" charset="0"/>
              </a:rPr>
              <a:t>   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</a:rPr>
              <a:t>ПОМНИТЕ, что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</a:rPr>
              <a:t>«…дети похожи на розы – им нужен особый уход. И иногда поранишься о шипы, чтобы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</a:rPr>
              <a:t>увидеть их красоту»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</a:rPr>
              <a:t> (Мэри Ш. Курчинка)</a:t>
            </a:r>
          </a:p>
        </p:txBody>
      </p:sp>
      <p:pic>
        <p:nvPicPr>
          <p:cNvPr id="26631" name="Picture 7" descr="045000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27763" y="2557463"/>
            <a:ext cx="2233612" cy="2143125"/>
          </a:xfrm>
        </p:spPr>
      </p:pic>
    </p:spTree>
    <p:extLst>
      <p:ext uri="{BB962C8B-B14F-4D97-AF65-F5344CB8AC3E}">
        <p14:creationId xmlns:p14="http://schemas.microsoft.com/office/powerpoint/2010/main" val="2253885420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70" decel="100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770" decel="100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70" decel="100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770" decel="100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9" dur="77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1" dur="77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 C 0.012 -0.02397  0.033 -0.0586  0.058 -0.0586  C 0.095 -0.0586  0.125 -0.02264  0.125 0.02264  C 0.125 0.03729  0.122 0.05061  0.116 0.06259  C 0.117 0.06259  0.0 0.24239  0.0 0.24372  C 0.0 0.24239  -0.117 0.06259  -0.116 0.06259  C -0.122 0.05061  -0.125 0.03729  -0.125 0.02264  C -0.125 -0.02264  -0.095 -0.0586  -0.057 -0.0586  C -0.033 -0.0586  -0.012 -0.02397  0.0 0.0  Z" pathEditMode="relative" ptsTypes="">
                                      <p:cBhvr>
                                        <p:cTn id="36" dur="20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u="sng" dirty="0" err="1" smtClean="0"/>
              <a:t>Гиперактивность</a:t>
            </a:r>
            <a:r>
              <a:rPr lang="ru-RU" dirty="0"/>
              <a:t> </a:t>
            </a:r>
            <a:r>
              <a:rPr lang="ru-RU" dirty="0" smtClean="0"/>
              <a:t>– это синдром </a:t>
            </a:r>
            <a:r>
              <a:rPr lang="ru-RU" dirty="0" err="1" smtClean="0"/>
              <a:t>деффицита</a:t>
            </a:r>
            <a:r>
              <a:rPr lang="ru-RU" dirty="0" smtClean="0"/>
              <a:t> внимания (СДВГ)</a:t>
            </a:r>
            <a:endParaRPr lang="ru-RU" dirty="0"/>
          </a:p>
        </p:txBody>
      </p:sp>
      <p:pic>
        <p:nvPicPr>
          <p:cNvPr id="2050" name="Picture 2" descr="Гиперактивный ребёнок: укрощаем строптивого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4088782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Сайт родителей Саратова и Энгельса. Планирование, беременность, роды, воспитание детишек. Полезные статьи для родителей Саратов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556792"/>
            <a:ext cx="3464833" cy="2160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ак воспитывать гиперактивного ребенка &quot; Моя семья - портал для мам, пап и детей.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952169"/>
            <a:ext cx="4104456" cy="271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В следующем году в Дедовичах отремонтируют детский сад &quot;Ручеек&quot; Люди ОБЩЕСТВО АиФ Псков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077072"/>
            <a:ext cx="3683594" cy="258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036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88640"/>
            <a:ext cx="4810134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45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>
            <a:spLocks noGrp="1" noChangeArrowheads="1"/>
          </p:cNvSpPr>
          <p:nvPr>
            <p:ph idx="1"/>
          </p:nvPr>
        </p:nvSpPr>
        <p:spPr>
          <a:xfrm>
            <a:off x="285750" y="5429250"/>
            <a:ext cx="8229600" cy="1309688"/>
          </a:xfrm>
          <a:solidFill>
            <a:schemeClr val="accent2"/>
          </a:solidFill>
        </p:spPr>
        <p:txBody>
          <a:bodyPr tIns="126960" bIns="0" anchor="ctr">
            <a:spAutoFit/>
          </a:bodyPr>
          <a:lstStyle/>
          <a:p>
            <a:pPr algn="ctr" eaLnBrk="1" hangingPunct="1">
              <a:defRPr/>
            </a:pPr>
            <a:r>
              <a:rPr lang="ru-RU" sz="2400" b="1" dirty="0" smtClean="0">
                <a:solidFill>
                  <a:srgbClr val="000000"/>
                </a:solidFill>
              </a:rPr>
              <a:t>Уровень интеллектуального развития может               превышать показатели  нормы. </a:t>
            </a:r>
          </a:p>
          <a:p>
            <a:pPr>
              <a:defRPr/>
            </a:pPr>
            <a:endParaRPr lang="ru-RU" sz="2400" b="1" dirty="0" smtClean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074085249"/>
              </p:ext>
            </p:extLst>
          </p:nvPr>
        </p:nvGraphicFramePr>
        <p:xfrm>
          <a:off x="152400" y="188640"/>
          <a:ext cx="874008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10498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ПРИЧИНЫ ГИПЕРАКТИВНОСТИ: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92707"/>
            <a:ext cx="4081636" cy="2551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0" name="Picture 4" descr="Исследование: чревоугодие начинается еще в утробе - ЗДОРОВЬЕ - www.aliseplus.lv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278" y="1392706"/>
            <a:ext cx="4241701" cy="2551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1" y="4077073"/>
            <a:ext cx="5904657" cy="259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785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88640"/>
            <a:ext cx="71287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АНКЕТА ДЛЯ РОДИТЕЛЕЙ </a:t>
            </a:r>
            <a:r>
              <a:rPr lang="ru-RU" sz="2000" b="1" dirty="0"/>
              <a:t>ГИПЕРАКТИВНЫХ</a:t>
            </a:r>
            <a:r>
              <a:rPr lang="ru-RU" b="1" dirty="0"/>
              <a:t> ДЕТЕЙ</a:t>
            </a:r>
            <a:r>
              <a:rPr lang="ru-RU" dirty="0"/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928670"/>
            <a:ext cx="9001156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Обведите кружком цифры напротив тех высказываний, с которыми Вы согласны.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Мой ребенок: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1600" dirty="0"/>
              <a:t>очень подвижен, много бегает, постоянно вертится.........................................</a:t>
            </a:r>
            <a:r>
              <a:rPr lang="ru-RU" sz="1600" dirty="0" smtClean="0"/>
              <a:t>1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спит намного меньше, чем другие дети...............</a:t>
            </a:r>
            <a:r>
              <a:rPr lang="ru-RU" sz="1600" dirty="0" smtClean="0"/>
              <a:t>2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очень говорлив...............................................</a:t>
            </a:r>
            <a:r>
              <a:rPr lang="ru-RU" sz="1600" dirty="0" smtClean="0"/>
              <a:t>3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не может тихо, спокойно играть или заниматься чем-то.....................................</a:t>
            </a:r>
            <a:r>
              <a:rPr lang="ru-RU" sz="1600" dirty="0" smtClean="0"/>
              <a:t>4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с трудом дожидается своей очереди (в играх, в магазинах)......................................</a:t>
            </a:r>
            <a:r>
              <a:rPr lang="ru-RU" sz="1600" dirty="0" smtClean="0"/>
              <a:t>5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начинает отвечать, не дослушав вопроса, или, наоборот, задав вопрос, не слушает ответа ...</a:t>
            </a:r>
            <a:r>
              <a:rPr lang="ru-RU" sz="1600" dirty="0" smtClean="0"/>
              <a:t>6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часто мешает другим, вмешивается в разговоры взрослых......................................</a:t>
            </a:r>
            <a:r>
              <a:rPr lang="ru-RU" sz="1600" dirty="0" smtClean="0"/>
              <a:t>7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не может спокойно дожидаться вознаграждения (если, например, обещали ему что-то купить</a:t>
            </a:r>
            <a:r>
              <a:rPr lang="ru-RU" sz="1600" dirty="0" smtClean="0"/>
              <a:t>)... 8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часто не слышит, когда к нему обращаются........</a:t>
            </a:r>
            <a:r>
              <a:rPr lang="ru-RU" sz="1600" dirty="0" smtClean="0"/>
              <a:t>9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легко отвлекается, когда ему читают книгу......</a:t>
            </a:r>
            <a:r>
              <a:rPr lang="ru-RU" sz="1600" dirty="0" smtClean="0"/>
              <a:t>10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часто не доводит начатое дело (игру, задание) до конца</a:t>
            </a:r>
            <a:r>
              <a:rPr lang="ru-RU" sz="1600" dirty="0" smtClean="0"/>
              <a:t>................................................11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избегает занятий, где требуется длительное сосредоточение.............................12</a:t>
            </a:r>
            <a:br>
              <a:rPr lang="ru-RU" sz="1600" dirty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 smtClean="0"/>
              <a:t>Сделать </a:t>
            </a:r>
            <a:r>
              <a:rPr lang="ru-RU" b="1" dirty="0"/>
              <a:t>заключение о наличии у ребенка СДВГ можно, если в течение полугода ив детском учреждении, и дома наблюдаются не менее семи симптомов из перечисленных.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643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Cloud"/>
          <p:cNvSpPr>
            <a:spLocks noChangeAspect="1" noEditPoints="1" noChangeArrowheads="1"/>
          </p:cNvSpPr>
          <p:nvPr/>
        </p:nvSpPr>
        <p:spPr bwMode="auto">
          <a:xfrm>
            <a:off x="539552" y="1196975"/>
            <a:ext cx="3529211" cy="183832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 rotWithShape="1">
            <a:gsLst>
              <a:gs pos="0">
                <a:srgbClr val="FFD8B1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«</a:t>
            </a:r>
            <a:r>
              <a:rPr lang="ru-RU" sz="2000" b="1" dirty="0" smtClean="0">
                <a:solidFill>
                  <a:schemeClr val="tx1"/>
                </a:solidFill>
              </a:rPr>
              <a:t>подвижные»</a:t>
            </a:r>
            <a:endParaRPr lang="ru-RU" sz="2000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sz="2000" b="1" dirty="0">
                <a:solidFill>
                  <a:schemeClr val="tx1"/>
                </a:solidFill>
              </a:rPr>
              <a:t>«</a:t>
            </a:r>
            <a:r>
              <a:rPr lang="ru-RU" sz="2000" b="1" dirty="0" err="1" smtClean="0">
                <a:solidFill>
                  <a:schemeClr val="tx1"/>
                </a:solidFill>
              </a:rPr>
              <a:t>вулканчики</a:t>
            </a:r>
            <a:r>
              <a:rPr lang="ru-RU" sz="2000" b="1" dirty="0" smtClean="0">
                <a:solidFill>
                  <a:schemeClr val="tx1"/>
                </a:solidFill>
              </a:rPr>
              <a:t>»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2227" name="Cloud"/>
          <p:cNvSpPr>
            <a:spLocks noChangeAspect="1" noEditPoints="1" noChangeArrowheads="1"/>
          </p:cNvSpPr>
          <p:nvPr/>
        </p:nvSpPr>
        <p:spPr bwMode="auto">
          <a:xfrm>
            <a:off x="5724525" y="3933825"/>
            <a:ext cx="2743200" cy="183832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 rotWithShape="1">
            <a:gsLst>
              <a:gs pos="0">
                <a:srgbClr val="FFD8B1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r>
              <a:rPr lang="ru-RU" sz="2000" b="1" dirty="0">
                <a:solidFill>
                  <a:schemeClr val="tx1"/>
                </a:solidFill>
              </a:rPr>
              <a:t>«моторчик </a:t>
            </a:r>
          </a:p>
          <a:p>
            <a:pPr>
              <a:defRPr/>
            </a:pPr>
            <a:r>
              <a:rPr lang="ru-RU" sz="2000" b="1" dirty="0">
                <a:solidFill>
                  <a:schemeClr val="tx1"/>
                </a:solidFill>
              </a:rPr>
              <a:t>на ножках»</a:t>
            </a:r>
          </a:p>
        </p:txBody>
      </p:sp>
      <p:sp>
        <p:nvSpPr>
          <p:cNvPr id="52228" name="Cloud"/>
          <p:cNvSpPr>
            <a:spLocks noChangeAspect="1" noEditPoints="1" noChangeArrowheads="1"/>
          </p:cNvSpPr>
          <p:nvPr/>
        </p:nvSpPr>
        <p:spPr bwMode="auto">
          <a:xfrm>
            <a:off x="5003800" y="1196975"/>
            <a:ext cx="3889375" cy="183832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 rotWithShape="1">
            <a:gsLst>
              <a:gs pos="0">
                <a:srgbClr val="FFD8B1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r>
              <a:rPr lang="ru-RU" sz="2400" b="1" dirty="0">
                <a:solidFill>
                  <a:schemeClr val="tx1"/>
                </a:solidFill>
              </a:rPr>
              <a:t> </a:t>
            </a:r>
          </a:p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</a:rPr>
              <a:t>«импульсивные»</a:t>
            </a:r>
          </a:p>
        </p:txBody>
      </p:sp>
      <p:sp>
        <p:nvSpPr>
          <p:cNvPr id="52229" name="Cloud"/>
          <p:cNvSpPr>
            <a:spLocks noChangeAspect="1" noEditPoints="1" noChangeArrowheads="1"/>
          </p:cNvSpPr>
          <p:nvPr/>
        </p:nvSpPr>
        <p:spPr bwMode="auto">
          <a:xfrm>
            <a:off x="827088" y="3860800"/>
            <a:ext cx="3240087" cy="2179638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 rotWithShape="1">
            <a:gsLst>
              <a:gs pos="0">
                <a:srgbClr val="FFD8B1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r>
              <a:rPr lang="ru-RU" sz="1800" dirty="0"/>
              <a:t>  </a:t>
            </a:r>
          </a:p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</a:rPr>
              <a:t>«шустрики»</a:t>
            </a:r>
          </a:p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</a:rPr>
              <a:t>«вечный двигатель»</a:t>
            </a:r>
          </a:p>
          <a:p>
            <a:pPr algn="ctr">
              <a:defRPr/>
            </a:pPr>
            <a:endParaRPr lang="ru-RU" sz="2400" b="1" dirty="0">
              <a:solidFill>
                <a:schemeClr val="tx1"/>
              </a:solidFill>
            </a:endParaRPr>
          </a:p>
          <a:p>
            <a:pPr>
              <a:defRPr/>
            </a:pPr>
            <a:endParaRPr lang="ru-RU" sz="2400" b="1" dirty="0">
              <a:solidFill>
                <a:schemeClr val="tx1"/>
              </a:solidFill>
            </a:endParaRPr>
          </a:p>
          <a:p>
            <a:pPr>
              <a:defRPr/>
            </a:pPr>
            <a:endParaRPr lang="ru-RU" sz="1800" dirty="0"/>
          </a:p>
        </p:txBody>
      </p:sp>
      <p:pic>
        <p:nvPicPr>
          <p:cNvPr id="52230" name="Picture 6" descr="slide0055_image073"/>
          <p:cNvPicPr>
            <a:picLocks noChangeAspect="1" noChangeArrowheads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2565400"/>
            <a:ext cx="2447925" cy="168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6785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 animBg="1"/>
      <p:bldP spid="52227" grpId="0" animBg="1"/>
      <p:bldP spid="52228" grpId="0" animBg="1"/>
      <p:bldP spid="522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Freeform 1"/>
          <p:cNvSpPr>
            <a:spLocks noChangeArrowheads="1"/>
          </p:cNvSpPr>
          <p:nvPr/>
        </p:nvSpPr>
        <p:spPr bwMode="auto">
          <a:xfrm>
            <a:off x="3563938" y="3716338"/>
            <a:ext cx="1801812" cy="654050"/>
          </a:xfrm>
          <a:custGeom>
            <a:avLst/>
            <a:gdLst>
              <a:gd name="T0" fmla="*/ 324393111 w 5003"/>
              <a:gd name="T1" fmla="*/ 0 h 1817"/>
              <a:gd name="T2" fmla="*/ 453449781 w 5003"/>
              <a:gd name="T3" fmla="*/ 67507179 h 1817"/>
              <a:gd name="T4" fmla="*/ 390413036 w 5003"/>
              <a:gd name="T5" fmla="*/ 67507179 h 1817"/>
              <a:gd name="T6" fmla="*/ 390413036 w 5003"/>
              <a:gd name="T7" fmla="*/ 133977670 h 1817"/>
              <a:gd name="T8" fmla="*/ 518562047 w 5003"/>
              <a:gd name="T9" fmla="*/ 133977670 h 1817"/>
              <a:gd name="T10" fmla="*/ 518562047 w 5003"/>
              <a:gd name="T11" fmla="*/ 101195987 h 1817"/>
              <a:gd name="T12" fmla="*/ 648786221 w 5003"/>
              <a:gd name="T13" fmla="*/ 168314386 h 1817"/>
              <a:gd name="T14" fmla="*/ 518562047 w 5003"/>
              <a:gd name="T15" fmla="*/ 235303243 h 1817"/>
              <a:gd name="T16" fmla="*/ 518562047 w 5003"/>
              <a:gd name="T17" fmla="*/ 202521561 h 1817"/>
              <a:gd name="T18" fmla="*/ 130094566 w 5003"/>
              <a:gd name="T19" fmla="*/ 202521561 h 1817"/>
              <a:gd name="T20" fmla="*/ 130094566 w 5003"/>
              <a:gd name="T21" fmla="*/ 235303243 h 1817"/>
              <a:gd name="T22" fmla="*/ 0 w 5003"/>
              <a:gd name="T23" fmla="*/ 168314386 h 1817"/>
              <a:gd name="T24" fmla="*/ 130094566 w 5003"/>
              <a:gd name="T25" fmla="*/ 101195987 h 1817"/>
              <a:gd name="T26" fmla="*/ 130094566 w 5003"/>
              <a:gd name="T27" fmla="*/ 133977670 h 1817"/>
              <a:gd name="T28" fmla="*/ 258243263 w 5003"/>
              <a:gd name="T29" fmla="*/ 133977670 h 1817"/>
              <a:gd name="T30" fmla="*/ 258243263 w 5003"/>
              <a:gd name="T31" fmla="*/ 67507179 h 1817"/>
              <a:gd name="T32" fmla="*/ 195206518 w 5003"/>
              <a:gd name="T33" fmla="*/ 67507179 h 1817"/>
              <a:gd name="T34" fmla="*/ 324393111 w 5003"/>
              <a:gd name="T35" fmla="*/ 0 h 1817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5003"/>
              <a:gd name="T55" fmla="*/ 0 h 1817"/>
              <a:gd name="T56" fmla="*/ 5003 w 5003"/>
              <a:gd name="T57" fmla="*/ 1817 h 1817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5003" h="1817">
                <a:moveTo>
                  <a:pt x="2501" y="0"/>
                </a:moveTo>
                <a:lnTo>
                  <a:pt x="3496" y="521"/>
                </a:lnTo>
                <a:lnTo>
                  <a:pt x="3010" y="521"/>
                </a:lnTo>
                <a:lnTo>
                  <a:pt x="3010" y="1034"/>
                </a:lnTo>
                <a:lnTo>
                  <a:pt x="3998" y="1034"/>
                </a:lnTo>
                <a:lnTo>
                  <a:pt x="3998" y="781"/>
                </a:lnTo>
                <a:lnTo>
                  <a:pt x="5002" y="1299"/>
                </a:lnTo>
                <a:lnTo>
                  <a:pt x="3998" y="1816"/>
                </a:lnTo>
                <a:lnTo>
                  <a:pt x="3998" y="1563"/>
                </a:lnTo>
                <a:lnTo>
                  <a:pt x="1003" y="1563"/>
                </a:lnTo>
                <a:lnTo>
                  <a:pt x="1003" y="1816"/>
                </a:lnTo>
                <a:lnTo>
                  <a:pt x="0" y="1299"/>
                </a:lnTo>
                <a:lnTo>
                  <a:pt x="1003" y="781"/>
                </a:lnTo>
                <a:lnTo>
                  <a:pt x="1003" y="1034"/>
                </a:lnTo>
                <a:lnTo>
                  <a:pt x="1991" y="1034"/>
                </a:lnTo>
                <a:lnTo>
                  <a:pt x="1991" y="521"/>
                </a:lnTo>
                <a:lnTo>
                  <a:pt x="1505" y="521"/>
                </a:lnTo>
                <a:lnTo>
                  <a:pt x="2501" y="0"/>
                </a:lnTo>
              </a:path>
            </a:pathLst>
          </a:custGeom>
          <a:solidFill>
            <a:srgbClr val="008000"/>
          </a:solidFill>
          <a:ln w="9398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835150" y="1989138"/>
            <a:ext cx="4824413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93000"/>
              </a:lnSpc>
              <a:spcBef>
                <a:spcPts val="1500"/>
              </a:spcBef>
              <a:buClr>
                <a:srgbClr val="808000"/>
              </a:buClr>
              <a:buSzPct val="100000"/>
              <a:buFont typeface="Arial" charset="0"/>
              <a:buNone/>
            </a:pPr>
            <a:r>
              <a:rPr lang="en-GB" sz="2800" b="1">
                <a:solidFill>
                  <a:srgbClr val="808000"/>
                </a:solidFill>
              </a:rPr>
              <a:t>Чрезмерная двигательная активность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5580063" y="3500438"/>
            <a:ext cx="295275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3000"/>
              </a:lnSpc>
              <a:spcBef>
                <a:spcPts val="1500"/>
              </a:spcBef>
              <a:buClr>
                <a:srgbClr val="808000"/>
              </a:buClr>
              <a:buSzPct val="100000"/>
              <a:buFont typeface="Arial" charset="0"/>
              <a:buNone/>
            </a:pPr>
            <a:r>
              <a:rPr lang="en-GB" sz="2800" b="1">
                <a:solidFill>
                  <a:srgbClr val="808000"/>
                </a:solidFill>
              </a:rPr>
              <a:t>Импульсивность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50825" y="3500438"/>
            <a:ext cx="33845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3000"/>
              </a:lnSpc>
              <a:spcBef>
                <a:spcPts val="1500"/>
              </a:spcBef>
              <a:buClr>
                <a:srgbClr val="808000"/>
              </a:buClr>
              <a:buSzPct val="100000"/>
              <a:buFont typeface="Arial" charset="0"/>
              <a:buNone/>
            </a:pPr>
            <a:r>
              <a:rPr lang="en-GB" sz="2800" b="1">
                <a:solidFill>
                  <a:srgbClr val="808000"/>
                </a:solidFill>
              </a:rPr>
              <a:t>Отвлекаемость-невнимательность</a:t>
            </a:r>
          </a:p>
        </p:txBody>
      </p:sp>
      <p:pic>
        <p:nvPicPr>
          <p:cNvPr id="7174" name="Picture 6" descr="футболитска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8400" y="476250"/>
            <a:ext cx="1584325" cy="981075"/>
          </a:xfrm>
        </p:spPr>
      </p:pic>
      <p:pic>
        <p:nvPicPr>
          <p:cNvPr id="7176" name="Picture 8" descr="l1_friends_o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581128"/>
            <a:ext cx="2095500" cy="1409700"/>
          </a:xfrm>
        </p:spPr>
      </p:pic>
      <p:pic>
        <p:nvPicPr>
          <p:cNvPr id="7179" name="Picture 11" descr="l1_golovolom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4581525"/>
            <a:ext cx="1679575" cy="1973263"/>
          </a:xfrm>
        </p:spPr>
      </p:pic>
    </p:spTree>
    <p:extLst>
      <p:ext uri="{BB962C8B-B14F-4D97-AF65-F5344CB8AC3E}">
        <p14:creationId xmlns:p14="http://schemas.microsoft.com/office/powerpoint/2010/main" val="1087568309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" grpId="0" animBg="1"/>
      <p:bldP spid="7170" grpId="0"/>
      <p:bldP spid="7171" grpId="0"/>
      <p:bldP spid="717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40</TotalTime>
  <Words>630</Words>
  <Application>Microsoft Office PowerPoint</Application>
  <PresentationFormat>Экран (4:3)</PresentationFormat>
  <Paragraphs>179</Paragraphs>
  <Slides>22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Arial</vt:lpstr>
      <vt:lpstr>Calibri</vt:lpstr>
      <vt:lpstr>Franklin Gothic Book</vt:lpstr>
      <vt:lpstr>Franklin Gothic Medium</vt:lpstr>
      <vt:lpstr>Tahoma</vt:lpstr>
      <vt:lpstr>Times New Roman</vt:lpstr>
      <vt:lpstr>Wingdings</vt:lpstr>
      <vt:lpstr>Wingdings 2</vt:lpstr>
      <vt:lpstr>Трек</vt:lpstr>
      <vt:lpstr>Гиперактивные дети  Презентацию для родителей подготовила:  Маслова людмила анатольевна –  Воспитатель детского сада №103 оао «ржд» г.Лиски</vt:lpstr>
      <vt:lpstr>Презентация PowerPoint</vt:lpstr>
      <vt:lpstr>Гиперактивность – это синдром деффицита внимания (СДВГ)</vt:lpstr>
      <vt:lpstr>Презентация PowerPoint</vt:lpstr>
      <vt:lpstr>Презентация PowerPoint</vt:lpstr>
      <vt:lpstr>ПРИЧИНЫ ГИПЕРАКТИВНОСТИ:</vt:lpstr>
      <vt:lpstr>Презентация PowerPoint</vt:lpstr>
      <vt:lpstr>Презентация PowerPoint</vt:lpstr>
      <vt:lpstr>Презентация PowerPoint</vt:lpstr>
      <vt:lpstr>КОРРЕКЦИЯ В СЕМЬЕ</vt:lpstr>
      <vt:lpstr>СРЕДИ ДЕТЕЙ дошкольного возраста ГИПЕРАКТИВНЫЕ СОСТАВЛЯЮТ 16,5%</vt:lpstr>
      <vt:lpstr>РЕКОМЕНДАЦИИ РОДИТЕЛЯМ</vt:lpstr>
      <vt:lpstr>  РЕКОМЕНДАЦИИ РОДИТЕЛЯМ</vt:lpstr>
      <vt:lpstr>РЕКОМЕНДАЦИИ РОДИТЕЛЯМ</vt:lpstr>
      <vt:lpstr>ИГРЫ    ДЛЯ   ДЕТЕЙ  С  СГДВ        Кинезиологические  упражнения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Гиперактивные дети</dc:title>
  <cp:lastModifiedBy>Солнышко</cp:lastModifiedBy>
  <cp:revision>11</cp:revision>
  <dcterms:modified xsi:type="dcterms:W3CDTF">2022-01-08T17:12:14Z</dcterms:modified>
</cp:coreProperties>
</file>