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62" r:id="rId6"/>
    <p:sldId id="268" r:id="rId7"/>
    <p:sldId id="263" r:id="rId8"/>
    <p:sldId id="264" r:id="rId9"/>
    <p:sldId id="265" r:id="rId10"/>
    <p:sldId id="266" r:id="rId11"/>
    <p:sldId id="271" r:id="rId12"/>
  </p:sldIdLst>
  <p:sldSz cx="6858000" cy="9144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2292" y="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7D6EC5-6F5C-4804-9838-6E3660BFF527}" type="datetimeFigureOut">
              <a:rPr lang="ru-RU"/>
              <a:pPr>
                <a:defRPr/>
              </a:pPr>
              <a:t>01.10.2023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5F1E09-6446-4880-AC39-C9A9B963E5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EAFBD-0C7D-4622-980A-A71CC3C1B220}" type="datetimeFigureOut">
              <a:rPr lang="ru-RU"/>
              <a:pPr>
                <a:defRPr/>
              </a:pPr>
              <a:t>01.10.2023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A1CF50-4C85-4FFC-A349-F222695ECA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B3316B-443D-4AD3-8F75-CC9E12F7E77E}" type="datetimeFigureOut">
              <a:rPr lang="ru-RU"/>
              <a:pPr>
                <a:defRPr/>
              </a:pPr>
              <a:t>01.10.2023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2D6C54-8C1B-4E57-AB3D-5C40AD0238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28667A-2BE4-4C1A-BA89-FFA661F49EE2}" type="datetimeFigureOut">
              <a:rPr lang="ru-RU"/>
              <a:pPr>
                <a:defRPr/>
              </a:pPr>
              <a:t>01.10.2023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5F1A5-81F3-42BF-BEE5-8F52DBA460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28F99-F499-485E-A665-41607F5B1F00}" type="datetimeFigureOut">
              <a:rPr lang="ru-RU"/>
              <a:pPr>
                <a:defRPr/>
              </a:pPr>
              <a:t>01.10.2023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5EC7AA-EB13-4E04-B0A7-1E07C524D4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5BDA44-FACC-496E-A19C-2151D9110F73}" type="datetimeFigureOut">
              <a:rPr lang="ru-RU"/>
              <a:pPr>
                <a:defRPr/>
              </a:pPr>
              <a:t>01.10.2023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5AD6F-30D0-455A-805F-ECF8FCB3F3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51B7D0-03F1-4711-83DB-C51A11EA6E0A}" type="datetimeFigureOut">
              <a:rPr lang="ru-RU"/>
              <a:pPr>
                <a:defRPr/>
              </a:pPr>
              <a:t>01.10.2023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6A416C-8C0C-474C-ADAE-C1D0C71656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05AC79-F8F0-4C54-B06B-07F0B5F76047}" type="datetimeFigureOut">
              <a:rPr lang="ru-RU"/>
              <a:pPr>
                <a:defRPr/>
              </a:pPr>
              <a:t>01.10.2023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879E6B-9892-4C49-AA84-86DF420598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01687-3674-4E3B-8BB7-249C39AEDFFB}" type="datetimeFigureOut">
              <a:rPr lang="ru-RU"/>
              <a:pPr>
                <a:defRPr/>
              </a:pPr>
              <a:t>01.10.2023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D7E4C5-0D7B-41A1-9B06-ED5C1107B1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05C85C-C447-437D-B97B-E5A5F24772BD}" type="datetimeFigureOut">
              <a:rPr lang="ru-RU"/>
              <a:pPr>
                <a:defRPr/>
              </a:pPr>
              <a:t>01.10.2023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F9DE61-9317-4C5C-A070-4D7E823901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711128-F5F5-4435-8E11-AEECFF9F67BA}" type="datetimeFigureOut">
              <a:rPr lang="ru-RU"/>
              <a:pPr>
                <a:defRPr/>
              </a:pPr>
              <a:t>01.10.2023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89255-499B-4658-A1B8-F10195F63E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92AC813-3D13-4A0A-8F66-85791EA7E771}" type="datetimeFigureOut">
              <a:rPr lang="ru-RU"/>
              <a:pPr>
                <a:defRPr/>
              </a:pPr>
              <a:t>01.10.2023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393171E-E18A-41AE-9FA8-F451E1B33B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 spd="slow">
    <p:split orient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stranadetstva.ru/razvitie-rechi-u-rebenka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Заголовок 3"/>
          <p:cNvSpPr>
            <a:spLocks noGrp="1"/>
          </p:cNvSpPr>
          <p:nvPr>
            <p:ph type="title"/>
          </p:nvPr>
        </p:nvSpPr>
        <p:spPr>
          <a:xfrm>
            <a:off x="765175" y="3132138"/>
            <a:ext cx="5472113" cy="1684337"/>
          </a:xfrm>
        </p:spPr>
        <p:txBody>
          <a:bodyPr/>
          <a:lstStyle/>
          <a:p>
            <a:pPr eaLnBrk="1" hangingPunct="1"/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ru-RU" sz="5400" b="1" dirty="0" smtClean="0">
                <a:solidFill>
                  <a:srgbClr val="FF0000"/>
                </a:solidFill>
              </a:rPr>
              <a:t>Возрастные  особенности  детей</a:t>
            </a:r>
            <a:r>
              <a:rPr lang="ru-RU" sz="5400" b="1" dirty="0" smtClean="0">
                <a:solidFill>
                  <a:srgbClr val="FF0000"/>
                </a:solidFill>
                <a:latin typeface="Arial" charset="0"/>
              </a:rPr>
              <a:t/>
            </a:r>
            <a:br>
              <a:rPr lang="ru-RU" sz="5400" b="1" dirty="0" smtClean="0">
                <a:solidFill>
                  <a:srgbClr val="FF0000"/>
                </a:solidFill>
                <a:latin typeface="Arial" charset="0"/>
              </a:rPr>
            </a:br>
            <a:r>
              <a:rPr lang="ru-RU" sz="5400" b="1" dirty="0" smtClean="0">
                <a:solidFill>
                  <a:srgbClr val="FF0000"/>
                </a:solidFill>
                <a:latin typeface="Arial" charset="0"/>
              </a:rPr>
              <a:t>3 – 4 лет</a:t>
            </a:r>
          </a:p>
        </p:txBody>
      </p:sp>
      <p:sp>
        <p:nvSpPr>
          <p:cNvPr id="13316" name="Rectangle 4"/>
          <p:cNvSpPr>
            <a:spLocks noGrp="1"/>
          </p:cNvSpPr>
          <p:nvPr>
            <p:ph type="body" sz="half" idx="4294967295"/>
          </p:nvPr>
        </p:nvSpPr>
        <p:spPr>
          <a:xfrm>
            <a:off x="549275" y="827088"/>
            <a:ext cx="5616575" cy="1008062"/>
          </a:xfrm>
        </p:spPr>
        <p:txBody>
          <a:bodyPr/>
          <a:lstStyle/>
          <a:p>
            <a:pPr algn="ctr">
              <a:lnSpc>
                <a:spcPct val="80000"/>
              </a:lnSpc>
              <a:buFont typeface="Arial" charset="0"/>
              <a:buNone/>
            </a:pPr>
            <a:r>
              <a:rPr lang="ru-RU" sz="2000" b="1" dirty="0" smtClean="0">
                <a:solidFill>
                  <a:srgbClr val="0070C0"/>
                </a:solidFill>
                <a:latin typeface="Comic Sans MS" pitchFamily="66" charset="0"/>
              </a:rPr>
              <a:t>Детский сад №103 ОАО «РЖД»</a:t>
            </a:r>
            <a:endParaRPr lang="ru-RU" sz="2000" b="1" dirty="0" smtClean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13317" name="Rectangle 5"/>
          <p:cNvSpPr>
            <a:spLocks noGrp="1"/>
          </p:cNvSpPr>
          <p:nvPr>
            <p:ph type="body" sz="half" idx="4294967295"/>
          </p:nvPr>
        </p:nvSpPr>
        <p:spPr>
          <a:xfrm>
            <a:off x="2276872" y="6300788"/>
            <a:ext cx="2808312" cy="1295548"/>
          </a:xfrm>
        </p:spPr>
        <p:txBody>
          <a:bodyPr/>
          <a:lstStyle/>
          <a:p>
            <a:pPr algn="ctr">
              <a:lnSpc>
                <a:spcPct val="80000"/>
              </a:lnSpc>
              <a:buFont typeface="Arial" charset="0"/>
              <a:buNone/>
            </a:pPr>
            <a:r>
              <a:rPr lang="ru-RU" sz="2000" b="1" i="1" dirty="0" smtClean="0">
                <a:solidFill>
                  <a:srgbClr val="0070C0"/>
                </a:solidFill>
                <a:latin typeface="Arial" charset="0"/>
              </a:rPr>
              <a:t>Воспитатель</a:t>
            </a:r>
            <a:r>
              <a:rPr lang="en-US" sz="2000" b="1" i="1" dirty="0" smtClean="0">
                <a:solidFill>
                  <a:srgbClr val="0070C0"/>
                </a:solidFill>
                <a:latin typeface="Arial" charset="0"/>
              </a:rPr>
              <a:t>:</a:t>
            </a:r>
            <a:r>
              <a:rPr lang="ru-RU" sz="2000" b="1" i="1" dirty="0" smtClean="0">
                <a:solidFill>
                  <a:srgbClr val="0070C0"/>
                </a:solidFill>
                <a:latin typeface="Arial" charset="0"/>
              </a:rPr>
              <a:t> </a:t>
            </a:r>
            <a:r>
              <a:rPr lang="ru-RU" sz="2000" b="1" i="1" dirty="0" smtClean="0">
                <a:solidFill>
                  <a:srgbClr val="0070C0"/>
                </a:solidFill>
                <a:latin typeface="Arial" charset="0"/>
              </a:rPr>
              <a:t>Маслова Людмила                 Анатольевна</a:t>
            </a:r>
            <a:r>
              <a:rPr lang="ru-RU" sz="2000" b="1" i="1" dirty="0" smtClean="0">
                <a:solidFill>
                  <a:srgbClr val="0070C0"/>
                </a:solidFill>
                <a:latin typeface="Arial" charset="0"/>
              </a:rPr>
              <a:t>      </a:t>
            </a:r>
            <a:endParaRPr lang="ru-RU" sz="2000" b="1" i="1" dirty="0" smtClean="0">
              <a:solidFill>
                <a:srgbClr val="0070C0"/>
              </a:solidFill>
              <a:latin typeface="Arial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000" b="1" dirty="0" smtClean="0">
                <a:latin typeface="Arial" charset="0"/>
              </a:rPr>
              <a:t>                       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3025"/>
            <a:ext cx="6858000" cy="921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0070C0"/>
                </a:solidFill>
              </a:rPr>
              <a:t>Возраст «Почемучек»</a:t>
            </a:r>
            <a:r>
              <a:rPr lang="ru-RU" b="1" smtClean="0">
                <a:solidFill>
                  <a:srgbClr val="FF0000"/>
                </a:solidFill>
              </a:rPr>
              <a:t> </a:t>
            </a:r>
          </a:p>
        </p:txBody>
      </p:sp>
      <p:sp>
        <p:nvSpPr>
          <p:cNvPr id="22531" name="Объект 2"/>
          <p:cNvSpPr>
            <a:spLocks noGrp="1"/>
          </p:cNvSpPr>
          <p:nvPr>
            <p:ph idx="1"/>
          </p:nvPr>
        </p:nvSpPr>
        <p:spPr>
          <a:xfrm>
            <a:off x="446088" y="1619250"/>
            <a:ext cx="5965825" cy="6035675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sz="2800" smtClean="0"/>
              <a:t>      Помните, что возраст почемучек – важный этап в развитии ребенка.</a:t>
            </a:r>
          </a:p>
          <a:p>
            <a:pPr marL="0" indent="0" eaLnBrk="1" hangingPunct="1">
              <a:buFont typeface="Arial" charset="0"/>
              <a:buNone/>
            </a:pPr>
            <a:endParaRPr lang="ru-RU" sz="2800" smtClean="0"/>
          </a:p>
          <a:p>
            <a:pPr marL="0" indent="0" eaLnBrk="1" hangingPunct="1">
              <a:buFont typeface="Arial" charset="0"/>
              <a:buNone/>
            </a:pPr>
            <a:r>
              <a:rPr lang="ru-RU" sz="2800" smtClean="0"/>
              <a:t> Для ребенка очень важно, чтобы его познавательную активность удовлетворяли, отвечали на вопросы.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z="2800" smtClean="0"/>
              <a:t> Если ребенку отвечают, значит уделяют внимание. Уделяют внимание – значит любят. А любовь и внимание для ребенка важнее всего.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87313"/>
            <a:ext cx="6858000" cy="9217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ru-RU" sz="7200" b="1" smtClean="0">
                <a:solidFill>
                  <a:srgbClr val="FF0000"/>
                </a:solidFill>
              </a:rPr>
              <a:t>Спасибо </a:t>
            </a:r>
          </a:p>
          <a:p>
            <a:pPr marL="0" indent="0" algn="ctr" eaLnBrk="1" hangingPunct="1">
              <a:buFont typeface="Arial" charset="0"/>
              <a:buNone/>
            </a:pPr>
            <a:r>
              <a:rPr lang="ru-RU" sz="7200" b="1" smtClean="0">
                <a:solidFill>
                  <a:srgbClr val="FF0000"/>
                </a:solidFill>
              </a:rPr>
              <a:t>за внимание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8100" y="-1905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Заголовок 3"/>
          <p:cNvSpPr>
            <a:spLocks noGrp="1"/>
          </p:cNvSpPr>
          <p:nvPr>
            <p:ph type="ctrTitle"/>
          </p:nvPr>
        </p:nvSpPr>
        <p:spPr>
          <a:xfrm>
            <a:off x="501650" y="900113"/>
            <a:ext cx="5829300" cy="2735262"/>
          </a:xfrm>
        </p:spPr>
        <p:txBody>
          <a:bodyPr/>
          <a:lstStyle/>
          <a:p>
            <a:pPr eaLnBrk="1" hangingPunct="1"/>
            <a:r>
              <a:rPr lang="ru-RU" sz="3600" b="1" smtClean="0">
                <a:solidFill>
                  <a:srgbClr val="FF0000"/>
                </a:solidFill>
              </a:rPr>
              <a:t>Третий год жизни - период интенсивного развития самостоятельности </a:t>
            </a:r>
            <a:br>
              <a:rPr lang="ru-RU" sz="3600" b="1" smtClean="0">
                <a:solidFill>
                  <a:srgbClr val="FF0000"/>
                </a:solidFill>
              </a:rPr>
            </a:br>
            <a:r>
              <a:rPr lang="ru-RU" sz="3600" b="1" smtClean="0">
                <a:solidFill>
                  <a:srgbClr val="FF0000"/>
                </a:solidFill>
              </a:rPr>
              <a:t>«Я сам»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92150" y="3492500"/>
            <a:ext cx="5761038" cy="4895850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chemeClr val="tx1"/>
                </a:solidFill>
              </a:rPr>
              <a:t>Детская самостоятельность проявляется в:</a:t>
            </a:r>
          </a:p>
          <a:p>
            <a:pPr marL="1257300" lvl="2" indent="-342900" algn="l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000" dirty="0">
                <a:solidFill>
                  <a:schemeClr val="tx1"/>
                </a:solidFill>
              </a:rPr>
              <a:t>с</a:t>
            </a:r>
            <a:r>
              <a:rPr lang="ru-RU" sz="2000" dirty="0" smtClean="0">
                <a:solidFill>
                  <a:schemeClr val="tx1"/>
                </a:solidFill>
              </a:rPr>
              <a:t>амообслуживании</a:t>
            </a:r>
          </a:p>
          <a:p>
            <a:pPr marL="1257300" lvl="2" indent="-342900" algn="l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000" dirty="0">
                <a:solidFill>
                  <a:schemeClr val="tx1"/>
                </a:solidFill>
              </a:rPr>
              <a:t>и</a:t>
            </a:r>
            <a:r>
              <a:rPr lang="ru-RU" sz="2000" dirty="0" smtClean="0">
                <a:solidFill>
                  <a:schemeClr val="tx1"/>
                </a:solidFill>
              </a:rPr>
              <a:t>гре</a:t>
            </a:r>
          </a:p>
          <a:p>
            <a:pPr marL="1257300" lvl="2" indent="-342900" algn="l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000" dirty="0">
                <a:solidFill>
                  <a:schemeClr val="tx1"/>
                </a:solidFill>
              </a:rPr>
              <a:t>т</a:t>
            </a:r>
            <a:r>
              <a:rPr lang="ru-RU" sz="2000" dirty="0" smtClean="0">
                <a:solidFill>
                  <a:schemeClr val="tx1"/>
                </a:solidFill>
              </a:rPr>
              <a:t>руде</a:t>
            </a:r>
          </a:p>
          <a:p>
            <a:pPr marL="1257300" lvl="2" indent="-342900" algn="l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000" dirty="0">
                <a:solidFill>
                  <a:schemeClr val="tx1"/>
                </a:solidFill>
              </a:rPr>
              <a:t>п</a:t>
            </a:r>
            <a:r>
              <a:rPr lang="ru-RU" sz="2000" dirty="0" smtClean="0">
                <a:solidFill>
                  <a:schemeClr val="tx1"/>
                </a:solidFill>
              </a:rPr>
              <a:t>оведении</a:t>
            </a:r>
          </a:p>
          <a:p>
            <a:pPr marL="1257300" lvl="2" indent="-342900" algn="l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000" dirty="0">
                <a:solidFill>
                  <a:schemeClr val="tx1"/>
                </a:solidFill>
              </a:rPr>
              <a:t>п</a:t>
            </a:r>
            <a:r>
              <a:rPr lang="ru-RU" sz="2000" dirty="0" smtClean="0">
                <a:solidFill>
                  <a:schemeClr val="tx1"/>
                </a:solidFill>
              </a:rPr>
              <a:t>роцессе </a:t>
            </a:r>
            <a:r>
              <a:rPr lang="ru-RU" sz="2000" dirty="0">
                <a:solidFill>
                  <a:schemeClr val="tx1"/>
                </a:solidFill>
              </a:rPr>
              <a:t>приобретения </a:t>
            </a:r>
            <a:r>
              <a:rPr lang="ru-RU" sz="2000" dirty="0" smtClean="0">
                <a:solidFill>
                  <a:schemeClr val="tx1"/>
                </a:solidFill>
              </a:rPr>
              <a:t>и </a:t>
            </a:r>
          </a:p>
          <a:p>
            <a:pPr lvl="2"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 smtClean="0">
                <a:solidFill>
                  <a:schemeClr val="tx1"/>
                </a:solidFill>
              </a:rPr>
              <a:t> закрепления умения заниматься </a:t>
            </a:r>
          </a:p>
          <a:p>
            <a:pPr marL="457200" indent="-457200" algn="l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-92075"/>
            <a:ext cx="6858000" cy="9217025"/>
          </a:xfrm>
        </p:spPr>
      </p:pic>
      <p:sp>
        <p:nvSpPr>
          <p:cNvPr id="15362" name="Заголовок 1"/>
          <p:cNvSpPr>
            <a:spLocks noGrp="1"/>
          </p:cNvSpPr>
          <p:nvPr>
            <p:ph type="ctrTitle"/>
          </p:nvPr>
        </p:nvSpPr>
        <p:spPr>
          <a:xfrm>
            <a:off x="404813" y="323850"/>
            <a:ext cx="5829300" cy="1958975"/>
          </a:xfrm>
        </p:spPr>
        <p:txBody>
          <a:bodyPr/>
          <a:lstStyle/>
          <a:p>
            <a:pPr eaLnBrk="1" hangingPunct="1"/>
            <a:r>
              <a:rPr lang="ru-RU" sz="3600" b="1" smtClean="0">
                <a:solidFill>
                  <a:srgbClr val="FF0000"/>
                </a:solidFill>
              </a:rPr>
              <a:t>Условия </a:t>
            </a:r>
            <a:br>
              <a:rPr lang="ru-RU" sz="3600" b="1" smtClean="0">
                <a:solidFill>
                  <a:srgbClr val="FF0000"/>
                </a:solidFill>
              </a:rPr>
            </a:br>
            <a:r>
              <a:rPr lang="ru-RU" sz="3600" b="1" smtClean="0">
                <a:solidFill>
                  <a:srgbClr val="FF0000"/>
                </a:solidFill>
              </a:rPr>
              <a:t>для формирования самостоятельности:</a:t>
            </a: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241425" y="2124075"/>
            <a:ext cx="5616575" cy="5472113"/>
          </a:xfrm>
        </p:spPr>
        <p:txBody>
          <a:bodyPr rtlCol="0">
            <a:normAutofit/>
          </a:bodyPr>
          <a:lstStyle/>
          <a:p>
            <a:pPr marL="457200" indent="-457200" algn="l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400" b="1" dirty="0">
                <a:solidFill>
                  <a:schemeClr val="tx1"/>
                </a:solidFill>
              </a:rPr>
              <a:t>Хвалите ребенка</a:t>
            </a:r>
            <a:r>
              <a:rPr lang="ru-RU" sz="2400" dirty="0">
                <a:solidFill>
                  <a:schemeClr val="tx1"/>
                </a:solidFill>
              </a:rPr>
              <a:t>. </a:t>
            </a:r>
            <a:endParaRPr lang="ru-RU" sz="2400" dirty="0" smtClean="0">
              <a:solidFill>
                <a:schemeClr val="tx1"/>
              </a:solidFill>
            </a:endParaRPr>
          </a:p>
          <a:p>
            <a:pPr marL="457200" indent="-457200" algn="l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400" b="1" dirty="0">
                <a:solidFill>
                  <a:schemeClr val="tx1"/>
                </a:solidFill>
              </a:rPr>
              <a:t>Не ругайте детей</a:t>
            </a:r>
            <a:r>
              <a:rPr lang="ru-RU" sz="2400" dirty="0">
                <a:solidFill>
                  <a:schemeClr val="tx1"/>
                </a:solidFill>
              </a:rPr>
              <a:t> за попытки </a:t>
            </a:r>
            <a:endParaRPr lang="ru-RU" sz="2400" dirty="0" smtClean="0">
              <a:solidFill>
                <a:schemeClr val="tx1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        сделать что-то самостоятельно.</a:t>
            </a:r>
          </a:p>
          <a:p>
            <a:pPr marL="457200" indent="-457200" algn="l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b="1" dirty="0">
                <a:solidFill>
                  <a:schemeClr val="tx1"/>
                </a:solidFill>
              </a:rPr>
              <a:t>Учите ребенка</a:t>
            </a:r>
            <a:r>
              <a:rPr lang="ru-RU" sz="2400" b="1" dirty="0" smtClean="0">
                <a:solidFill>
                  <a:schemeClr val="tx1"/>
                </a:solidFill>
              </a:rPr>
              <a:t>.</a:t>
            </a:r>
          </a:p>
          <a:p>
            <a:pPr marL="457200" indent="-457200" algn="l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400" b="1" dirty="0" smtClean="0">
                <a:solidFill>
                  <a:schemeClr val="tx1"/>
                </a:solidFill>
              </a:rPr>
              <a:t>Не </a:t>
            </a:r>
            <a:r>
              <a:rPr lang="ru-RU" sz="2400" b="1" dirty="0">
                <a:solidFill>
                  <a:schemeClr val="tx1"/>
                </a:solidFill>
              </a:rPr>
              <a:t>пытайтесь облегчать жизнь ребенку, чересчур </a:t>
            </a:r>
            <a:r>
              <a:rPr lang="ru-RU" sz="2400" b="1" dirty="0" smtClean="0">
                <a:solidFill>
                  <a:schemeClr val="tx1"/>
                </a:solidFill>
              </a:rPr>
              <a:t>помогая </a:t>
            </a:r>
            <a:r>
              <a:rPr lang="ru-RU" sz="2400" b="1" dirty="0">
                <a:solidFill>
                  <a:schemeClr val="tx1"/>
                </a:solidFill>
              </a:rPr>
              <a:t>ему.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endParaRPr lang="ru-RU" sz="2400" dirty="0" smtClean="0">
              <a:solidFill>
                <a:schemeClr val="tx1"/>
              </a:solidFill>
            </a:endParaRPr>
          </a:p>
          <a:p>
            <a:pPr marL="457200" indent="-457200" algn="l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400" b="1" dirty="0">
                <a:solidFill>
                  <a:schemeClr val="tx1"/>
                </a:solidFill>
              </a:rPr>
              <a:t>Спрашивайте мнение у вашего ребенка, как у взрослого члена семьи.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endParaRPr lang="ru-RU" sz="2400" dirty="0" smtClean="0">
              <a:solidFill>
                <a:schemeClr val="tx1"/>
              </a:solidFill>
            </a:endParaRPr>
          </a:p>
          <a:p>
            <a:pPr marL="457200" indent="-457200" algn="l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400" b="1" dirty="0">
                <a:solidFill>
                  <a:schemeClr val="tx1"/>
                </a:solidFill>
              </a:rPr>
              <a:t>Привлекайте ребенка к работе </a:t>
            </a:r>
            <a:endParaRPr lang="ru-RU" sz="2400" b="1" dirty="0" smtClean="0">
              <a:solidFill>
                <a:schemeClr val="tx1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</a:rPr>
              <a:t>        по </a:t>
            </a:r>
            <a:r>
              <a:rPr lang="ru-RU" sz="2400" b="1" dirty="0">
                <a:solidFill>
                  <a:schemeClr val="tx1"/>
                </a:solidFill>
              </a:rPr>
              <a:t>дому.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50800"/>
            <a:ext cx="6858000" cy="921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620713" y="468313"/>
            <a:ext cx="4968875" cy="1757362"/>
          </a:xfrm>
        </p:spPr>
        <p:txBody>
          <a:bodyPr/>
          <a:lstStyle/>
          <a:p>
            <a:pPr eaLnBrk="1" hangingPunct="1"/>
            <a:r>
              <a:rPr lang="ru-RU" sz="4800" b="1" smtClean="0">
                <a:solidFill>
                  <a:srgbClr val="FF0000"/>
                </a:solidFill>
              </a:rPr>
              <a:t>Развитие речи</a:t>
            </a:r>
            <a:br>
              <a:rPr lang="ru-RU" sz="4800" b="1" smtClean="0">
                <a:solidFill>
                  <a:srgbClr val="FF0000"/>
                </a:solidFill>
              </a:rPr>
            </a:br>
            <a:r>
              <a:rPr lang="ru-RU" sz="4800" b="1" smtClean="0">
                <a:solidFill>
                  <a:srgbClr val="FF0000"/>
                </a:solidFill>
              </a:rPr>
              <a:t> детей  3-4 лет 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6613" y="2219325"/>
            <a:ext cx="5545137" cy="5232400"/>
          </a:xfrm>
        </p:spPr>
        <p:txBody>
          <a:bodyPr rtlCol="0">
            <a:normAutofit fontScale="85000" lnSpcReduction="20000"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i="1" u="sng" dirty="0" smtClean="0"/>
              <a:t>Развитие речи</a:t>
            </a:r>
            <a:r>
              <a:rPr lang="ru-RU" i="1" dirty="0" smtClean="0"/>
              <a:t> – в этом возрасте ребенок учится понимать речь. Не зря он любит прислушиваться к разговору взрослых. Ему нравится слушать рассказы, сказки, стихи, потешки – это значит, что ребенок начинает познавать мир с помощью языка. Интересный факт, в 3-4 года словарный запас ребенка от 500 до 1500 слов.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i="1" dirty="0" smtClean="0"/>
              <a:t> </a:t>
            </a:r>
            <a:r>
              <a:rPr lang="ru-RU" i="1" dirty="0"/>
              <a:t>В</a:t>
            </a:r>
            <a:r>
              <a:rPr lang="ru-RU" i="1" dirty="0" smtClean="0"/>
              <a:t> три года ребенок</a:t>
            </a:r>
            <a:r>
              <a:rPr lang="ru-RU" b="1" i="1" dirty="0" smtClean="0"/>
              <a:t> </a:t>
            </a:r>
            <a:r>
              <a:rPr lang="ru-RU" i="1" dirty="0" smtClean="0"/>
              <a:t>овладевает всеми падежами и может с        помощью предлогов строить   сложные предложения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5400"/>
            <a:ext cx="6858000" cy="921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0350" y="539750"/>
            <a:ext cx="5749925" cy="175736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u="sng" dirty="0">
                <a:solidFill>
                  <a:srgbClr val="FF0000"/>
                </a:solidFill>
                <a:hlinkClick r:id="rId3"/>
              </a:rPr>
              <a:t>Развитие речи детей</a:t>
            </a:r>
            <a:r>
              <a:rPr lang="ru-RU" b="1" u="sng" dirty="0">
                <a:solidFill>
                  <a:srgbClr val="FF0000"/>
                </a:solidFill>
              </a:rPr>
              <a:t> </a:t>
            </a:r>
            <a:r>
              <a:rPr lang="ru-RU" b="1" u="sng" dirty="0" smtClean="0">
                <a:solidFill>
                  <a:srgbClr val="FF0000"/>
                </a:solidFill>
              </a:rPr>
              <a:t/>
            </a:r>
            <a:br>
              <a:rPr lang="ru-RU" b="1" u="sng" dirty="0" smtClean="0">
                <a:solidFill>
                  <a:srgbClr val="FF0000"/>
                </a:solidFill>
              </a:rPr>
            </a:br>
            <a:r>
              <a:rPr lang="ru-RU" b="1" u="sng" dirty="0" smtClean="0">
                <a:solidFill>
                  <a:srgbClr val="FF0000"/>
                </a:solidFill>
              </a:rPr>
              <a:t>3 </a:t>
            </a:r>
            <a:r>
              <a:rPr lang="ru-RU" b="1" u="sng" dirty="0">
                <a:solidFill>
                  <a:srgbClr val="FF0000"/>
                </a:solidFill>
              </a:rPr>
              <a:t>лет на 95% зависит от взрослых. </a:t>
            </a:r>
            <a:r>
              <a:rPr lang="ru-RU" b="1" u="sng" dirty="0" smtClean="0">
                <a:solidFill>
                  <a:srgbClr val="FF0000"/>
                </a:solidFill>
              </a:rPr>
              <a:t>Поэтому:</a:t>
            </a:r>
            <a:endParaRPr lang="ru-RU" b="1" u="sng" dirty="0">
              <a:solidFill>
                <a:srgbClr val="FF0000"/>
              </a:solidFill>
            </a:endParaRPr>
          </a:p>
        </p:txBody>
      </p:sp>
      <p:sp>
        <p:nvSpPr>
          <p:cNvPr id="17411" name="Объект 2"/>
          <p:cNvSpPr>
            <a:spLocks noGrp="1"/>
          </p:cNvSpPr>
          <p:nvPr>
            <p:ph idx="1"/>
          </p:nvPr>
        </p:nvSpPr>
        <p:spPr>
          <a:xfrm>
            <a:off x="342900" y="2411413"/>
            <a:ext cx="6172200" cy="2376487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ru-RU" sz="2400" b="1" smtClean="0"/>
              <a:t>помните, что ваша речь-это эталон для подражания,</a:t>
            </a:r>
          </a:p>
          <a:p>
            <a:pPr eaLnBrk="1" hangingPunct="1">
              <a:buFont typeface="Wingdings" pitchFamily="2" charset="2"/>
              <a:buChar char="v"/>
            </a:pPr>
            <a:endParaRPr lang="ru-RU" sz="2400" b="1" smtClean="0"/>
          </a:p>
          <a:p>
            <a:pPr eaLnBrk="1" hangingPunct="1">
              <a:buFont typeface="Wingdings" pitchFamily="2" charset="2"/>
              <a:buChar char="v"/>
            </a:pPr>
            <a:r>
              <a:rPr lang="ru-RU" sz="2400" b="1" smtClean="0"/>
              <a:t>не следует засорять свою речь словами-паразитами, уменьшительно-ласкательными формами слов,</a:t>
            </a:r>
          </a:p>
          <a:p>
            <a:pPr eaLnBrk="1" hangingPunct="1">
              <a:buFont typeface="Wingdings" pitchFamily="2" charset="2"/>
              <a:buChar char="v"/>
            </a:pPr>
            <a:endParaRPr lang="ru-RU" sz="2400" b="1" smtClean="0"/>
          </a:p>
          <a:p>
            <a:pPr eaLnBrk="1" hangingPunct="1">
              <a:buFont typeface="Wingdings" pitchFamily="2" charset="2"/>
              <a:buChar char="v"/>
            </a:pPr>
            <a:r>
              <a:rPr lang="ru-RU" sz="2400" b="1" smtClean="0"/>
              <a:t>нужно  больше общаться, обсуждать просмотренные им мультфильмы, сказки, читать книги, а также необходимо разговаривать с ним о любых бытовых ситуациях,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-17463" y="-396875"/>
            <a:ext cx="6875463" cy="9240838"/>
          </a:xfrm>
        </p:spPr>
      </p:pic>
      <p:sp>
        <p:nvSpPr>
          <p:cNvPr id="18434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</p:spPr>
        <p:txBody>
          <a:bodyPr/>
          <a:lstStyle/>
          <a:p>
            <a:pPr marL="114300" algn="l" eaLnBrk="1" hangingPunct="1"/>
            <a:r>
              <a:rPr lang="ru-RU" sz="2000" smtClean="0"/>
              <a:t/>
            </a:r>
            <a:br>
              <a:rPr lang="ru-RU" sz="2000" smtClean="0"/>
            </a:br>
            <a:endParaRPr lang="ru-RU" sz="2000" smtClean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92150" y="684213"/>
            <a:ext cx="5616575" cy="3600450"/>
          </a:xfrm>
        </p:spPr>
        <p:txBody>
          <a:bodyPr rtlCol="0">
            <a:noAutofit/>
          </a:bodyPr>
          <a:lstStyle/>
          <a:p>
            <a:pPr marL="400050" indent="-285750" algn="l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400" b="1" dirty="0">
                <a:solidFill>
                  <a:schemeClr val="tx1"/>
                </a:solidFill>
              </a:rPr>
              <a:t>сопровождайте игры или любые действия речевыми фразами</a:t>
            </a:r>
            <a:r>
              <a:rPr lang="ru-RU" sz="2400" b="1" dirty="0" smtClean="0">
                <a:solidFill>
                  <a:schemeClr val="tx1"/>
                </a:solidFill>
              </a:rPr>
              <a:t>,</a:t>
            </a:r>
          </a:p>
          <a:p>
            <a:pPr marL="114300"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b="1" dirty="0">
              <a:solidFill>
                <a:schemeClr val="tx1"/>
              </a:solidFill>
            </a:endParaRPr>
          </a:p>
          <a:p>
            <a:pPr marL="400050" indent="-285750" algn="l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400" b="1" dirty="0">
                <a:solidFill>
                  <a:schemeClr val="tx1"/>
                </a:solidFill>
              </a:rPr>
              <a:t>заучивание стихов, пересказы,  рассказывание, составление загадок способствуют развитию речи  и обогащению словарного запаса  детей</a:t>
            </a:r>
            <a:r>
              <a:rPr lang="ru-RU" sz="2400" b="1" dirty="0" smtClean="0">
                <a:solidFill>
                  <a:schemeClr val="tx1"/>
                </a:solidFill>
              </a:rPr>
              <a:t>,</a:t>
            </a:r>
          </a:p>
          <a:p>
            <a:pPr marL="114300"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b="1" dirty="0">
              <a:solidFill>
                <a:schemeClr val="tx1"/>
              </a:solidFill>
            </a:endParaRPr>
          </a:p>
          <a:p>
            <a:pPr marL="400050" indent="-285750" algn="l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400" b="1" dirty="0">
                <a:solidFill>
                  <a:schemeClr val="tx1"/>
                </a:solidFill>
              </a:rPr>
              <a:t>развитие речи ребенка 3 лет зависит от развития мелкой моторики, нужно чаще заниматься с малышом разнообразным творчеством, рисованием, лепкой и </a:t>
            </a:r>
            <a:r>
              <a:rPr lang="ru-RU" sz="2400" b="1" dirty="0" smtClean="0">
                <a:solidFill>
                  <a:schemeClr val="tx1"/>
                </a:solidFill>
              </a:rPr>
              <a:t>т.д.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92075"/>
            <a:ext cx="6858000" cy="921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468313"/>
            <a:ext cx="6172200" cy="22431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000" b="1" dirty="0" smtClean="0">
                <a:solidFill>
                  <a:srgbClr val="FF0000"/>
                </a:solidFill>
              </a:rPr>
              <a:t>Игра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 является ведущей деятельностью в жизни детей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96975" y="2916238"/>
            <a:ext cx="4995863" cy="6034087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000" dirty="0" smtClean="0"/>
              <a:t>Подвижные игры</a:t>
            </a:r>
          </a:p>
          <a:p>
            <a:pPr algn="ctr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000" dirty="0" smtClean="0"/>
              <a:t>Развивающие</a:t>
            </a:r>
          </a:p>
          <a:p>
            <a:pPr algn="ctr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000" dirty="0" smtClean="0"/>
              <a:t>Настольные </a:t>
            </a:r>
          </a:p>
          <a:p>
            <a:pPr algn="ctr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000" dirty="0" smtClean="0"/>
              <a:t>Конструкторы</a:t>
            </a:r>
          </a:p>
          <a:p>
            <a:pPr algn="ctr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000" dirty="0" smtClean="0"/>
              <a:t>Театрализованные</a:t>
            </a:r>
          </a:p>
          <a:p>
            <a:pPr algn="ctr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000" dirty="0" smtClean="0"/>
              <a:t>Сюжетно-ролевые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smtClean="0"/>
              <a:t>Ждать</a:t>
            </a:r>
            <a:r>
              <a:rPr lang="ru-RU" sz="2800" dirty="0"/>
              <a:t>, пока </a:t>
            </a:r>
            <a:r>
              <a:rPr lang="ru-RU" sz="2800" dirty="0" smtClean="0"/>
              <a:t>ребенок </a:t>
            </a:r>
            <a:r>
              <a:rPr lang="ru-RU" sz="2800" dirty="0"/>
              <a:t>сам начнёт играть самостоятельно – значит заведомо тормозить развитие детской </a:t>
            </a:r>
            <a:endParaRPr lang="ru-RU" sz="2800" dirty="0" smtClean="0"/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smtClean="0"/>
              <a:t>личности.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87313"/>
            <a:ext cx="6858000" cy="9217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692150" y="1042988"/>
            <a:ext cx="5473700" cy="6121400"/>
          </a:xfrm>
        </p:spPr>
        <p:txBody>
          <a:bodyPr/>
          <a:lstStyle/>
          <a:p>
            <a:pPr eaLnBrk="1" hangingPunct="1"/>
            <a:r>
              <a:rPr lang="ru-RU" sz="3200" smtClean="0"/>
              <a:t>Самостоятельность, разнообразие, содержательность в игре формируется постепенно, в процессе игрового общения со взрослыми, со старшими детьми, с ровесниками. </a:t>
            </a:r>
            <a:br>
              <a:rPr lang="ru-RU" sz="3200" smtClean="0"/>
            </a:br>
            <a:r>
              <a:rPr lang="ru-RU" sz="3200" smtClean="0"/>
              <a:t/>
            </a:r>
            <a:br>
              <a:rPr lang="ru-RU" sz="3200" smtClean="0"/>
            </a:br>
            <a:r>
              <a:rPr lang="ru-RU" sz="3200" smtClean="0"/>
              <a:t>Цените игру, как одно из важных средств познания и воспитания.</a:t>
            </a:r>
            <a:br>
              <a:rPr lang="ru-RU" sz="3200" smtClean="0"/>
            </a:br>
            <a:endParaRPr lang="ru-RU" sz="3200" smtClean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87313"/>
            <a:ext cx="6858000" cy="9217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i="1" smtClean="0">
                <a:solidFill>
                  <a:srgbClr val="0070C0"/>
                </a:solidFill>
              </a:rPr>
              <a:t>Осознания себя как отдельного человека</a:t>
            </a:r>
            <a:r>
              <a:rPr lang="ru-RU" smtClean="0">
                <a:solidFill>
                  <a:srgbClr val="0070C0"/>
                </a:solidFill>
              </a:rPr>
              <a:t> </a:t>
            </a:r>
            <a:endParaRPr lang="ru-RU" b="1" smtClean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/>
              <a:t>Ребенок  к 3 годам осознает, что он не центр вселенной, а часть семьи, часть детского коллектива.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/>
              <a:t> </a:t>
            </a:r>
            <a:r>
              <a:rPr lang="ru-RU" sz="2000" dirty="0"/>
              <a:t>Основные потребности в этом возрасте — потребность в общении, уважении и признании.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/>
              <a:t>Ребенок учится жить в обществе, принимать его правила , нормы. Очень важен нравственный аспект: быть вежливым, учитывать желания и чувства других,  оценивать поступки других.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 smtClean="0"/>
              <a:t>  Поведение , манеру общаться ребенок срисовывает прежде всего с родителей.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 smtClean="0"/>
              <a:t>                                             Помните!  </a:t>
            </a:r>
            <a:endParaRPr lang="ru-RU" sz="20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 smtClean="0"/>
              <a:t>                                  Ребенок учится тому,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 smtClean="0"/>
              <a:t>                                 Что видит у себя в дому.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 smtClean="0"/>
              <a:t>                                  Родители-пример ему.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466</TotalTime>
  <Words>475</Words>
  <Application>Microsoft Office PowerPoint</Application>
  <PresentationFormat>Экран (4:3)</PresentationFormat>
  <Paragraphs>62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Comic Sans MS</vt:lpstr>
      <vt:lpstr>Wingdings</vt:lpstr>
      <vt:lpstr>Тема Office</vt:lpstr>
      <vt:lpstr> Возрастные  особенности  детей 3 – 4 лет</vt:lpstr>
      <vt:lpstr>Третий год жизни - период интенсивного развития самостоятельности  «Я сам»</vt:lpstr>
      <vt:lpstr>Условия  для формирования самостоятельности:</vt:lpstr>
      <vt:lpstr>Развитие речи  детей  3-4 лет </vt:lpstr>
      <vt:lpstr>Развитие речи детей  3 лет на 95% зависит от взрослых. Поэтому:</vt:lpstr>
      <vt:lpstr> </vt:lpstr>
      <vt:lpstr>Игра  является ведущей деятельностью в жизни детей</vt:lpstr>
      <vt:lpstr>Самостоятельность, разнообразие, содержательность в игре формируется постепенно, в процессе игрового общения со взрослыми, со старшими детьми, с ровесниками.   Цените игру, как одно из важных средств познания и воспитания. </vt:lpstr>
      <vt:lpstr>Осознания себя как отдельного человека </vt:lpstr>
      <vt:lpstr>Возраст «Почемучек» 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возрастные  особенности  детей 3-го года жизни</dc:title>
  <dc:creator>МАМА</dc:creator>
  <cp:lastModifiedBy>Солнышко</cp:lastModifiedBy>
  <cp:revision>34</cp:revision>
  <dcterms:created xsi:type="dcterms:W3CDTF">2014-09-28T10:40:21Z</dcterms:created>
  <dcterms:modified xsi:type="dcterms:W3CDTF">2023-10-01T05:58:15Z</dcterms:modified>
</cp:coreProperties>
</file>