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9" r:id="rId4"/>
  </p:sldMasterIdLst>
  <p:notesMasterIdLst>
    <p:notesMasterId r:id="rId41"/>
  </p:notesMasterIdLst>
  <p:handoutMasterIdLst>
    <p:handoutMasterId r:id="rId42"/>
  </p:handoutMasterIdLst>
  <p:sldIdLst>
    <p:sldId id="256" r:id="rId5"/>
    <p:sldId id="269" r:id="rId6"/>
    <p:sldId id="275" r:id="rId7"/>
    <p:sldId id="274" r:id="rId8"/>
    <p:sldId id="276" r:id="rId9"/>
    <p:sldId id="277" r:id="rId10"/>
    <p:sldId id="268" r:id="rId11"/>
    <p:sldId id="263" r:id="rId12"/>
    <p:sldId id="264" r:id="rId13"/>
    <p:sldId id="270" r:id="rId14"/>
    <p:sldId id="279" r:id="rId15"/>
    <p:sldId id="278" r:id="rId16"/>
    <p:sldId id="271" r:id="rId17"/>
    <p:sldId id="284" r:id="rId18"/>
    <p:sldId id="283" r:id="rId19"/>
    <p:sldId id="288" r:id="rId20"/>
    <p:sldId id="282" r:id="rId21"/>
    <p:sldId id="285" r:id="rId22"/>
    <p:sldId id="286" r:id="rId23"/>
    <p:sldId id="287" r:id="rId24"/>
    <p:sldId id="281" r:id="rId25"/>
    <p:sldId id="290" r:id="rId26"/>
    <p:sldId id="289" r:id="rId27"/>
    <p:sldId id="291" r:id="rId28"/>
    <p:sldId id="292" r:id="rId29"/>
    <p:sldId id="293" r:id="rId30"/>
    <p:sldId id="294" r:id="rId31"/>
    <p:sldId id="295" r:id="rId32"/>
    <p:sldId id="296" r:id="rId33"/>
    <p:sldId id="280" r:id="rId34"/>
    <p:sldId id="299" r:id="rId35"/>
    <p:sldId id="297" r:id="rId36"/>
    <p:sldId id="298" r:id="rId37"/>
    <p:sldId id="300" r:id="rId38"/>
    <p:sldId id="301" r:id="rId39"/>
    <p:sldId id="273" r:id="rId40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E4FB"/>
    <a:srgbClr val="4C6CB2"/>
    <a:srgbClr val="990000"/>
    <a:srgbClr val="44609E"/>
    <a:srgbClr val="3B7AB2"/>
    <a:srgbClr val="00BC55"/>
    <a:srgbClr val="74B7D2"/>
    <a:srgbClr val="52A5C7"/>
    <a:srgbClr val="3B94B7"/>
    <a:srgbClr val="F3B4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533" autoAdjust="0"/>
  </p:normalViewPr>
  <p:slideViewPr>
    <p:cSldViewPr snapToGrid="0">
      <p:cViewPr varScale="1">
        <p:scale>
          <a:sx n="49" d="100"/>
          <a:sy n="49" d="100"/>
        </p:scale>
        <p:origin x="48" y="84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9" d="100"/>
          <a:sy n="59" d="100"/>
        </p:scale>
        <p:origin x="256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handoutMaster" Target="handoutMasters/handoutMaster1.xml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commentAuthors" Target="commentAuthor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21.05.2024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CF68E2-8283-46B6-8FBF-264D443BE556}" type="datetimeFigureOut">
              <a:rPr lang="ru-RU" smtClean="0"/>
              <a:t>21.05.2024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96C573-8121-487C-B7E4-735E1C5AD7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4977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601286" y="1889398"/>
            <a:ext cx="7004052" cy="819125"/>
          </a:xfrm>
          <a:prstGeom prst="rect">
            <a:avLst/>
          </a:prstGeom>
          <a:ln w="76200">
            <a:noFill/>
          </a:ln>
          <a:effectLst/>
        </p:spPr>
        <p:txBody>
          <a:bodyPr anchor="ctr"/>
          <a:lstStyle>
            <a:lvl1pPr algn="ctr">
              <a:defRPr sz="4000" b="0">
                <a:solidFill>
                  <a:srgbClr val="5572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Введите название презентации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62302" y="3810220"/>
            <a:ext cx="4681603" cy="1655762"/>
          </a:xfrm>
          <a:prstGeom prst="rect">
            <a:avLst/>
          </a:prstGeom>
          <a:ln>
            <a:noFill/>
          </a:ln>
          <a:effectLst/>
        </p:spPr>
        <p:txBody>
          <a:bodyPr/>
          <a:lstStyle>
            <a:lvl1pPr marL="0" indent="0" algn="ctr">
              <a:buNone/>
              <a:defRPr sz="1800" b="0">
                <a:solidFill>
                  <a:srgbClr val="557299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6653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инальный слайд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16478" y="1628383"/>
            <a:ext cx="5073041" cy="2605413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600" b="0">
                <a:solidFill>
                  <a:srgbClr val="557299"/>
                </a:solidFill>
                <a:latin typeface="Arial" panose="020B0604020202020204" pitchFamily="34" charset="0"/>
                <a:ea typeface="Roboto Cn" pitchFamily="2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Введите сюда текст поздравления</a:t>
            </a:r>
          </a:p>
        </p:txBody>
      </p:sp>
    </p:spTree>
    <p:extLst>
      <p:ext uri="{BB962C8B-B14F-4D97-AF65-F5344CB8AC3E}">
        <p14:creationId xmlns:p14="http://schemas.microsoft.com/office/powerpoint/2010/main" val="2130138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1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Прав"/>
          <p:cNvSpPr>
            <a:spLocks noGrp="1"/>
          </p:cNvSpPr>
          <p:nvPr>
            <p:ph type="body" sz="quarter" idx="11" hasCustomPrompt="1"/>
          </p:nvPr>
        </p:nvSpPr>
        <p:spPr>
          <a:xfrm>
            <a:off x="1633728" y="4435127"/>
            <a:ext cx="3171600" cy="6984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 baseline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Правильный ответ</a:t>
            </a:r>
          </a:p>
        </p:txBody>
      </p:sp>
      <p:sp>
        <p:nvSpPr>
          <p:cNvPr id="5" name="Текст Неправ1"/>
          <p:cNvSpPr>
            <a:spLocks noGrp="1"/>
          </p:cNvSpPr>
          <p:nvPr>
            <p:ph type="body" sz="quarter" idx="12" hasCustomPrompt="1"/>
          </p:nvPr>
        </p:nvSpPr>
        <p:spPr>
          <a:xfrm>
            <a:off x="5099304" y="4434040"/>
            <a:ext cx="3171600" cy="6984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  <p:sp>
        <p:nvSpPr>
          <p:cNvPr id="6" name="Текст Неправ2"/>
          <p:cNvSpPr>
            <a:spLocks noGrp="1"/>
          </p:cNvSpPr>
          <p:nvPr>
            <p:ph type="body" sz="quarter" idx="13" hasCustomPrompt="1"/>
          </p:nvPr>
        </p:nvSpPr>
        <p:spPr>
          <a:xfrm>
            <a:off x="5099304" y="5295164"/>
            <a:ext cx="3171600" cy="6984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  <p:sp>
        <p:nvSpPr>
          <p:cNvPr id="7" name="Текст Неправ3"/>
          <p:cNvSpPr>
            <a:spLocks noGrp="1"/>
          </p:cNvSpPr>
          <p:nvPr>
            <p:ph type="body" sz="quarter" idx="14" hasCustomPrompt="1"/>
          </p:nvPr>
        </p:nvSpPr>
        <p:spPr>
          <a:xfrm>
            <a:off x="1633728" y="5295164"/>
            <a:ext cx="3171600" cy="6984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 baseline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  <p:sp>
        <p:nvSpPr>
          <p:cNvPr id="8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450974" y="641462"/>
            <a:ext cx="7004052" cy="3248025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76200">
            <a:noFill/>
          </a:ln>
          <a:effectLst/>
        </p:spPr>
        <p:txBody>
          <a:bodyPr anchor="ctr"/>
          <a:lstStyle>
            <a:lvl1pPr algn="ctr">
              <a:defRPr sz="3000" b="0" baseline="0">
                <a:solidFill>
                  <a:srgbClr val="5572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Место для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1889233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2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450974" y="641462"/>
            <a:ext cx="7004052" cy="324802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76200">
            <a:noFill/>
          </a:ln>
          <a:effectLst/>
        </p:spPr>
        <p:txBody>
          <a:bodyPr anchor="ctr"/>
          <a:lstStyle>
            <a:lvl1pPr algn="ctr">
              <a:defRPr sz="3000" b="0">
                <a:solidFill>
                  <a:srgbClr val="5572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Место для вопроса</a:t>
            </a:r>
          </a:p>
        </p:txBody>
      </p:sp>
      <p:sp>
        <p:nvSpPr>
          <p:cNvPr id="4" name="Текст Прав"/>
          <p:cNvSpPr>
            <a:spLocks noGrp="1"/>
          </p:cNvSpPr>
          <p:nvPr>
            <p:ph type="body" sz="quarter" idx="11" hasCustomPrompt="1"/>
          </p:nvPr>
        </p:nvSpPr>
        <p:spPr>
          <a:xfrm>
            <a:off x="1636776" y="4435127"/>
            <a:ext cx="3171600" cy="69840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 baseline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Правильный ответ</a:t>
            </a:r>
          </a:p>
        </p:txBody>
      </p:sp>
      <p:sp>
        <p:nvSpPr>
          <p:cNvPr id="5" name="Текст Неправ1"/>
          <p:cNvSpPr>
            <a:spLocks noGrp="1"/>
          </p:cNvSpPr>
          <p:nvPr>
            <p:ph type="body" sz="quarter" idx="12" hasCustomPrompt="1"/>
          </p:nvPr>
        </p:nvSpPr>
        <p:spPr>
          <a:xfrm>
            <a:off x="5102352" y="4434040"/>
            <a:ext cx="3171600" cy="69840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  <p:sp>
        <p:nvSpPr>
          <p:cNvPr id="6" name="Текст Неправ2"/>
          <p:cNvSpPr>
            <a:spLocks noGrp="1"/>
          </p:cNvSpPr>
          <p:nvPr>
            <p:ph type="body" sz="quarter" idx="13" hasCustomPrompt="1"/>
          </p:nvPr>
        </p:nvSpPr>
        <p:spPr>
          <a:xfrm>
            <a:off x="5102352" y="5295164"/>
            <a:ext cx="3171600" cy="69840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  <p:sp>
        <p:nvSpPr>
          <p:cNvPr id="7" name="Текст Неправ3"/>
          <p:cNvSpPr>
            <a:spLocks noGrp="1"/>
          </p:cNvSpPr>
          <p:nvPr>
            <p:ph type="body" sz="quarter" idx="14" hasCustomPrompt="1"/>
          </p:nvPr>
        </p:nvSpPr>
        <p:spPr>
          <a:xfrm>
            <a:off x="1636776" y="5295164"/>
            <a:ext cx="3171600" cy="69840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 baseline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</p:spTree>
    <p:extLst>
      <p:ext uri="{BB962C8B-B14F-4D97-AF65-F5344CB8AC3E}">
        <p14:creationId xmlns:p14="http://schemas.microsoft.com/office/powerpoint/2010/main" val="1297718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3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450974" y="641462"/>
            <a:ext cx="7004052" cy="324802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76200">
            <a:noFill/>
          </a:ln>
          <a:effectLst/>
        </p:spPr>
        <p:txBody>
          <a:bodyPr anchor="ctr"/>
          <a:lstStyle>
            <a:lvl1pPr algn="ctr">
              <a:defRPr sz="3000" b="0">
                <a:solidFill>
                  <a:srgbClr val="5572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Место для вопроса</a:t>
            </a:r>
          </a:p>
        </p:txBody>
      </p:sp>
      <p:sp>
        <p:nvSpPr>
          <p:cNvPr id="36" name="Текст Прав"/>
          <p:cNvSpPr>
            <a:spLocks noGrp="1"/>
          </p:cNvSpPr>
          <p:nvPr>
            <p:ph type="body" sz="quarter" idx="11" hasCustomPrompt="1"/>
          </p:nvPr>
        </p:nvSpPr>
        <p:spPr>
          <a:xfrm>
            <a:off x="1636776" y="4435127"/>
            <a:ext cx="3171600" cy="69840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 baseline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Правильный ответ</a:t>
            </a:r>
          </a:p>
        </p:txBody>
      </p:sp>
      <p:sp>
        <p:nvSpPr>
          <p:cNvPr id="37" name="Текст Неправ1"/>
          <p:cNvSpPr>
            <a:spLocks noGrp="1"/>
          </p:cNvSpPr>
          <p:nvPr>
            <p:ph type="body" sz="quarter" idx="12" hasCustomPrompt="1"/>
          </p:nvPr>
        </p:nvSpPr>
        <p:spPr>
          <a:xfrm>
            <a:off x="5102352" y="4434040"/>
            <a:ext cx="3171600" cy="69840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  <p:sp>
        <p:nvSpPr>
          <p:cNvPr id="38" name="Текст Неправ2"/>
          <p:cNvSpPr>
            <a:spLocks noGrp="1"/>
          </p:cNvSpPr>
          <p:nvPr>
            <p:ph type="body" sz="quarter" idx="13" hasCustomPrompt="1"/>
          </p:nvPr>
        </p:nvSpPr>
        <p:spPr>
          <a:xfrm>
            <a:off x="5102352" y="5295164"/>
            <a:ext cx="3171600" cy="69840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  <p:sp>
        <p:nvSpPr>
          <p:cNvPr id="39" name="Текст Неправ3"/>
          <p:cNvSpPr>
            <a:spLocks noGrp="1"/>
          </p:cNvSpPr>
          <p:nvPr>
            <p:ph type="body" sz="quarter" idx="14" hasCustomPrompt="1"/>
          </p:nvPr>
        </p:nvSpPr>
        <p:spPr>
          <a:xfrm>
            <a:off x="1636776" y="5295164"/>
            <a:ext cx="3171600" cy="69840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 baseline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</p:spTree>
    <p:extLst>
      <p:ext uri="{BB962C8B-B14F-4D97-AF65-F5344CB8AC3E}">
        <p14:creationId xmlns:p14="http://schemas.microsoft.com/office/powerpoint/2010/main" val="3304317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4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450974" y="641462"/>
            <a:ext cx="7004052" cy="324802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76200">
            <a:noFill/>
          </a:ln>
          <a:effectLst/>
        </p:spPr>
        <p:txBody>
          <a:bodyPr anchor="ctr"/>
          <a:lstStyle>
            <a:lvl1pPr algn="ctr">
              <a:defRPr sz="3000" b="0">
                <a:solidFill>
                  <a:srgbClr val="5572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Место для вопроса</a:t>
            </a:r>
          </a:p>
        </p:txBody>
      </p:sp>
      <p:sp>
        <p:nvSpPr>
          <p:cNvPr id="36" name="Текст Прав"/>
          <p:cNvSpPr>
            <a:spLocks noGrp="1"/>
          </p:cNvSpPr>
          <p:nvPr>
            <p:ph type="body" sz="quarter" idx="11" hasCustomPrompt="1"/>
          </p:nvPr>
        </p:nvSpPr>
        <p:spPr>
          <a:xfrm>
            <a:off x="1636776" y="4435127"/>
            <a:ext cx="3171600" cy="69840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 baseline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Правильный ответ</a:t>
            </a:r>
          </a:p>
        </p:txBody>
      </p:sp>
      <p:sp>
        <p:nvSpPr>
          <p:cNvPr id="37" name="Текст Неправ1"/>
          <p:cNvSpPr>
            <a:spLocks noGrp="1"/>
          </p:cNvSpPr>
          <p:nvPr>
            <p:ph type="body" sz="quarter" idx="12" hasCustomPrompt="1"/>
          </p:nvPr>
        </p:nvSpPr>
        <p:spPr>
          <a:xfrm>
            <a:off x="5102352" y="4434040"/>
            <a:ext cx="3171600" cy="69840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  <p:sp>
        <p:nvSpPr>
          <p:cNvPr id="38" name="Текст Неправ2"/>
          <p:cNvSpPr>
            <a:spLocks noGrp="1"/>
          </p:cNvSpPr>
          <p:nvPr>
            <p:ph type="body" sz="quarter" idx="13" hasCustomPrompt="1"/>
          </p:nvPr>
        </p:nvSpPr>
        <p:spPr>
          <a:xfrm>
            <a:off x="5102352" y="5295164"/>
            <a:ext cx="3171600" cy="69840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  <p:sp>
        <p:nvSpPr>
          <p:cNvPr id="39" name="Текст Неправ3"/>
          <p:cNvSpPr>
            <a:spLocks noGrp="1"/>
          </p:cNvSpPr>
          <p:nvPr>
            <p:ph type="body" sz="quarter" idx="14" hasCustomPrompt="1"/>
          </p:nvPr>
        </p:nvSpPr>
        <p:spPr>
          <a:xfrm>
            <a:off x="1636776" y="5295164"/>
            <a:ext cx="3171600" cy="69840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 baseline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</p:spTree>
    <p:extLst>
      <p:ext uri="{BB962C8B-B14F-4D97-AF65-F5344CB8AC3E}">
        <p14:creationId xmlns:p14="http://schemas.microsoft.com/office/powerpoint/2010/main" val="101707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5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450974" y="641462"/>
            <a:ext cx="7004052" cy="324802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76200">
            <a:noFill/>
          </a:ln>
          <a:effectLst/>
        </p:spPr>
        <p:txBody>
          <a:bodyPr anchor="ctr"/>
          <a:lstStyle>
            <a:lvl1pPr algn="ctr">
              <a:defRPr sz="3000" b="0">
                <a:solidFill>
                  <a:srgbClr val="5572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Место для вопроса</a:t>
            </a:r>
          </a:p>
        </p:txBody>
      </p:sp>
      <p:sp>
        <p:nvSpPr>
          <p:cNvPr id="36" name="Текст Прав"/>
          <p:cNvSpPr>
            <a:spLocks noGrp="1"/>
          </p:cNvSpPr>
          <p:nvPr>
            <p:ph type="body" sz="quarter" idx="11" hasCustomPrompt="1"/>
          </p:nvPr>
        </p:nvSpPr>
        <p:spPr>
          <a:xfrm>
            <a:off x="1636776" y="4435127"/>
            <a:ext cx="3171600" cy="69840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 baseline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Правильный ответ</a:t>
            </a:r>
          </a:p>
        </p:txBody>
      </p:sp>
      <p:sp>
        <p:nvSpPr>
          <p:cNvPr id="37" name="Текст Неправ1"/>
          <p:cNvSpPr>
            <a:spLocks noGrp="1"/>
          </p:cNvSpPr>
          <p:nvPr>
            <p:ph type="body" sz="quarter" idx="12" hasCustomPrompt="1"/>
          </p:nvPr>
        </p:nvSpPr>
        <p:spPr>
          <a:xfrm>
            <a:off x="5102352" y="4434040"/>
            <a:ext cx="3171600" cy="69840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  <p:sp>
        <p:nvSpPr>
          <p:cNvPr id="38" name="Текст Неправ2"/>
          <p:cNvSpPr>
            <a:spLocks noGrp="1"/>
          </p:cNvSpPr>
          <p:nvPr>
            <p:ph type="body" sz="quarter" idx="13" hasCustomPrompt="1"/>
          </p:nvPr>
        </p:nvSpPr>
        <p:spPr>
          <a:xfrm>
            <a:off x="5102352" y="5295164"/>
            <a:ext cx="3171600" cy="69840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  <p:sp>
        <p:nvSpPr>
          <p:cNvPr id="39" name="Текст Неправ3"/>
          <p:cNvSpPr>
            <a:spLocks noGrp="1"/>
          </p:cNvSpPr>
          <p:nvPr>
            <p:ph type="body" sz="quarter" idx="14" hasCustomPrompt="1"/>
          </p:nvPr>
        </p:nvSpPr>
        <p:spPr>
          <a:xfrm>
            <a:off x="1636776" y="5295164"/>
            <a:ext cx="3171600" cy="69840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 baseline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</p:spTree>
    <p:extLst>
      <p:ext uri="{BB962C8B-B14F-4D97-AF65-F5344CB8AC3E}">
        <p14:creationId xmlns:p14="http://schemas.microsoft.com/office/powerpoint/2010/main" val="624336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6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450974" y="641462"/>
            <a:ext cx="7004052" cy="324802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76200">
            <a:noFill/>
          </a:ln>
          <a:effectLst/>
        </p:spPr>
        <p:txBody>
          <a:bodyPr anchor="ctr"/>
          <a:lstStyle>
            <a:lvl1pPr algn="ctr">
              <a:defRPr sz="3000" b="0">
                <a:solidFill>
                  <a:srgbClr val="5572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Место для вопроса</a:t>
            </a:r>
          </a:p>
        </p:txBody>
      </p:sp>
      <p:sp>
        <p:nvSpPr>
          <p:cNvPr id="36" name="Текст Прав"/>
          <p:cNvSpPr>
            <a:spLocks noGrp="1"/>
          </p:cNvSpPr>
          <p:nvPr>
            <p:ph type="body" sz="quarter" idx="11" hasCustomPrompt="1"/>
          </p:nvPr>
        </p:nvSpPr>
        <p:spPr>
          <a:xfrm>
            <a:off x="1636776" y="4434040"/>
            <a:ext cx="3171600" cy="69840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 baseline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Правильный ответ</a:t>
            </a:r>
          </a:p>
        </p:txBody>
      </p:sp>
      <p:sp>
        <p:nvSpPr>
          <p:cNvPr id="37" name="Текст Неправ1"/>
          <p:cNvSpPr>
            <a:spLocks noGrp="1"/>
          </p:cNvSpPr>
          <p:nvPr>
            <p:ph type="body" sz="quarter" idx="12" hasCustomPrompt="1"/>
          </p:nvPr>
        </p:nvSpPr>
        <p:spPr>
          <a:xfrm>
            <a:off x="5102352" y="4434040"/>
            <a:ext cx="3171600" cy="69840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  <p:sp>
        <p:nvSpPr>
          <p:cNvPr id="38" name="Текст Неправ2"/>
          <p:cNvSpPr>
            <a:spLocks noGrp="1"/>
          </p:cNvSpPr>
          <p:nvPr>
            <p:ph type="body" sz="quarter" idx="13" hasCustomPrompt="1"/>
          </p:nvPr>
        </p:nvSpPr>
        <p:spPr>
          <a:xfrm>
            <a:off x="5102352" y="5295164"/>
            <a:ext cx="3171600" cy="69840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  <p:sp>
        <p:nvSpPr>
          <p:cNvPr id="39" name="Текст Неправ3"/>
          <p:cNvSpPr>
            <a:spLocks noGrp="1"/>
          </p:cNvSpPr>
          <p:nvPr>
            <p:ph type="body" sz="quarter" idx="14" hasCustomPrompt="1"/>
          </p:nvPr>
        </p:nvSpPr>
        <p:spPr>
          <a:xfrm>
            <a:off x="1636776" y="5295164"/>
            <a:ext cx="3171600" cy="69840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 baseline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</p:spTree>
    <p:extLst>
      <p:ext uri="{BB962C8B-B14F-4D97-AF65-F5344CB8AC3E}">
        <p14:creationId xmlns:p14="http://schemas.microsoft.com/office/powerpoint/2010/main" val="1475607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7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450974" y="641462"/>
            <a:ext cx="7004052" cy="324802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76200">
            <a:noFill/>
          </a:ln>
          <a:effectLst/>
        </p:spPr>
        <p:txBody>
          <a:bodyPr anchor="ctr"/>
          <a:lstStyle>
            <a:lvl1pPr algn="ctr">
              <a:defRPr sz="3000" b="0">
                <a:solidFill>
                  <a:srgbClr val="5572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Место для вопроса</a:t>
            </a:r>
          </a:p>
        </p:txBody>
      </p:sp>
      <p:sp>
        <p:nvSpPr>
          <p:cNvPr id="36" name="Текст Прав"/>
          <p:cNvSpPr>
            <a:spLocks noGrp="1"/>
          </p:cNvSpPr>
          <p:nvPr>
            <p:ph type="body" sz="quarter" idx="11" hasCustomPrompt="1"/>
          </p:nvPr>
        </p:nvSpPr>
        <p:spPr>
          <a:xfrm>
            <a:off x="1636776" y="4435127"/>
            <a:ext cx="3171600" cy="69840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 baseline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Правильный ответ</a:t>
            </a:r>
          </a:p>
        </p:txBody>
      </p:sp>
      <p:sp>
        <p:nvSpPr>
          <p:cNvPr id="37" name="Текст Неправ1"/>
          <p:cNvSpPr>
            <a:spLocks noGrp="1"/>
          </p:cNvSpPr>
          <p:nvPr>
            <p:ph type="body" sz="quarter" idx="12" hasCustomPrompt="1"/>
          </p:nvPr>
        </p:nvSpPr>
        <p:spPr>
          <a:xfrm>
            <a:off x="5102352" y="4434040"/>
            <a:ext cx="3171600" cy="69840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  <p:sp>
        <p:nvSpPr>
          <p:cNvPr id="38" name="Текст Неправ2"/>
          <p:cNvSpPr>
            <a:spLocks noGrp="1"/>
          </p:cNvSpPr>
          <p:nvPr>
            <p:ph type="body" sz="quarter" idx="13" hasCustomPrompt="1"/>
          </p:nvPr>
        </p:nvSpPr>
        <p:spPr>
          <a:xfrm>
            <a:off x="5102352" y="5295164"/>
            <a:ext cx="3171600" cy="69840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  <p:sp>
        <p:nvSpPr>
          <p:cNvPr id="39" name="Текст Неправ3"/>
          <p:cNvSpPr>
            <a:spLocks noGrp="1"/>
          </p:cNvSpPr>
          <p:nvPr>
            <p:ph type="body" sz="quarter" idx="14" hasCustomPrompt="1"/>
          </p:nvPr>
        </p:nvSpPr>
        <p:spPr>
          <a:xfrm>
            <a:off x="1636776" y="5295164"/>
            <a:ext cx="3171600" cy="69840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 baseline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</p:spTree>
    <p:extLst>
      <p:ext uri="{BB962C8B-B14F-4D97-AF65-F5344CB8AC3E}">
        <p14:creationId xmlns:p14="http://schemas.microsoft.com/office/powerpoint/2010/main" val="1069551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8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450974" y="641462"/>
            <a:ext cx="7004052" cy="324802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76200">
            <a:noFill/>
          </a:ln>
          <a:effectLst/>
        </p:spPr>
        <p:txBody>
          <a:bodyPr anchor="ctr"/>
          <a:lstStyle>
            <a:lvl1pPr algn="ctr">
              <a:defRPr sz="3000" b="0">
                <a:solidFill>
                  <a:srgbClr val="5572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Место для вопроса</a:t>
            </a:r>
          </a:p>
        </p:txBody>
      </p:sp>
      <p:sp>
        <p:nvSpPr>
          <p:cNvPr id="37" name="Текст Прав"/>
          <p:cNvSpPr>
            <a:spLocks noGrp="1"/>
          </p:cNvSpPr>
          <p:nvPr>
            <p:ph type="body" sz="quarter" idx="11" hasCustomPrompt="1"/>
          </p:nvPr>
        </p:nvSpPr>
        <p:spPr>
          <a:xfrm>
            <a:off x="1636776" y="4435127"/>
            <a:ext cx="3171600" cy="69840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 baseline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Правильный ответ</a:t>
            </a:r>
          </a:p>
        </p:txBody>
      </p:sp>
      <p:sp>
        <p:nvSpPr>
          <p:cNvPr id="38" name="Текст Неправ1"/>
          <p:cNvSpPr>
            <a:spLocks noGrp="1"/>
          </p:cNvSpPr>
          <p:nvPr>
            <p:ph type="body" sz="quarter" idx="12" hasCustomPrompt="1"/>
          </p:nvPr>
        </p:nvSpPr>
        <p:spPr>
          <a:xfrm>
            <a:off x="5102352" y="4434040"/>
            <a:ext cx="3171600" cy="69840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  <p:sp>
        <p:nvSpPr>
          <p:cNvPr id="39" name="Текст Неправ2"/>
          <p:cNvSpPr>
            <a:spLocks noGrp="1"/>
          </p:cNvSpPr>
          <p:nvPr>
            <p:ph type="body" sz="quarter" idx="13" hasCustomPrompt="1"/>
          </p:nvPr>
        </p:nvSpPr>
        <p:spPr>
          <a:xfrm>
            <a:off x="5102352" y="5295164"/>
            <a:ext cx="3171600" cy="69840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  <p:sp>
        <p:nvSpPr>
          <p:cNvPr id="40" name="Текст Неправ3"/>
          <p:cNvSpPr>
            <a:spLocks noGrp="1"/>
          </p:cNvSpPr>
          <p:nvPr>
            <p:ph type="body" sz="quarter" idx="14" hasCustomPrompt="1"/>
          </p:nvPr>
        </p:nvSpPr>
        <p:spPr>
          <a:xfrm>
            <a:off x="1636776" y="5295164"/>
            <a:ext cx="3171600" cy="69840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>
              <a:buNone/>
              <a:defRPr sz="1800" b="0" baseline="0">
                <a:solidFill>
                  <a:schemeClr val="accent1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dirty="0"/>
              <a:t>Неправильный ответ</a:t>
            </a:r>
          </a:p>
        </p:txBody>
      </p:sp>
    </p:spTree>
    <p:extLst>
      <p:ext uri="{BB962C8B-B14F-4D97-AF65-F5344CB8AC3E}">
        <p14:creationId xmlns:p14="http://schemas.microsoft.com/office/powerpoint/2010/main" val="165167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2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5300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720" r:id="rId2"/>
    <p:sldLayoutId id="2147483721" r:id="rId3"/>
    <p:sldLayoutId id="2147483716" r:id="rId4"/>
    <p:sldLayoutId id="2147483715" r:id="rId5"/>
    <p:sldLayoutId id="2147483714" r:id="rId6"/>
    <p:sldLayoutId id="2147483712" r:id="rId7"/>
    <p:sldLayoutId id="2147483710" r:id="rId8"/>
    <p:sldLayoutId id="2147483709" r:id="rId9"/>
    <p:sldLayoutId id="2147483722" r:id="rId10"/>
  </p:sldLayoutIdLst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6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jpeg"/><Relationship Id="rId4" Type="http://schemas.openxmlformats.org/officeDocument/2006/relationships/hyperlink" Target="https://rsbor-msk.ru/wp-content/uploads/2018/11/%D0%BA%D1%80%D1%8B%D1%88%D0%B5%D1%87%D0%BA%D0%B8.jpg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jpg"/><Relationship Id="rId4" Type="http://schemas.openxmlformats.org/officeDocument/2006/relationships/image" Target="../media/image57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6.jpg"/><Relationship Id="rId4" Type="http://schemas.openxmlformats.org/officeDocument/2006/relationships/image" Target="../media/image65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jp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openxmlformats.org/officeDocument/2006/relationships/image" Target="../media/image14.jpeg"/><Relationship Id="rId4" Type="http://schemas.openxmlformats.org/officeDocument/2006/relationships/hyperlink" Target="https://rsbor-msk.ru/wp-content/uploads/2018/11/%D0%BA%D1%80%D1%8B%D1%88%D0%B5%D1%87%D0%BA%D0%B8.jp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hyperlink" Target="https://rsbor-msk.ru/wp-content/uploads/2018/11/%D0%BA%D1%80%D1%8B%D1%88%D0%B5%D1%87%D0%BA%D0%B8.jpg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904089" y="3423138"/>
            <a:ext cx="4001911" cy="2994595"/>
          </a:xfrm>
        </p:spPr>
        <p:txBody>
          <a:bodyPr/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/>
            </a:r>
            <a:br>
              <a:rPr lang="ru-RU" sz="4400" b="1" dirty="0" smtClean="0">
                <a:solidFill>
                  <a:srgbClr val="FF0000"/>
                </a:solidFill>
              </a:rPr>
            </a:br>
            <a:r>
              <a:rPr lang="ru-RU" sz="4400" b="1" dirty="0">
                <a:solidFill>
                  <a:srgbClr val="FF0000"/>
                </a:solidFill>
              </a:rPr>
              <a:t/>
            </a:r>
            <a:br>
              <a:rPr lang="ru-RU" sz="4400" b="1" dirty="0">
                <a:solidFill>
                  <a:srgbClr val="FF0000"/>
                </a:solidFill>
              </a:rPr>
            </a:br>
            <a:r>
              <a:rPr lang="ru-RU" sz="4400" b="1" dirty="0" smtClean="0">
                <a:solidFill>
                  <a:srgbClr val="FF0000"/>
                </a:solidFill>
              </a:rPr>
              <a:t/>
            </a:r>
            <a:br>
              <a:rPr lang="ru-RU" sz="4400" b="1" dirty="0" smtClean="0">
                <a:solidFill>
                  <a:srgbClr val="FF0000"/>
                </a:solidFill>
              </a:rPr>
            </a:br>
            <a:r>
              <a:rPr lang="ru-RU" sz="4400" b="1" dirty="0" smtClean="0">
                <a:solidFill>
                  <a:srgbClr val="FF0000"/>
                </a:solidFill>
              </a:rPr>
              <a:t>«Добрые крышечки»</a:t>
            </a:r>
            <a:r>
              <a:rPr lang="ru-RU" sz="4400" b="1" dirty="0" smtClean="0"/>
              <a:t/>
            </a:r>
            <a:br>
              <a:rPr lang="ru-RU" sz="4400" b="1" dirty="0" smtClean="0"/>
            </a:br>
            <a:r>
              <a:rPr lang="ru-RU" sz="3600" b="1" dirty="0" smtClean="0">
                <a:solidFill>
                  <a:schemeClr val="bg1"/>
                </a:solidFill>
              </a:rPr>
              <a:t>социально-экологический проект</a:t>
            </a:r>
            <a:br>
              <a:rPr lang="ru-RU" sz="3600" b="1" dirty="0" smtClean="0">
                <a:solidFill>
                  <a:schemeClr val="bg1"/>
                </a:solidFill>
              </a:rPr>
            </a:br>
            <a:r>
              <a:rPr lang="ru-RU" sz="3600" b="1" dirty="0" smtClean="0">
                <a:solidFill>
                  <a:schemeClr val="bg1"/>
                </a:solidFill>
              </a:rPr>
              <a:t/>
            </a:r>
            <a:br>
              <a:rPr lang="ru-RU" sz="3600" b="1" dirty="0" smtClean="0">
                <a:solidFill>
                  <a:schemeClr val="bg1"/>
                </a:solidFill>
              </a:rPr>
            </a:b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  <a:t>Воспитатели:</a:t>
            </a:r>
            <a:b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  <a:t>Маслова Л.А.</a:t>
            </a:r>
            <a:b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  <a:t>Боева И.А.</a:t>
            </a:r>
            <a:r>
              <a:rPr lang="ru-RU" sz="3200" b="1" dirty="0" smtClean="0">
                <a:solidFill>
                  <a:schemeClr val="accent1"/>
                </a:solidFill>
              </a:rPr>
              <a:t/>
            </a:r>
            <a:br>
              <a:rPr lang="ru-RU" sz="3200" b="1" dirty="0" smtClean="0">
                <a:solidFill>
                  <a:schemeClr val="accent1"/>
                </a:solidFill>
              </a:rPr>
            </a:br>
            <a:r>
              <a:rPr lang="ru-RU" sz="3600" b="1" dirty="0" smtClean="0">
                <a:solidFill>
                  <a:schemeClr val="bg1"/>
                </a:solidFill>
              </a:rPr>
              <a:t/>
            </a:r>
            <a:br>
              <a:rPr lang="ru-RU" sz="3600" b="1" dirty="0" smtClean="0">
                <a:solidFill>
                  <a:schemeClr val="bg1"/>
                </a:solidFill>
              </a:rPr>
            </a:br>
            <a:r>
              <a:rPr lang="ru-RU" sz="3600" b="1" dirty="0">
                <a:solidFill>
                  <a:schemeClr val="bg1"/>
                </a:solidFill>
              </a:rPr>
              <a:t/>
            </a:r>
            <a:br>
              <a:rPr lang="ru-RU" sz="3600" b="1" dirty="0">
                <a:solidFill>
                  <a:schemeClr val="bg1"/>
                </a:solidFill>
              </a:rPr>
            </a:br>
            <a:r>
              <a:rPr lang="ru-RU" sz="4400" b="1" dirty="0" smtClean="0">
                <a:solidFill>
                  <a:schemeClr val="bg1"/>
                </a:solidFill>
              </a:rPr>
              <a:t/>
            </a:r>
            <a:br>
              <a:rPr lang="ru-RU" sz="4400" b="1" dirty="0" smtClean="0">
                <a:solidFill>
                  <a:schemeClr val="bg1"/>
                </a:solidFill>
              </a:rPr>
            </a:br>
            <a:r>
              <a:rPr lang="ru-RU" sz="4400" b="1" dirty="0" smtClean="0">
                <a:solidFill>
                  <a:schemeClr val="bg1"/>
                </a:solidFill>
              </a:rPr>
              <a:t/>
            </a:r>
            <a:br>
              <a:rPr lang="ru-RU" sz="4400" b="1" dirty="0" smtClean="0">
                <a:solidFill>
                  <a:schemeClr val="bg1"/>
                </a:solidFill>
              </a:rPr>
            </a:br>
            <a:endParaRPr lang="ru-RU" sz="5400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4631" y="358292"/>
            <a:ext cx="8767481" cy="860908"/>
          </a:xfrm>
        </p:spPr>
        <p:txBody>
          <a:bodyPr/>
          <a:lstStyle/>
          <a:p>
            <a:pPr fontAlgn="base"/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Детский сад №103 ОАО «РЖД»</a:t>
            </a:r>
          </a:p>
          <a:p>
            <a:pPr fontAlgn="base"/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г.Лиски Воронежская обл.</a:t>
            </a:r>
            <a:endParaRPr lang="ru-RU" sz="24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80" y="1298222"/>
            <a:ext cx="5589609" cy="53163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1300" y="147637"/>
            <a:ext cx="1858962" cy="1846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958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50196" y="5407677"/>
            <a:ext cx="95558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ходе реализации проекта наши воспитанники приняли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участие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конкурсе</a:t>
            </a:r>
          </a:p>
          <a:p>
            <a:pPr algn="ctr"/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«Впечатляющая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картина» в рамках региональной акции «Крышка-малышка»</a:t>
            </a:r>
            <a:endParaRPr lang="ru-RU" sz="2400" b="1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551" y="193352"/>
            <a:ext cx="8603093" cy="5135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349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911" y="202720"/>
            <a:ext cx="8319912" cy="6459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193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790209" cy="6858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2582" y="272375"/>
            <a:ext cx="4353791" cy="287938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2581" y="3429000"/>
            <a:ext cx="4353791" cy="306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055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9956" y="0"/>
            <a:ext cx="88053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Развивающие игры с крышками</a:t>
            </a:r>
          </a:p>
        </p:txBody>
      </p:sp>
      <p:pic>
        <p:nvPicPr>
          <p:cNvPr id="6" name="Рисунок 5" descr="Игрушка из крышек от пластиковых бутылок 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298" y="2488946"/>
            <a:ext cx="5940425" cy="39630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82567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9956" y="0"/>
            <a:ext cx="8805333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bg2">
                    <a:lumMod val="50000"/>
                  </a:schemeClr>
                </a:solidFill>
              </a:rPr>
              <a:t>Игры с крышками от пластиковых бутылок способствуют развитию: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мелкой 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моторики;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координации;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пространственного мышления;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сенсорных ощущений;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творческого воображения;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внимания;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памяти;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фантазии.</a:t>
            </a:r>
          </a:p>
          <a:p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</a:rPr>
              <a:t>Используя крышки</a:t>
            </a:r>
            <a:r>
              <a:rPr lang="ru-RU" sz="3200" b="1" dirty="0">
                <a:solidFill>
                  <a:schemeClr val="bg2">
                    <a:lumMod val="50000"/>
                  </a:schemeClr>
                </a:solidFill>
              </a:rPr>
              <a:t>, можно изучать с ребенком: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 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цвета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формы;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размеры;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числа, счет;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буквы;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обобщающие понятия и т.д.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9472" y="4511742"/>
            <a:ext cx="3779858" cy="222856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2773" y="937773"/>
            <a:ext cx="3573256" cy="2636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198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9956" y="0"/>
            <a:ext cx="88053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</a:rPr>
              <a:t>Развивающие игры:</a:t>
            </a:r>
            <a:r>
              <a:rPr lang="ru-RU" sz="2800" b="1" i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</a:p>
          <a:p>
            <a:pPr algn="ctr"/>
            <a:r>
              <a:rPr lang="ru-RU" sz="2800" b="1" i="1" dirty="0" smtClean="0">
                <a:solidFill>
                  <a:schemeClr val="bg2">
                    <a:lumMod val="50000"/>
                  </a:schemeClr>
                </a:solidFill>
              </a:rPr>
              <a:t>«Составь узор», «Выложи (повтори) картинку»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4813" y="3288892"/>
            <a:ext cx="2861187" cy="356910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09368"/>
            <a:ext cx="2983179" cy="374608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8547" y="2094271"/>
            <a:ext cx="3610897" cy="3738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808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5908" y="1514236"/>
            <a:ext cx="4172617" cy="40441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952" y="875348"/>
            <a:ext cx="3965451" cy="4967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329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7880" y="501444"/>
            <a:ext cx="3978823" cy="597309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329" y="2077156"/>
            <a:ext cx="4306529" cy="3351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983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1237" y="1998133"/>
            <a:ext cx="4527697" cy="352058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777840"/>
            <a:ext cx="4628444" cy="5487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394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378" y="1415841"/>
            <a:ext cx="5367457" cy="401156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4228" y="329741"/>
            <a:ext cx="3688260" cy="634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464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Текст Прав">
            <a:hlinkClick r:id="" action="ppaction://hlinkshowjump?jump=nextslide">
              <a:snd r:embed="rId2" name="chimes.wav"/>
            </a:hlinkClick>
          </p:cNvPr>
          <p:cNvSpPr txBox="1">
            <a:spLocks/>
          </p:cNvSpPr>
          <p:nvPr/>
        </p:nvSpPr>
        <p:spPr>
          <a:xfrm>
            <a:off x="1636776" y="4433642"/>
            <a:ext cx="3171600" cy="6984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Правильный ответ</a:t>
            </a:r>
          </a:p>
        </p:txBody>
      </p:sp>
      <p:sp>
        <p:nvSpPr>
          <p:cNvPr id="8" name="Ромб 7"/>
          <p:cNvSpPr/>
          <p:nvPr/>
        </p:nvSpPr>
        <p:spPr>
          <a:xfrm>
            <a:off x="1837113" y="4532540"/>
            <a:ext cx="355130" cy="35513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 descr="https://rsbor-msk.ru/wp-content/uploads/2018/11/%D0%BA%D1%80%D1%8B%D1%88%D0%B5%D1%87%D0%BA%D0%B8-600x400.jpg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01706"/>
            <a:ext cx="9439835" cy="6403009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Заголовок 5"/>
          <p:cNvSpPr>
            <a:spLocks noGrp="1"/>
          </p:cNvSpPr>
          <p:nvPr>
            <p:ph type="ctrTitle"/>
          </p:nvPr>
        </p:nvSpPr>
        <p:spPr>
          <a:xfrm>
            <a:off x="3759199" y="850900"/>
            <a:ext cx="5715001" cy="3009900"/>
          </a:xfrm>
        </p:spPr>
        <p:txBody>
          <a:bodyPr/>
          <a:lstStyle/>
          <a:p>
            <a:r>
              <a:rPr lang="ru-RU" sz="4000" b="1" dirty="0">
                <a:solidFill>
                  <a:srgbClr val="FF0000"/>
                </a:solidFill>
              </a:rPr>
              <a:t>"Добрые крышечки"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- </a:t>
            </a:r>
            <a:r>
              <a:rPr lang="ru-RU" sz="4000" b="1" dirty="0" smtClean="0">
                <a:solidFill>
                  <a:srgbClr val="FF0000"/>
                </a:solidFill>
              </a:rPr>
              <a:t/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chemeClr val="tx2"/>
                </a:solidFill>
              </a:rPr>
              <a:t>это эколого- благотворительный    волонтерский </a:t>
            </a:r>
            <a:r>
              <a:rPr lang="ru-RU" sz="2400" b="1" dirty="0">
                <a:solidFill>
                  <a:schemeClr val="tx2"/>
                </a:solidFill>
              </a:rPr>
              <a:t>проект, имеющий двойную цель: </a:t>
            </a:r>
            <a:br>
              <a:rPr lang="ru-RU" sz="2400" b="1" dirty="0">
                <a:solidFill>
                  <a:schemeClr val="tx2"/>
                </a:solidFill>
              </a:rPr>
            </a:br>
            <a:r>
              <a:rPr lang="ru-RU" sz="2400" b="1" dirty="0" smtClean="0">
                <a:solidFill>
                  <a:schemeClr val="tx2"/>
                </a:solidFill>
              </a:rPr>
              <a:t>сделать </a:t>
            </a:r>
            <a:r>
              <a:rPr lang="ru-RU" sz="2400" b="1" dirty="0">
                <a:solidFill>
                  <a:schemeClr val="tx2"/>
                </a:solidFill>
              </a:rPr>
              <a:t>наш мир чище и </a:t>
            </a:r>
            <a:r>
              <a:rPr lang="ru-RU" sz="2400" b="1" dirty="0" smtClean="0">
                <a:solidFill>
                  <a:schemeClr val="tx2"/>
                </a:solidFill>
              </a:rPr>
              <a:t/>
            </a:r>
            <a:br>
              <a:rPr lang="ru-RU" sz="2400" b="1" dirty="0" smtClean="0">
                <a:solidFill>
                  <a:schemeClr val="tx2"/>
                </a:solidFill>
              </a:rPr>
            </a:br>
            <a:r>
              <a:rPr lang="ru-RU" sz="2400" b="1" dirty="0" smtClean="0">
                <a:solidFill>
                  <a:schemeClr val="tx2"/>
                </a:solidFill>
              </a:rPr>
              <a:t>помочь </a:t>
            </a:r>
            <a:r>
              <a:rPr lang="ru-RU" sz="2400" b="1" dirty="0">
                <a:solidFill>
                  <a:schemeClr val="tx2"/>
                </a:solidFill>
              </a:rPr>
              <a:t>детям, которым нужна поддержка.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907" y="1139061"/>
            <a:ext cx="3187700" cy="452829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567" y="4260332"/>
            <a:ext cx="4483100" cy="194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888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CC3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9" presetID="3" presetClass="emph" presetSubtype="1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0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CC33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471" y="852157"/>
            <a:ext cx="9286568" cy="533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939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9956" y="0"/>
            <a:ext cx="88053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Игра «Крестики-нолики»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2488" y="923330"/>
            <a:ext cx="5140268" cy="296004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11" y="4018844"/>
            <a:ext cx="3420533" cy="26900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9555" y="4018843"/>
            <a:ext cx="3612443" cy="269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155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9956" y="0"/>
            <a:ext cx="88053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Игра «Шашки»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923330"/>
            <a:ext cx="5599289" cy="301649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022" y="3668889"/>
            <a:ext cx="5638799" cy="307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463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9906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0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Игра «Корзина с фруктами»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9156" y="3300360"/>
            <a:ext cx="5655733" cy="34097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89" y="861774"/>
            <a:ext cx="5689600" cy="4071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716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9906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0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Игра «Назови цифру (букву)»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5156" y="1388531"/>
            <a:ext cx="4399844" cy="514500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378" y="1388532"/>
            <a:ext cx="4312355" cy="5145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977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9906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Игра «Подбери (выложи) правильно геометрическую фигуру»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64" y="1218110"/>
            <a:ext cx="4079896" cy="36632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632" y="4881354"/>
            <a:ext cx="2983091" cy="19766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8000" y="1323439"/>
            <a:ext cx="3330222" cy="239806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7708" y="3721499"/>
            <a:ext cx="5091290" cy="3136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720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9906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Игра «Парные картинки»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9101" y="1279632"/>
            <a:ext cx="4969219" cy="500662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5" y="968267"/>
            <a:ext cx="3183466" cy="5629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411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9906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0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Игра «Графический диктант»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88" y="861774"/>
            <a:ext cx="6077988" cy="43631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8000" y="4447822"/>
            <a:ext cx="4222046" cy="2312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093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9906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0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Игра «Выложи по схеме»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0644" y="3691468"/>
            <a:ext cx="4132356" cy="31665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79871"/>
            <a:ext cx="2571944" cy="567812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0644" y="1179871"/>
            <a:ext cx="4132356" cy="230912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700" y="1179871"/>
            <a:ext cx="2524300" cy="5678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859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9906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Рисование – круглые штампики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33" y="1656644"/>
            <a:ext cx="6028267" cy="434622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6733" y="1196622"/>
            <a:ext cx="2773356" cy="5266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982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6757" y="3423138"/>
            <a:ext cx="9505243" cy="2994595"/>
          </a:xfrm>
        </p:spPr>
        <p:txBody>
          <a:bodyPr/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/>
            </a:r>
            <a:br>
              <a:rPr lang="ru-RU" sz="4400" b="1" dirty="0" smtClean="0">
                <a:solidFill>
                  <a:srgbClr val="FF0000"/>
                </a:solidFill>
              </a:rPr>
            </a:br>
            <a:r>
              <a:rPr lang="ru-RU" sz="4400" b="1" dirty="0">
                <a:solidFill>
                  <a:srgbClr val="FF0000"/>
                </a:solidFill>
              </a:rPr>
              <a:t/>
            </a:r>
            <a:br>
              <a:rPr lang="ru-RU" sz="4400" b="1" dirty="0">
                <a:solidFill>
                  <a:srgbClr val="FF0000"/>
                </a:solidFill>
              </a:rPr>
            </a:br>
            <a:r>
              <a:rPr lang="ru-RU" sz="4400" b="1" dirty="0" smtClean="0">
                <a:solidFill>
                  <a:srgbClr val="FF0000"/>
                </a:solidFill>
              </a:rPr>
              <a:t/>
            </a:r>
            <a:br>
              <a:rPr lang="ru-RU" sz="4400" b="1" dirty="0" smtClean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chemeClr val="accent1"/>
                </a:solidFill>
              </a:rPr>
              <a:t/>
            </a:r>
            <a:br>
              <a:rPr lang="ru-RU" sz="3200" b="1" dirty="0" smtClean="0">
                <a:solidFill>
                  <a:schemeClr val="accent1"/>
                </a:solidFill>
              </a:rPr>
            </a:br>
            <a:r>
              <a:rPr lang="ru-RU" sz="3600" b="1" dirty="0" smtClean="0">
                <a:solidFill>
                  <a:schemeClr val="bg1"/>
                </a:solidFill>
              </a:rPr>
              <a:t/>
            </a:r>
            <a:br>
              <a:rPr lang="ru-RU" sz="3600" b="1" dirty="0" smtClean="0">
                <a:solidFill>
                  <a:schemeClr val="bg1"/>
                </a:solidFill>
              </a:rPr>
            </a:br>
            <a:r>
              <a:rPr lang="ru-RU" sz="3600" b="1" dirty="0">
                <a:solidFill>
                  <a:schemeClr val="bg1"/>
                </a:solidFill>
              </a:rPr>
              <a:t/>
            </a:r>
            <a:br>
              <a:rPr lang="ru-RU" sz="3600" b="1" dirty="0">
                <a:solidFill>
                  <a:schemeClr val="bg1"/>
                </a:solidFill>
              </a:rPr>
            </a:br>
            <a:r>
              <a:rPr lang="ru-RU" sz="4400" b="1" dirty="0" smtClean="0">
                <a:solidFill>
                  <a:schemeClr val="bg1"/>
                </a:solidFill>
              </a:rPr>
              <a:t/>
            </a:r>
            <a:br>
              <a:rPr lang="ru-RU" sz="4400" b="1" dirty="0" smtClean="0">
                <a:solidFill>
                  <a:schemeClr val="bg1"/>
                </a:solidFill>
              </a:rPr>
            </a:br>
            <a:r>
              <a:rPr lang="ru-RU" sz="4400" b="1" dirty="0" smtClean="0">
                <a:solidFill>
                  <a:schemeClr val="bg1"/>
                </a:solidFill>
              </a:rPr>
              <a:t/>
            </a:r>
            <a:br>
              <a:rPr lang="ru-RU" sz="4400" b="1" dirty="0" smtClean="0">
                <a:solidFill>
                  <a:schemeClr val="bg1"/>
                </a:solidFill>
              </a:rPr>
            </a:br>
            <a:endParaRPr lang="ru-RU" sz="5400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906000" cy="6858000"/>
          </a:xfrm>
        </p:spPr>
        <p:txBody>
          <a:bodyPr/>
          <a:lstStyle/>
          <a:p>
            <a:r>
              <a:rPr lang="ru-RU" sz="2200" b="1" u="sng" dirty="0">
                <a:solidFill>
                  <a:srgbClr val="002060"/>
                </a:solidFill>
              </a:rPr>
              <a:t>Наш девиз:                                        </a:t>
            </a:r>
          </a:p>
          <a:p>
            <a:r>
              <a:rPr lang="ru-RU" sz="2200" dirty="0">
                <a:solidFill>
                  <a:srgbClr val="002060"/>
                </a:solidFill>
              </a:rPr>
              <a:t> 	</a:t>
            </a:r>
            <a:r>
              <a:rPr lang="ru-RU" sz="2200" b="1" i="1" dirty="0">
                <a:solidFill>
                  <a:srgbClr val="002060"/>
                </a:solidFill>
              </a:rPr>
              <a:t>«Творить добро и делать мир лучше!»</a:t>
            </a:r>
          </a:p>
          <a:p>
            <a:endParaRPr lang="ru-RU" sz="2200" dirty="0">
              <a:solidFill>
                <a:srgbClr val="002060"/>
              </a:solidFill>
            </a:endParaRPr>
          </a:p>
          <a:p>
            <a:r>
              <a:rPr lang="ru-RU" sz="2200" b="1" u="sng" dirty="0">
                <a:solidFill>
                  <a:srgbClr val="002060"/>
                </a:solidFill>
              </a:rPr>
              <a:t>Цель проекта:</a:t>
            </a:r>
          </a:p>
          <a:p>
            <a:r>
              <a:rPr lang="ru-RU" sz="2200" dirty="0">
                <a:solidFill>
                  <a:srgbClr val="002060"/>
                </a:solidFill>
              </a:rPr>
              <a:t> 	</a:t>
            </a:r>
            <a:r>
              <a:rPr lang="ru-RU" sz="2200" dirty="0" smtClean="0">
                <a:solidFill>
                  <a:srgbClr val="002060"/>
                </a:solidFill>
              </a:rPr>
              <a:t>                      привлечение </a:t>
            </a:r>
            <a:r>
              <a:rPr lang="ru-RU" sz="2200" dirty="0">
                <a:solidFill>
                  <a:srgbClr val="002060"/>
                </a:solidFill>
              </a:rPr>
              <a:t>детей и взрослых к совместному решению экологических и социальных задач</a:t>
            </a:r>
            <a:r>
              <a:rPr lang="ru-RU" sz="2200" dirty="0" smtClean="0">
                <a:solidFill>
                  <a:srgbClr val="002060"/>
                </a:solidFill>
              </a:rPr>
              <a:t>.</a:t>
            </a:r>
            <a:endParaRPr lang="ru-RU" sz="2200" dirty="0">
              <a:solidFill>
                <a:srgbClr val="002060"/>
              </a:solidFill>
            </a:endParaRPr>
          </a:p>
          <a:p>
            <a:r>
              <a:rPr lang="ru-RU" sz="2200" dirty="0">
                <a:solidFill>
                  <a:srgbClr val="002060"/>
                </a:solidFill>
              </a:rPr>
              <a:t> </a:t>
            </a:r>
          </a:p>
          <a:p>
            <a:r>
              <a:rPr lang="ru-RU" sz="2200" dirty="0">
                <a:solidFill>
                  <a:srgbClr val="002060"/>
                </a:solidFill>
              </a:rPr>
              <a:t> </a:t>
            </a:r>
            <a:r>
              <a:rPr lang="ru-RU" sz="2200" b="1" u="sng" dirty="0">
                <a:solidFill>
                  <a:srgbClr val="002060"/>
                </a:solidFill>
              </a:rPr>
              <a:t>Паспорт проекта.</a:t>
            </a:r>
          </a:p>
          <a:p>
            <a:r>
              <a:rPr lang="ru-RU" sz="2200" dirty="0">
                <a:solidFill>
                  <a:srgbClr val="002060"/>
                </a:solidFill>
              </a:rPr>
              <a:t> 	</a:t>
            </a:r>
            <a:r>
              <a:rPr lang="ru-RU" sz="2200" b="1" dirty="0">
                <a:solidFill>
                  <a:srgbClr val="002060"/>
                </a:solidFill>
              </a:rPr>
              <a:t>Тема проекта: </a:t>
            </a:r>
            <a:r>
              <a:rPr lang="ru-RU" sz="2800" b="1" dirty="0">
                <a:solidFill>
                  <a:srgbClr val="FF0000"/>
                </a:solidFill>
              </a:rPr>
              <a:t>«Добрые крышечки» </a:t>
            </a:r>
            <a:r>
              <a:rPr lang="ru-RU" sz="2200" dirty="0">
                <a:solidFill>
                  <a:srgbClr val="002060"/>
                </a:solidFill>
              </a:rPr>
              <a:t>(знакомство детей со значением пластиковых крышечек в жизни человека и </a:t>
            </a:r>
            <a:r>
              <a:rPr lang="ru-RU" sz="2200" dirty="0" smtClean="0">
                <a:solidFill>
                  <a:srgbClr val="002060"/>
                </a:solidFill>
              </a:rPr>
              <a:t>природы)                                                                  </a:t>
            </a:r>
            <a:endParaRPr lang="ru-RU" sz="2200" dirty="0">
              <a:solidFill>
                <a:srgbClr val="002060"/>
              </a:solidFill>
            </a:endParaRPr>
          </a:p>
          <a:p>
            <a:r>
              <a:rPr lang="ru-RU" sz="2200" dirty="0">
                <a:solidFill>
                  <a:srgbClr val="002060"/>
                </a:solidFill>
              </a:rPr>
              <a:t> 	</a:t>
            </a:r>
            <a:r>
              <a:rPr lang="ru-RU" sz="2200" b="1" dirty="0">
                <a:solidFill>
                  <a:srgbClr val="002060"/>
                </a:solidFill>
              </a:rPr>
              <a:t>Авторы: </a:t>
            </a:r>
            <a:r>
              <a:rPr lang="ru-RU" sz="2200" dirty="0">
                <a:solidFill>
                  <a:srgbClr val="002060"/>
                </a:solidFill>
              </a:rPr>
              <a:t>воспитатели Маслова Л.А., Боева И.А.</a:t>
            </a:r>
          </a:p>
          <a:p>
            <a:r>
              <a:rPr lang="ru-RU" sz="2200" dirty="0">
                <a:solidFill>
                  <a:srgbClr val="002060"/>
                </a:solidFill>
              </a:rPr>
              <a:t> 	</a:t>
            </a:r>
            <a:r>
              <a:rPr lang="ru-RU" sz="2200" b="1" dirty="0">
                <a:solidFill>
                  <a:srgbClr val="002060"/>
                </a:solidFill>
              </a:rPr>
              <a:t>Вид </a:t>
            </a:r>
            <a:r>
              <a:rPr lang="ru-RU" sz="2200" b="1" dirty="0" smtClean="0">
                <a:solidFill>
                  <a:srgbClr val="002060"/>
                </a:solidFill>
              </a:rPr>
              <a:t>проекта: </a:t>
            </a:r>
            <a:r>
              <a:rPr lang="ru-RU" sz="2200" dirty="0">
                <a:solidFill>
                  <a:srgbClr val="002060"/>
                </a:solidFill>
              </a:rPr>
              <a:t>долгосрочный.</a:t>
            </a:r>
          </a:p>
          <a:p>
            <a:r>
              <a:rPr lang="ru-RU" sz="2200" dirty="0">
                <a:solidFill>
                  <a:srgbClr val="002060"/>
                </a:solidFill>
              </a:rPr>
              <a:t> 	</a:t>
            </a:r>
            <a:r>
              <a:rPr lang="ru-RU" sz="2200" b="1" dirty="0">
                <a:solidFill>
                  <a:srgbClr val="002060"/>
                </a:solidFill>
              </a:rPr>
              <a:t>Тип проекта: </a:t>
            </a:r>
            <a:r>
              <a:rPr lang="ru-RU" sz="2200" dirty="0">
                <a:solidFill>
                  <a:srgbClr val="002060"/>
                </a:solidFill>
              </a:rPr>
              <a:t>социально-экологический. </a:t>
            </a:r>
          </a:p>
          <a:p>
            <a:r>
              <a:rPr lang="ru-RU" sz="2200" dirty="0">
                <a:solidFill>
                  <a:srgbClr val="002060"/>
                </a:solidFill>
              </a:rPr>
              <a:t> 	</a:t>
            </a:r>
            <a:r>
              <a:rPr lang="ru-RU" sz="2200" b="1" dirty="0">
                <a:solidFill>
                  <a:srgbClr val="002060"/>
                </a:solidFill>
              </a:rPr>
              <a:t>Образовательная область </a:t>
            </a:r>
            <a:r>
              <a:rPr lang="ru-RU" sz="2200" dirty="0">
                <a:solidFill>
                  <a:srgbClr val="002060"/>
                </a:solidFill>
              </a:rPr>
              <a:t>«Социально – коммуникативное развитие» (ознакомление с окружающим миром).                                                    </a:t>
            </a:r>
          </a:p>
          <a:p>
            <a:r>
              <a:rPr lang="ru-RU" sz="2200" b="1" dirty="0">
                <a:solidFill>
                  <a:srgbClr val="002060"/>
                </a:solidFill>
              </a:rPr>
              <a:t> 	Участники проекта: дети </a:t>
            </a:r>
            <a:r>
              <a:rPr lang="ru-RU" sz="2200" b="1" dirty="0" smtClean="0">
                <a:solidFill>
                  <a:srgbClr val="002060"/>
                </a:solidFill>
              </a:rPr>
              <a:t>3-4 года, </a:t>
            </a:r>
            <a:r>
              <a:rPr lang="ru-RU" sz="2200" b="1" dirty="0">
                <a:solidFill>
                  <a:srgbClr val="002060"/>
                </a:solidFill>
              </a:rPr>
              <a:t>родители, педагоги</a:t>
            </a:r>
          </a:p>
          <a:p>
            <a:r>
              <a:rPr lang="ru-RU" sz="2200" b="1" dirty="0">
                <a:solidFill>
                  <a:srgbClr val="002060"/>
                </a:solidFill>
              </a:rPr>
              <a:t> 	Место </a:t>
            </a:r>
            <a:r>
              <a:rPr lang="ru-RU" sz="2200" b="1" dirty="0" smtClean="0">
                <a:solidFill>
                  <a:srgbClr val="002060"/>
                </a:solidFill>
              </a:rPr>
              <a:t>проведения: </a:t>
            </a:r>
            <a:r>
              <a:rPr lang="ru-RU" sz="2200" dirty="0">
                <a:solidFill>
                  <a:srgbClr val="002060"/>
                </a:solidFill>
              </a:rPr>
              <a:t>Детский сад № 103 ОАО «РЖД»,                                 </a:t>
            </a:r>
            <a:r>
              <a:rPr lang="ru-RU" sz="2200" dirty="0" smtClean="0">
                <a:solidFill>
                  <a:srgbClr val="002060"/>
                </a:solidFill>
              </a:rPr>
              <a:t>                                                              2 младшая группа </a:t>
            </a:r>
            <a:r>
              <a:rPr lang="ru-RU" sz="2200" dirty="0">
                <a:solidFill>
                  <a:srgbClr val="002060"/>
                </a:solidFill>
              </a:rPr>
              <a:t>«Солнышко» </a:t>
            </a:r>
          </a:p>
          <a:p>
            <a:endParaRPr lang="ru-RU" dirty="0"/>
          </a:p>
        </p:txBody>
      </p:sp>
      <p:pic>
        <p:nvPicPr>
          <p:cNvPr id="10" name="Рисунок 9" descr="C:\Users\Солнышко\Desktop\8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757" y="101204"/>
            <a:ext cx="2332355" cy="21647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19010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9956" y="0"/>
            <a:ext cx="906497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Игры с крышечками на прогулке</a:t>
            </a:r>
          </a:p>
        </p:txBody>
      </p:sp>
      <p:pic>
        <p:nvPicPr>
          <p:cNvPr id="5" name="Рисунок 4" descr="http://bitosh.ru/tinybrowser/images/novosti/01/1/_full/_3-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956" y="2441735"/>
            <a:ext cx="4572032" cy="378621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C:\Documents and Settings\User\Рабочий стол\флэшка\DSC05998.JPG"/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396089" y="3033865"/>
            <a:ext cx="3860801" cy="28051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74229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9906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Массажный </a:t>
            </a:r>
            <a:r>
              <a:rPr lang="ru-RU" sz="72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коврик</a:t>
            </a:r>
          </a:p>
          <a:p>
            <a:pPr algn="ctr"/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</a:t>
            </a:r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профилактики</a:t>
            </a:r>
          </a:p>
          <a:p>
            <a:pPr algn="ctr"/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плоскостопия</a:t>
            </a:r>
          </a:p>
          <a:p>
            <a:pPr algn="ctr"/>
            <a:endParaRPr lang="ru-RU" sz="2400" b="1" dirty="0" smtClean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446" y="1204435"/>
            <a:ext cx="4766554" cy="3855742"/>
          </a:xfrm>
          <a:prstGeom prst="rect">
            <a:avLst/>
          </a:prstGeom>
        </p:spPr>
      </p:pic>
      <p:pic>
        <p:nvPicPr>
          <p:cNvPr id="5" name="Рисунок 4" descr="Массажный коврик из пластиковых крышек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1386" y="3406474"/>
            <a:ext cx="4756228" cy="33074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57590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9906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Передача собранных 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</a:rPr>
              <a:t>нами 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крышечек 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</a:rPr>
              <a:t>представителям волонтерского движения "Общие дети"</a:t>
            </a:r>
            <a:endParaRPr lang="ru-RU" sz="3200" b="1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5340" y="1245138"/>
            <a:ext cx="4158980" cy="561286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344" y="1245138"/>
            <a:ext cx="3524655" cy="561286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21" y="1245138"/>
            <a:ext cx="3830563" cy="5612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831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155643" y="0"/>
            <a:ext cx="100616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Творить добро – ЗДОРОВО!</a:t>
            </a:r>
            <a:endParaRPr lang="ru-RU" sz="5400" b="1" dirty="0" smtClean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545" y="1089497"/>
            <a:ext cx="7309527" cy="5311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954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675" y="209834"/>
            <a:ext cx="7840495" cy="545166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7169" y="4540774"/>
            <a:ext cx="2114550" cy="21621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4050" y="5083584"/>
            <a:ext cx="28575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080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0826" y="0"/>
            <a:ext cx="4824918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015" y="2357437"/>
            <a:ext cx="2143125" cy="21431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7430" y="2357436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095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rsbor-msk.ru/wp-content/uploads/2018/11/%D0%BA%D1%80%D1%8B%D1%88%D0%B5%D1%87%D0%BA%D0%B8-600x4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364" y="215754"/>
            <a:ext cx="9464724" cy="6444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8364" y="5655732"/>
            <a:ext cx="9464724" cy="1004377"/>
          </a:xfrm>
        </p:spPr>
        <p:txBody>
          <a:bodyPr/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СПЕШИТЕ ДЕЛАТЬ ДОБРО!</a:t>
            </a:r>
            <a:r>
              <a:rPr lang="ru-RU" sz="2000" b="1" dirty="0" smtClean="0">
                <a:solidFill>
                  <a:schemeClr val="tx2"/>
                </a:solidFill>
              </a:rPr>
              <a:t/>
            </a:r>
            <a:br>
              <a:rPr lang="ru-RU" sz="2000" b="1" dirty="0" smtClean="0">
                <a:solidFill>
                  <a:schemeClr val="tx2"/>
                </a:solidFill>
              </a:rPr>
            </a:br>
            <a:endParaRPr lang="ru-RU" sz="1600" b="1" dirty="0">
              <a:solidFill>
                <a:schemeClr val="tx2"/>
              </a:solidFill>
            </a:endParaRPr>
          </a:p>
        </p:txBody>
      </p:sp>
      <p:pic>
        <p:nvPicPr>
          <p:cNvPr id="4" name="Picture 2" descr="Картинки по запросу дружба детей рисунки 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06400" y="2844800"/>
            <a:ext cx="5621867" cy="2828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pbs.twimg.com/media/Dr4rcTdWsAcHTnS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31645" y="329276"/>
            <a:ext cx="4524065" cy="27300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14216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Текст Прав">
            <a:hlinkClick r:id="" action="ppaction://hlinkshowjump?jump=nextslide">
              <a:snd r:embed="rId2" name="chimes.wav"/>
            </a:hlinkClick>
          </p:cNvPr>
          <p:cNvSpPr txBox="1">
            <a:spLocks/>
          </p:cNvSpPr>
          <p:nvPr/>
        </p:nvSpPr>
        <p:spPr>
          <a:xfrm>
            <a:off x="1636776" y="4433642"/>
            <a:ext cx="3171600" cy="6984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Правильный ответ</a:t>
            </a:r>
          </a:p>
        </p:txBody>
      </p:sp>
      <p:sp>
        <p:nvSpPr>
          <p:cNvPr id="8" name="Ромб 7"/>
          <p:cNvSpPr/>
          <p:nvPr/>
        </p:nvSpPr>
        <p:spPr>
          <a:xfrm>
            <a:off x="1837113" y="4532540"/>
            <a:ext cx="355130" cy="35513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 descr="https://rsbor-msk.ru/wp-content/uploads/2018/11/%D0%BA%D1%80%D1%8B%D1%88%D0%B5%D1%87%D0%BA%D0%B8-600x400.jpg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01706"/>
            <a:ext cx="9439835" cy="6403009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Заголовок 5"/>
          <p:cNvSpPr>
            <a:spLocks noGrp="1"/>
          </p:cNvSpPr>
          <p:nvPr>
            <p:ph type="ctrTitle"/>
          </p:nvPr>
        </p:nvSpPr>
        <p:spPr>
          <a:xfrm>
            <a:off x="1377171" y="598399"/>
            <a:ext cx="7142692" cy="5609621"/>
          </a:xfrm>
        </p:spPr>
        <p:txBody>
          <a:bodyPr/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Наш проект – это маленький вклад в большое будущее</a:t>
            </a:r>
            <a:r>
              <a:rPr lang="ru-RU" sz="3200" b="1" dirty="0" smtClean="0">
                <a:solidFill>
                  <a:srgbClr val="FF0000"/>
                </a:solidFill>
              </a:rPr>
              <a:t>!</a:t>
            </a:r>
            <a:r>
              <a:rPr lang="ru-RU" sz="2400" b="1" dirty="0" smtClean="0">
                <a:solidFill>
                  <a:schemeClr val="tx2"/>
                </a:solidFill>
              </a:rPr>
              <a:t/>
            </a:r>
            <a:br>
              <a:rPr lang="ru-RU" sz="2400" b="1" dirty="0" smtClean="0">
                <a:solidFill>
                  <a:schemeClr val="tx2"/>
                </a:solidFill>
              </a:rPr>
            </a:br>
            <a:r>
              <a:rPr lang="ru-RU" sz="2400" b="1" dirty="0" smtClean="0">
                <a:solidFill>
                  <a:schemeClr val="tx2"/>
                </a:solidFill>
              </a:rPr>
              <a:t/>
            </a:r>
            <a:br>
              <a:rPr lang="ru-RU" sz="2400" b="1" dirty="0" smtClean="0">
                <a:solidFill>
                  <a:schemeClr val="tx2"/>
                </a:solidFill>
              </a:rPr>
            </a:br>
            <a:r>
              <a:rPr lang="ru-RU" sz="2400" b="1" dirty="0">
                <a:solidFill>
                  <a:schemeClr val="tx2"/>
                </a:solidFill>
              </a:rPr>
              <a:t/>
            </a:r>
            <a:br>
              <a:rPr lang="ru-RU" sz="2400" b="1" dirty="0">
                <a:solidFill>
                  <a:schemeClr val="tx2"/>
                </a:solidFill>
              </a:rPr>
            </a:br>
            <a:r>
              <a:rPr lang="ru-RU" sz="2400" b="1" dirty="0" smtClean="0">
                <a:solidFill>
                  <a:schemeClr val="tx2"/>
                </a:solidFill>
              </a:rPr>
              <a:t/>
            </a:r>
            <a:br>
              <a:rPr lang="ru-RU" sz="2400" b="1" dirty="0" smtClean="0">
                <a:solidFill>
                  <a:schemeClr val="tx2"/>
                </a:solidFill>
              </a:rPr>
            </a:br>
            <a:r>
              <a:rPr lang="ru-RU" sz="2400" b="1" dirty="0">
                <a:solidFill>
                  <a:schemeClr val="tx2"/>
                </a:solidFill>
              </a:rPr>
              <a:t/>
            </a:r>
            <a:br>
              <a:rPr lang="ru-RU" sz="2400" b="1" dirty="0">
                <a:solidFill>
                  <a:schemeClr val="tx2"/>
                </a:solidFill>
              </a:rPr>
            </a:br>
            <a:r>
              <a:rPr lang="ru-RU" sz="2400" b="1" dirty="0" smtClean="0">
                <a:solidFill>
                  <a:schemeClr val="tx2"/>
                </a:solidFill>
              </a:rPr>
              <a:t/>
            </a:r>
            <a:br>
              <a:rPr lang="ru-RU" sz="2400" b="1" dirty="0" smtClean="0">
                <a:solidFill>
                  <a:schemeClr val="tx2"/>
                </a:solidFill>
              </a:rPr>
            </a:br>
            <a:r>
              <a:rPr lang="ru-RU" sz="2400" b="1" dirty="0">
                <a:solidFill>
                  <a:schemeClr val="tx2"/>
                </a:solidFill>
              </a:rPr>
              <a:t/>
            </a:r>
            <a:br>
              <a:rPr lang="ru-RU" sz="2400" b="1" dirty="0">
                <a:solidFill>
                  <a:schemeClr val="tx2"/>
                </a:solidFill>
              </a:rPr>
            </a:br>
            <a:r>
              <a:rPr lang="ru-RU" sz="2400" b="1" dirty="0" smtClean="0">
                <a:solidFill>
                  <a:schemeClr val="tx2"/>
                </a:solidFill>
              </a:rPr>
              <a:t/>
            </a:r>
            <a:br>
              <a:rPr lang="ru-RU" sz="2400" b="1" dirty="0" smtClean="0">
                <a:solidFill>
                  <a:schemeClr val="tx2"/>
                </a:solidFill>
              </a:rPr>
            </a:br>
            <a:endParaRPr lang="ru-RU" sz="2400" b="1" dirty="0">
              <a:solidFill>
                <a:schemeClr val="tx2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9206" y="2655359"/>
            <a:ext cx="4096629" cy="3170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315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CC3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9" presetID="3" presetClass="emph" presetSubtype="1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0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CC33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Текст Прав">
            <a:hlinkClick r:id="" action="ppaction://hlinkshowjump?jump=nextslide">
              <a:snd r:embed="rId2" name="chimes.wav"/>
            </a:hlinkClick>
          </p:cNvPr>
          <p:cNvSpPr txBox="1">
            <a:spLocks/>
          </p:cNvSpPr>
          <p:nvPr/>
        </p:nvSpPr>
        <p:spPr>
          <a:xfrm>
            <a:off x="1636776" y="4433642"/>
            <a:ext cx="3171600" cy="6984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38100">
            <a:noFill/>
          </a:ln>
        </p:spPr>
        <p:txBody>
          <a:bodyPr lIns="684000" tIns="0" rIns="0" bIns="144000" anchor="ctr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0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Правильный ответ</a:t>
            </a:r>
          </a:p>
        </p:txBody>
      </p:sp>
      <p:sp>
        <p:nvSpPr>
          <p:cNvPr id="8" name="Ромб 7"/>
          <p:cNvSpPr/>
          <p:nvPr/>
        </p:nvSpPr>
        <p:spPr>
          <a:xfrm>
            <a:off x="1837113" y="4532540"/>
            <a:ext cx="355130" cy="355130"/>
          </a:xfrm>
          <a:prstGeom prst="diamond">
            <a:avLst/>
          </a:prstGeom>
          <a:gradFill flip="none" rotWithShape="1">
            <a:gsLst>
              <a:gs pos="0">
                <a:srgbClr val="74B7D2">
                  <a:shade val="30000"/>
                  <a:satMod val="115000"/>
                </a:srgbClr>
              </a:gs>
              <a:gs pos="50000">
                <a:srgbClr val="74B7D2">
                  <a:shade val="67500"/>
                  <a:satMod val="115000"/>
                </a:srgbClr>
              </a:gs>
              <a:gs pos="100000">
                <a:srgbClr val="74B7D2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 descr="https://rsbor-msk.ru/wp-content/uploads/2018/11/%D0%BA%D1%80%D1%8B%D1%88%D0%B5%D1%87%D0%BA%D0%B8-600x400.jpg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01706"/>
            <a:ext cx="9439835" cy="6403009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Заголовок 5"/>
          <p:cNvSpPr>
            <a:spLocks noGrp="1"/>
          </p:cNvSpPr>
          <p:nvPr>
            <p:ph type="ctrTitle"/>
          </p:nvPr>
        </p:nvSpPr>
        <p:spPr>
          <a:xfrm>
            <a:off x="1237030" y="1520888"/>
            <a:ext cx="7500570" cy="3728445"/>
          </a:xfrm>
        </p:spPr>
        <p:txBody>
          <a:bodyPr/>
          <a:lstStyle/>
          <a:p>
            <a:r>
              <a:rPr lang="ru-RU" sz="3600" b="1" dirty="0" smtClean="0">
                <a:solidFill>
                  <a:schemeClr val="tx2"/>
                </a:solidFill>
              </a:rPr>
              <a:t>Суть проекта такова: </a:t>
            </a:r>
            <a:r>
              <a:rPr lang="ru-RU" sz="2400" b="1" dirty="0" smtClean="0">
                <a:solidFill>
                  <a:schemeClr val="tx2"/>
                </a:solidFill>
              </a:rPr>
              <a:t/>
            </a:r>
            <a:br>
              <a:rPr lang="ru-RU" sz="2400" b="1" dirty="0" smtClean="0">
                <a:solidFill>
                  <a:schemeClr val="tx2"/>
                </a:solidFill>
              </a:rPr>
            </a:br>
            <a:r>
              <a:rPr lang="ru-RU" sz="2400" b="1" i="1" dirty="0" smtClean="0">
                <a:solidFill>
                  <a:schemeClr val="tx2"/>
                </a:solidFill>
              </a:rPr>
              <a:t>Мы собираем чистые пластиковые крышечки, отвозим их в г.Воронеж в пункт приема, оттуда их сдают на переработку, а вырученные деньги направляют в проект «Выжить без мамы», который поддерживает детей –отказников в больницах г.Воронежа.</a:t>
            </a:r>
            <a:endParaRPr lang="ru-RU" sz="2400" b="1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1506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CC3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9" presetID="3" presetClass="emph" presetSubtype="1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0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CC33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6757" y="3423138"/>
            <a:ext cx="9505243" cy="2994595"/>
          </a:xfrm>
        </p:spPr>
        <p:txBody>
          <a:bodyPr/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/>
            </a:r>
            <a:br>
              <a:rPr lang="ru-RU" sz="4400" b="1" dirty="0" smtClean="0">
                <a:solidFill>
                  <a:srgbClr val="FF0000"/>
                </a:solidFill>
              </a:rPr>
            </a:br>
            <a:r>
              <a:rPr lang="ru-RU" sz="4400" b="1" dirty="0">
                <a:solidFill>
                  <a:srgbClr val="FF0000"/>
                </a:solidFill>
              </a:rPr>
              <a:t/>
            </a:r>
            <a:br>
              <a:rPr lang="ru-RU" sz="4400" b="1" dirty="0">
                <a:solidFill>
                  <a:srgbClr val="FF0000"/>
                </a:solidFill>
              </a:rPr>
            </a:br>
            <a:r>
              <a:rPr lang="ru-RU" sz="4400" b="1" dirty="0" smtClean="0">
                <a:solidFill>
                  <a:srgbClr val="FF0000"/>
                </a:solidFill>
              </a:rPr>
              <a:t/>
            </a:r>
            <a:br>
              <a:rPr lang="ru-RU" sz="4400" b="1" dirty="0" smtClean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chemeClr val="accent1"/>
                </a:solidFill>
              </a:rPr>
              <a:t/>
            </a:r>
            <a:br>
              <a:rPr lang="ru-RU" sz="3200" b="1" dirty="0" smtClean="0">
                <a:solidFill>
                  <a:schemeClr val="accent1"/>
                </a:solidFill>
              </a:rPr>
            </a:br>
            <a:r>
              <a:rPr lang="ru-RU" sz="3600" b="1" dirty="0" smtClean="0">
                <a:solidFill>
                  <a:schemeClr val="bg1"/>
                </a:solidFill>
              </a:rPr>
              <a:t/>
            </a:r>
            <a:br>
              <a:rPr lang="ru-RU" sz="3600" b="1" dirty="0" smtClean="0">
                <a:solidFill>
                  <a:schemeClr val="bg1"/>
                </a:solidFill>
              </a:rPr>
            </a:br>
            <a:r>
              <a:rPr lang="ru-RU" sz="3600" b="1" dirty="0">
                <a:solidFill>
                  <a:schemeClr val="bg1"/>
                </a:solidFill>
              </a:rPr>
              <a:t/>
            </a:r>
            <a:br>
              <a:rPr lang="ru-RU" sz="3600" b="1" dirty="0">
                <a:solidFill>
                  <a:schemeClr val="bg1"/>
                </a:solidFill>
              </a:rPr>
            </a:br>
            <a:r>
              <a:rPr lang="ru-RU" sz="4400" b="1" dirty="0" smtClean="0">
                <a:solidFill>
                  <a:schemeClr val="bg1"/>
                </a:solidFill>
              </a:rPr>
              <a:t/>
            </a:r>
            <a:br>
              <a:rPr lang="ru-RU" sz="4400" b="1" dirty="0" smtClean="0">
                <a:solidFill>
                  <a:schemeClr val="bg1"/>
                </a:solidFill>
              </a:rPr>
            </a:br>
            <a:r>
              <a:rPr lang="ru-RU" sz="4400" b="1" dirty="0" smtClean="0">
                <a:solidFill>
                  <a:schemeClr val="bg1"/>
                </a:solidFill>
              </a:rPr>
              <a:t/>
            </a:r>
            <a:br>
              <a:rPr lang="ru-RU" sz="4400" b="1" dirty="0" smtClean="0">
                <a:solidFill>
                  <a:schemeClr val="bg1"/>
                </a:solidFill>
              </a:rPr>
            </a:br>
            <a:endParaRPr lang="ru-RU" sz="5400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906000" cy="6858000"/>
          </a:xfrm>
        </p:spPr>
        <p:txBody>
          <a:bodyPr/>
          <a:lstStyle/>
          <a:p>
            <a:pPr marR="45720" lvl="0" algn="r" defTabSz="9144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</a:pPr>
            <a:endParaRPr lang="ru-RU" sz="2800" dirty="0" smtClean="0">
              <a:solidFill>
                <a:prstClr val="white"/>
              </a:solidFill>
              <a:latin typeface="Constantia"/>
            </a:endParaRPr>
          </a:p>
          <a:p>
            <a:pPr marR="45720" lvl="0" algn="r" defTabSz="9144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</a:pP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Constantia"/>
              </a:rPr>
              <a:t>Условия </a:t>
            </a:r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Constantia"/>
              </a:rPr>
              <a:t>сбора: </a:t>
            </a:r>
          </a:p>
          <a:p>
            <a:pPr marR="45720" lvl="0" algn="r" defTabSz="9144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</a:pPr>
            <a:r>
              <a:rPr lang="ru-RU" sz="2800" i="1" dirty="0">
                <a:solidFill>
                  <a:schemeClr val="bg2">
                    <a:lumMod val="25000"/>
                  </a:schemeClr>
                </a:solidFill>
                <a:latin typeface="Constantia"/>
              </a:rPr>
              <a:t>в проекте  </a:t>
            </a:r>
            <a:r>
              <a:rPr lang="ru-RU" sz="2800" b="1" i="1" dirty="0">
                <a:solidFill>
                  <a:schemeClr val="bg2">
                    <a:lumMod val="25000"/>
                  </a:schemeClr>
                </a:solidFill>
                <a:latin typeface="Constantia"/>
              </a:rPr>
              <a:t> </a:t>
            </a:r>
          </a:p>
          <a:p>
            <a:pPr marR="45720" lvl="0" algn="r" defTabSz="9144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</a:pPr>
            <a:r>
              <a:rPr lang="ru-RU" sz="2800" i="1" dirty="0">
                <a:solidFill>
                  <a:schemeClr val="bg2">
                    <a:lumMod val="25000"/>
                  </a:schemeClr>
                </a:solidFill>
                <a:latin typeface="Constantia"/>
              </a:rPr>
              <a:t>участвуют  только </a:t>
            </a:r>
            <a:endParaRPr lang="ru-RU" sz="2800" i="1" dirty="0" smtClean="0">
              <a:solidFill>
                <a:schemeClr val="bg2">
                  <a:lumMod val="25000"/>
                </a:schemeClr>
              </a:solidFill>
              <a:latin typeface="Constantia"/>
            </a:endParaRPr>
          </a:p>
          <a:p>
            <a:pPr marR="45720" lvl="0" algn="r" defTabSz="9144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</a:pPr>
            <a:r>
              <a:rPr lang="ru-RU" sz="2800" i="1" dirty="0" smtClean="0">
                <a:solidFill>
                  <a:schemeClr val="bg2">
                    <a:lumMod val="25000"/>
                  </a:schemeClr>
                </a:solidFill>
                <a:latin typeface="Constantia"/>
              </a:rPr>
              <a:t>ЧИСТЫЕ  </a:t>
            </a:r>
            <a:r>
              <a:rPr lang="ru-RU" sz="2800" i="1" dirty="0">
                <a:solidFill>
                  <a:schemeClr val="bg2">
                    <a:lumMod val="25000"/>
                  </a:schemeClr>
                </a:solidFill>
                <a:latin typeface="Constantia"/>
              </a:rPr>
              <a:t>пластиковые </a:t>
            </a:r>
          </a:p>
          <a:p>
            <a:pPr marR="45720" lvl="0" algn="r" defTabSz="9144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</a:pPr>
            <a:r>
              <a:rPr lang="ru-RU" sz="2800" i="1" dirty="0">
                <a:solidFill>
                  <a:schemeClr val="bg2">
                    <a:lumMod val="25000"/>
                  </a:schemeClr>
                </a:solidFill>
                <a:latin typeface="Constantia"/>
              </a:rPr>
              <a:t>завинчивающиеся крышечки </a:t>
            </a:r>
          </a:p>
          <a:p>
            <a:pPr marR="45720" lvl="0" algn="r" defTabSz="9144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</a:pPr>
            <a:r>
              <a:rPr lang="ru-RU" sz="2800" i="1" dirty="0">
                <a:solidFill>
                  <a:schemeClr val="bg2">
                    <a:lumMod val="25000"/>
                  </a:schemeClr>
                </a:solidFill>
                <a:latin typeface="Constantia"/>
              </a:rPr>
              <a:t>с маркировкой 2 (HDPE), </a:t>
            </a:r>
            <a:endParaRPr lang="ru-RU" sz="2800" i="1" dirty="0" smtClean="0">
              <a:solidFill>
                <a:schemeClr val="bg2">
                  <a:lumMod val="25000"/>
                </a:schemeClr>
              </a:solidFill>
              <a:latin typeface="Constantia"/>
            </a:endParaRPr>
          </a:p>
          <a:p>
            <a:pPr marR="45720" lvl="0" algn="r" defTabSz="9144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</a:pPr>
            <a:r>
              <a:rPr lang="ru-RU" sz="2800" i="1" dirty="0" smtClean="0">
                <a:solidFill>
                  <a:schemeClr val="bg2">
                    <a:lumMod val="25000"/>
                  </a:schemeClr>
                </a:solidFill>
                <a:latin typeface="Constantia"/>
              </a:rPr>
              <a:t>02 </a:t>
            </a:r>
            <a:r>
              <a:rPr lang="ru-RU" sz="2800" i="1" dirty="0">
                <a:solidFill>
                  <a:schemeClr val="bg2">
                    <a:lumMod val="25000"/>
                  </a:schemeClr>
                </a:solidFill>
                <a:latin typeface="Constantia"/>
              </a:rPr>
              <a:t>(PE-HD) – </a:t>
            </a:r>
          </a:p>
          <a:p>
            <a:pPr marR="45720" lvl="0" algn="r" defTabSz="9144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</a:pPr>
            <a:r>
              <a:rPr lang="ru-RU" sz="2800" i="1" dirty="0" smtClean="0">
                <a:solidFill>
                  <a:schemeClr val="bg2">
                    <a:lumMod val="25000"/>
                  </a:schemeClr>
                </a:solidFill>
                <a:latin typeface="Constantia"/>
              </a:rPr>
              <a:t>это </a:t>
            </a:r>
            <a:r>
              <a:rPr lang="ru-RU" sz="2800" i="1" dirty="0">
                <a:solidFill>
                  <a:schemeClr val="bg2">
                    <a:lumMod val="25000"/>
                  </a:schemeClr>
                </a:solidFill>
                <a:latin typeface="Constantia"/>
              </a:rPr>
              <a:t>крышечки от </a:t>
            </a:r>
            <a:endParaRPr lang="ru-RU" sz="2800" i="1" dirty="0" smtClean="0">
              <a:solidFill>
                <a:schemeClr val="bg2">
                  <a:lumMod val="25000"/>
                </a:schemeClr>
              </a:solidFill>
              <a:latin typeface="Constantia"/>
            </a:endParaRPr>
          </a:p>
          <a:p>
            <a:pPr marR="45720" lvl="0" algn="r" defTabSz="9144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</a:pPr>
            <a:r>
              <a:rPr lang="ru-RU" sz="2800" i="1" dirty="0" smtClean="0">
                <a:solidFill>
                  <a:schemeClr val="bg2">
                    <a:lumMod val="25000"/>
                  </a:schemeClr>
                </a:solidFill>
                <a:latin typeface="Constantia"/>
              </a:rPr>
              <a:t>пищевых </a:t>
            </a:r>
            <a:r>
              <a:rPr lang="ru-RU" sz="2800" i="1" dirty="0">
                <a:solidFill>
                  <a:schemeClr val="bg2">
                    <a:lumMod val="25000"/>
                  </a:schemeClr>
                </a:solidFill>
                <a:latin typeface="Constantia"/>
              </a:rPr>
              <a:t>продуктов </a:t>
            </a:r>
            <a:endParaRPr lang="ru-RU" sz="2800" i="1" dirty="0" smtClean="0">
              <a:solidFill>
                <a:schemeClr val="bg2">
                  <a:lumMod val="25000"/>
                </a:schemeClr>
              </a:solidFill>
              <a:latin typeface="Constantia"/>
            </a:endParaRPr>
          </a:p>
          <a:p>
            <a:pPr marR="45720" lvl="0" algn="r" defTabSz="9144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</a:pPr>
            <a:r>
              <a:rPr lang="ru-RU" sz="2800" i="1" dirty="0" smtClean="0">
                <a:solidFill>
                  <a:schemeClr val="bg2">
                    <a:lumMod val="25000"/>
                  </a:schemeClr>
                </a:solidFill>
                <a:latin typeface="Constantia"/>
              </a:rPr>
              <a:t>и </a:t>
            </a:r>
            <a:r>
              <a:rPr lang="ru-RU" sz="2800" i="1" dirty="0">
                <a:solidFill>
                  <a:schemeClr val="bg2">
                    <a:lumMod val="25000"/>
                  </a:schemeClr>
                </a:solidFill>
                <a:latin typeface="Constantia"/>
              </a:rPr>
              <a:t>воды</a:t>
            </a:r>
            <a:r>
              <a:rPr lang="ru-RU" sz="2800" i="1" dirty="0" smtClean="0">
                <a:solidFill>
                  <a:schemeClr val="bg2">
                    <a:lumMod val="25000"/>
                  </a:schemeClr>
                </a:solidFill>
                <a:latin typeface="Constantia"/>
              </a:rPr>
              <a:t>.</a:t>
            </a:r>
          </a:p>
          <a:p>
            <a:pPr marR="45720" lvl="0" algn="r" defTabSz="9144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</a:pPr>
            <a:endParaRPr lang="ru-RU" sz="2800" dirty="0">
              <a:solidFill>
                <a:schemeClr val="bg2">
                  <a:lumMod val="25000"/>
                </a:schemeClr>
              </a:solidFill>
              <a:latin typeface="Constantia"/>
            </a:endParaRPr>
          </a:p>
          <a:p>
            <a:pPr marR="45720" lvl="0" algn="r" defTabSz="9144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</a:pPr>
            <a:r>
              <a:rPr lang="ru-RU" sz="2800" dirty="0">
                <a:solidFill>
                  <a:prstClr val="white"/>
                </a:solidFill>
                <a:latin typeface="Constantia"/>
              </a:rPr>
              <a:t/>
            </a:r>
            <a:br>
              <a:rPr lang="ru-RU" sz="2800" dirty="0">
                <a:solidFill>
                  <a:prstClr val="white"/>
                </a:solidFill>
                <a:latin typeface="Constantia"/>
              </a:rPr>
            </a:br>
            <a:endParaRPr lang="ru-RU" sz="2800" dirty="0">
              <a:solidFill>
                <a:prstClr val="white"/>
              </a:solidFill>
              <a:latin typeface="Constantia"/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98" y="293298"/>
            <a:ext cx="4830793" cy="6262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364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5"/>
          <p:cNvSpPr>
            <a:spLocks noGrp="1"/>
          </p:cNvSpPr>
          <p:nvPr>
            <p:ph type="ctrTitle"/>
          </p:nvPr>
        </p:nvSpPr>
        <p:spPr>
          <a:xfrm>
            <a:off x="4109156" y="2302716"/>
            <a:ext cx="3194755" cy="4555283"/>
          </a:xfrm>
          <a:solidFill>
            <a:schemeClr val="bg1"/>
          </a:solidFill>
        </p:spPr>
        <p:txBody>
          <a:bodyPr/>
          <a:lstStyle/>
          <a:p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  <a:t>Наши малыши с первых дней присоединились к проекту.</a:t>
            </a:r>
            <a:b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  <a:t>Это:</a:t>
            </a:r>
            <a:b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800" b="1" dirty="0" smtClean="0">
                <a:solidFill>
                  <a:srgbClr val="00B050"/>
                </a:solidFill>
              </a:rPr>
              <a:t>Удобно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800" b="1" dirty="0" smtClean="0">
                <a:solidFill>
                  <a:srgbClr val="C00000"/>
                </a:solidFill>
              </a:rPr>
              <a:t>Привлекательно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800" b="1" dirty="0" smtClean="0">
                <a:solidFill>
                  <a:srgbClr val="4C6CB2"/>
                </a:solidFill>
              </a:rPr>
              <a:t>Эффективно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800" b="1" dirty="0" smtClean="0">
                <a:solidFill>
                  <a:srgbClr val="FFC000"/>
                </a:solidFill>
              </a:rPr>
              <a:t>Увлекательно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Безопасно для здоровья!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endParaRPr lang="ru-RU" sz="28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27786" cy="505625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3434" y="0"/>
            <a:ext cx="2932981" cy="217385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5281" y="2302715"/>
            <a:ext cx="2320719" cy="4555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882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75098" y="5058052"/>
            <a:ext cx="56809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Место сбора организовали в раздевалке нашей группы</a:t>
            </a:r>
          </a:p>
          <a:p>
            <a:pPr algn="ctr"/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«СОЛНЫШКО»</a:t>
            </a:r>
            <a:endParaRPr lang="ru-RU" sz="24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871" y="622570"/>
            <a:ext cx="3307406" cy="425098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0603" y="311285"/>
            <a:ext cx="3516909" cy="6128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238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143500" y="3473315"/>
            <a:ext cx="454056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Объяснили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детям для чего нужно собирать крышечки, что с ними будет происходить дальше и кому они помогут.</a:t>
            </a:r>
          </a:p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Каждый наш воспитанник ,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принимая в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этом добром деле, 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вкладывал частичку своей души на важное и нужное дело. Ведь их добро вернется в стократном размере!</a:t>
            </a:r>
          </a:p>
          <a:p>
            <a:pPr algn="ctr"/>
            <a:endParaRPr lang="ru-RU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911" y="0"/>
            <a:ext cx="51435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1069" y="617977"/>
            <a:ext cx="4342995" cy="223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490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switch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Тема1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blipFill>
          <a:blip xmlns:r="http://schemas.openxmlformats.org/officeDocument/2006/relationships" r:embed="rId1"/>
          <a:stretch>
            <a:fillRect/>
          </a:stretch>
        </a:blipFill>
        <a:ln w="28575">
          <a:noFill/>
          <a:prstDash val="sysDash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a:spPr>
      <a:bodyPr rtlCol="0" anchor="ctr"/>
      <a:lstStyle>
        <a:defPPr algn="ctr">
          <a:defRPr sz="1500" dirty="0" err="1" smtClean="0">
            <a:solidFill>
              <a:schemeClr val="accent1">
                <a:lumMod val="75000"/>
              </a:schemeClr>
            </a:solidFill>
            <a:latin typeface="Segoe UI Light" panose="020B0502040204020203" pitchFamily="34" charset="0"/>
            <a:cs typeface="Segoe UI Light" panose="020B0502040204020203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SC_RU_EDU_test_universal_" id="{0F326A36-4E8E-4D34-8D57-DB4CE51CB6ED}" vid="{895AB5E8-B27E-4E38-B4EF-6EBFE2E5152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13042FA2-3814-4568-BEB8-FEAFD026DCA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5E9F424-E98D-4A88-8E39-9A1A3DE28C5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E13F1AF-44D4-4D29-8344-45133B6B0419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теста Универсальный</Template>
  <TotalTime>0</TotalTime>
  <Words>263</Words>
  <Application>Microsoft Office PowerPoint</Application>
  <PresentationFormat>Лист A4 (210x297 мм)</PresentationFormat>
  <Paragraphs>81</Paragraphs>
  <Slides>36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3" baseType="lpstr">
      <vt:lpstr>Arial</vt:lpstr>
      <vt:lpstr>Calibri</vt:lpstr>
      <vt:lpstr>Constantia</vt:lpstr>
      <vt:lpstr>Roboto Cn</vt:lpstr>
      <vt:lpstr>Segoe UI Light</vt:lpstr>
      <vt:lpstr>Wingdings</vt:lpstr>
      <vt:lpstr>Тема1</vt:lpstr>
      <vt:lpstr>   «Добрые крышечки» социально-экологический проект  Воспитатели: Маслова Л.А. Боева И.А.     </vt:lpstr>
      <vt:lpstr>"Добрые крышечки" -  это эколого- благотворительный    волонтерский проект, имеющий двойную цель:  сделать наш мир чище и  помочь детям, которым нужна поддержка. </vt:lpstr>
      <vt:lpstr>        </vt:lpstr>
      <vt:lpstr>Наш проект – это маленький вклад в большое будущее!        </vt:lpstr>
      <vt:lpstr>Суть проекта такова:  Мы собираем чистые пластиковые крышечки, отвозим их в г.Воронеж в пункт приема, оттуда их сдают на переработку, а вырученные деньги направляют в проект «Выжить без мамы», который поддерживает детей –отказников в больницах г.Воронежа.</vt:lpstr>
      <vt:lpstr>        </vt:lpstr>
      <vt:lpstr> Наши малыши с первых дней присоединились к проекту.  Это: Удобно Привлекательно Эффективно Увлекательно Безопасно для здоровья!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СПЕШИТЕ ДЕЛАТЬ ДОБРО!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2020-01-18T20:48:00Z</dcterms:created>
  <dcterms:modified xsi:type="dcterms:W3CDTF">2024-05-21T12:04:33Z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