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8" r:id="rId2"/>
    <p:sldId id="278" r:id="rId3"/>
    <p:sldId id="276" r:id="rId4"/>
    <p:sldId id="271" r:id="rId5"/>
    <p:sldId id="270" r:id="rId6"/>
    <p:sldId id="279" r:id="rId7"/>
    <p:sldId id="277" r:id="rId8"/>
    <p:sldId id="280" r:id="rId9"/>
    <p:sldId id="266" r:id="rId10"/>
    <p:sldId id="282" r:id="rId11"/>
    <p:sldId id="283" r:id="rId12"/>
    <p:sldId id="284" r:id="rId13"/>
    <p:sldId id="285" r:id="rId14"/>
    <p:sldId id="286" r:id="rId15"/>
    <p:sldId id="287" r:id="rId16"/>
    <p:sldId id="281" r:id="rId17"/>
    <p:sldId id="272" r:id="rId18"/>
    <p:sldId id="265" r:id="rId19"/>
    <p:sldId id="259" r:id="rId20"/>
    <p:sldId id="274" r:id="rId21"/>
    <p:sldId id="288" r:id="rId22"/>
    <p:sldId id="289" r:id="rId23"/>
    <p:sldId id="290" r:id="rId24"/>
    <p:sldId id="296" r:id="rId25"/>
    <p:sldId id="297" r:id="rId26"/>
    <p:sldId id="291" r:id="rId27"/>
    <p:sldId id="292" r:id="rId28"/>
    <p:sldId id="260" r:id="rId29"/>
    <p:sldId id="294" r:id="rId30"/>
    <p:sldId id="295" r:id="rId31"/>
    <p:sldId id="269" r:id="rId32"/>
    <p:sldId id="268" r:id="rId33"/>
    <p:sldId id="275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4C547-1D16-4EE7-AEF7-07416E890473}" type="datetimeFigureOut">
              <a:rPr lang="ru-RU" smtClean="0"/>
              <a:pPr/>
              <a:t>15.04.2022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ACF814-A3BD-4EC5-8DE3-21CD3C0965C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1195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263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157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52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8480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5368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ACF814-A3BD-4EC5-8DE3-21CD3C0965C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713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7648C-49A0-4E8B-A513-E69853DD0C72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A5321-D0F7-404D-A882-52CFF09987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6DDDD-DA25-473B-A008-C3AF066C416F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F1F004-DBBE-4683-AEDB-069FE8C3C8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D51D0-3481-443B-BDCC-D085AAD61CB3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D41DC-150F-4EC1-A274-34C13D3C3B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92ADD-86B7-49D3-A0D6-4C5D1562215B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67CB6-1943-4D81-8EC9-2E44C9C4E8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7E4F3-1E02-4F0F-BB87-F33712F73BCC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F07FE-BC15-4617-9215-3AB9CF50D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410D4-0CCA-4925-96D3-3F25AD8FFB5F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423C8-F180-4F9A-9CA7-99288D47FA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23C50-9A2E-434B-9533-170839221330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717B1-D1BD-4855-B6B1-C8F3F61832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126D7-A993-4A22-B862-CDCD4FA48236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59534-4EFB-42B9-ABB3-648DD266B8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2D821-D988-4207-81FA-25ADC3A15998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5CCB4-CC3E-4695-979A-93D187FDDE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DB670C-E25C-42F5-B2BC-A47F8B7BEEFC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2E1F1-FB94-45F7-97DE-08CF0C8B9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3BAD27-1639-4B5A-83D8-5DD06472295C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3580D-8447-427E-B6BD-BCD1AF98D7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470BC87-0DA2-4E5C-ACE6-73BC2DD641E2}" type="datetimeFigureOut">
              <a:rPr lang="ru-RU"/>
              <a:pPr>
                <a:defRPr/>
              </a:pPr>
              <a:t>15.04.2022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AAAD468-7B3A-4567-9DE8-9E2C400A4C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1-4mag.ru/2012/01/04/%D0%B8%D0%BB%D0%BB%D1%8E%D1%81%D1%82%D1%80%D0%B0%D1%86%D0%B8%D0%BE%D0%BD%D0%BD%D1%8B%D0%B5-%D0%BC%D0%B0%D1%82%D0%B5%D1%80%D0%B8%D0%B0%D0%BB%D1%8B-%D0%BA-%D1%83%D1%80%D0%BE%D0%BA%D0%B0%D0%BC-%D0%B8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829576" cy="1417638"/>
          </a:xfrm>
        </p:spPr>
        <p:txBody>
          <a:bodyPr/>
          <a:lstStyle/>
          <a:p>
            <a:r>
              <a:rPr lang="ru-RU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Неделя детской</a:t>
            </a:r>
            <a:br>
              <a:rPr lang="ru-RU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5400" b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книги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1428736"/>
            <a:ext cx="3014385" cy="39338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286116" y="5429264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Выполнила: воспитатель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Детского сада №103 ОАО «РЖД»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г.Лиски Воронежская область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Маслова Людмила Анатольевна</a:t>
            </a:r>
            <a:endParaRPr lang="ru-RU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Иван  </a:t>
            </a:r>
            <a:r>
              <a:rPr lang="ru-RU" b="1" dirty="0" err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Билибин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5848" name="Picture 8" descr="http://cdn2.all-art.org/art_20th_century/russian_art/bilibin/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86658">
            <a:off x="5454113" y="822215"/>
            <a:ext cx="1847559" cy="232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0" name="Picture 10" descr="http://i039.radikal.ru/1104/40/6edb74f9df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929198"/>
            <a:ext cx="2688456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4" name="Picture 14" descr="http://img1.liveinternet.ru/images/attach/c/2/73/251/73251201_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4929198"/>
            <a:ext cx="2643206" cy="178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6" name="Picture 16" descr="http://s12.radikal.ru/i185/1209/9a/a439e3204b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85671">
            <a:off x="1909031" y="743528"/>
            <a:ext cx="1760987" cy="24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11266" name="Picture 2" descr="http://www.grani.lv/uploads/posts/2010-03/1269437010_firebir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714356"/>
            <a:ext cx="159228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Иван  </a:t>
            </a:r>
            <a:r>
              <a:rPr lang="ru-RU" b="1" dirty="0" err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Билибин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5848" name="Picture 8" descr="http://cdn2.all-art.org/art_20th_century/russian_art/bilibin/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86658">
            <a:off x="5454113" y="822215"/>
            <a:ext cx="1847559" cy="232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0" name="Picture 10" descr="http://i039.radikal.ru/1104/40/6edb74f9df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929198"/>
            <a:ext cx="2688456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4" name="Picture 14" descr="http://img1.liveinternet.ru/images/attach/c/2/73/251/73251201_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4929198"/>
            <a:ext cx="2643206" cy="178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6" name="Picture 16" descr="http://s12.radikal.ru/i185/1209/9a/a439e3204b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85671">
            <a:off x="1909031" y="743528"/>
            <a:ext cx="1760987" cy="24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11266" name="Picture 2" descr="http://www.grani.lv/uploads/posts/2010-03/1269437010_firebir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714356"/>
            <a:ext cx="159228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02" y="2132856"/>
            <a:ext cx="6480720" cy="47251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02" y="0"/>
            <a:ext cx="6480720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4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Среда</a:t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«Калейдоскоп стихотворений»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0"/>
            <a:ext cx="856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1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Среда</a:t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«Калейдоскоп стихотворений»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07" y="0"/>
            <a:ext cx="8615986" cy="688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41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Среда</a:t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«Калейдоскоп стихотворений»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24" y="0"/>
            <a:ext cx="856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2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Среда</a:t>
            </a:r>
            <a:b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«Калейдоскоп стихотворений»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0"/>
            <a:ext cx="84969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1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2816"/>
          </a:xfrm>
        </p:spPr>
        <p:txBody>
          <a:bodyPr/>
          <a:lstStyle/>
          <a:p>
            <a:pPr lvl="0">
              <a:lnSpc>
                <a:spcPct val="115000"/>
              </a:lnSpc>
              <a:spcAft>
                <a:spcPts val="1000"/>
              </a:spcAft>
              <a:tabLst>
                <a:tab pos="1708785" algn="l"/>
              </a:tabLst>
            </a:pPr>
            <a: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ru-RU" b="1" dirty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200" b="1" i="1" dirty="0" smtClean="0">
                <a:solidFill>
                  <a:srgbClr val="FF0000"/>
                </a:solidFill>
                <a:latin typeface="Segoe UI Black"/>
                <a:ea typeface="Times New Roman" panose="02020603050405020304" pitchFamily="18" charset="0"/>
                <a:cs typeface="Times New Roman" panose="02020603050405020304" pitchFamily="18" charset="0"/>
              </a:rPr>
              <a:t>31 </a:t>
            </a:r>
            <a:r>
              <a:rPr lang="ru-RU" sz="3200" b="1" i="1" dirty="0">
                <a:solidFill>
                  <a:srgbClr val="FF0000"/>
                </a:solidFill>
                <a:latin typeface="Segoe UI Black"/>
                <a:ea typeface="Times New Roman" panose="02020603050405020304" pitchFamily="18" charset="0"/>
                <a:cs typeface="Times New Roman" panose="02020603050405020304" pitchFamily="18" charset="0"/>
              </a:rPr>
              <a:t>марта</a:t>
            </a:r>
            <a:r>
              <a:rPr lang="ru-RU" sz="32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FF0000"/>
                </a:solidFill>
                <a:latin typeface="Segoe UI Black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Творческий четверг</a:t>
            </a:r>
            <a:r>
              <a:rPr lang="ru-RU" sz="10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000" dirty="0">
                <a:solidFill>
                  <a:prstClr val="black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31640" y="1772816"/>
            <a:ext cx="6526508" cy="4264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tabLst>
                <a:tab pos="1708785" algn="l"/>
              </a:tabLst>
            </a:pPr>
            <a:r>
              <a:rPr lang="ru-RU" sz="2000" b="1" dirty="0" smtClean="0">
                <a:solidFill>
                  <a:srgbClr val="98480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Сегодня  </a:t>
            </a:r>
            <a:r>
              <a:rPr lang="ru-RU" sz="2000" b="1" dirty="0">
                <a:solidFill>
                  <a:srgbClr val="98480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 будут рассматривать иллюстрации к любимым произведениям, беседовать о творчестве художников-иллюстраторов</a:t>
            </a:r>
            <a:endParaRPr lang="ru-RU" sz="2000" b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708785" algn="l"/>
              </a:tabLst>
            </a:pPr>
            <a:r>
              <a:rPr lang="ru-RU" sz="2000" b="1" dirty="0">
                <a:solidFill>
                  <a:srgbClr val="98480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каждой группе откроется творческая мастерская, в которой маленькие умельцы будут рисовать, лепить или создавать аппликацию по сюжетам литературных произведений( « Моя любимая сказка», «Портрет сказочного героя</a:t>
            </a:r>
            <a:r>
              <a:rPr lang="ru-RU" sz="2000" b="1" dirty="0" smtClean="0">
                <a:solidFill>
                  <a:srgbClr val="98480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»).</a:t>
            </a:r>
            <a:endParaRPr lang="ru-RU" sz="2000" b="1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708785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1708785" algn="l"/>
              </a:tabLst>
            </a:pPr>
            <a:r>
              <a:rPr lang="ru-RU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Уважаемые родители! Мы Вам тоже предлагаем выполнить небольшое творческое задание « Помочь сказочным героям»</a:t>
            </a:r>
            <a:endParaRPr lang="ru-RU" sz="1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85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7643866" cy="571504"/>
          </a:xfrm>
        </p:spPr>
        <p:txBody>
          <a:bodyPr/>
          <a:lstStyle/>
          <a:p>
            <a:r>
              <a:rPr lang="ru-RU" sz="2800" b="1" smtClean="0">
                <a:solidFill>
                  <a:schemeClr val="accent1"/>
                </a:solidFill>
              </a:rPr>
              <a:t/>
            </a:r>
            <a:br>
              <a:rPr lang="ru-RU" sz="2800" b="1" smtClean="0">
                <a:solidFill>
                  <a:schemeClr val="accent1"/>
                </a:solidFill>
              </a:rPr>
            </a:br>
            <a:r>
              <a:rPr lang="ru-RU" sz="2800" b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Любимые </a:t>
            </a:r>
            <a:br>
              <a:rPr lang="ru-RU" sz="2800" b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800" b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художники-иллюстраторы</a:t>
            </a:r>
            <a:r>
              <a:rPr lang="ru-RU" sz="2800" b="1" smtClean="0">
                <a:solidFill>
                  <a:schemeClr val="accent1"/>
                </a:solidFill>
              </a:rPr>
              <a:t/>
            </a:r>
            <a:br>
              <a:rPr lang="ru-RU" sz="2800" b="1" smtClean="0">
                <a:solidFill>
                  <a:schemeClr val="accent1"/>
                </a:solidFill>
              </a:rPr>
            </a:b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3286124"/>
            <a:ext cx="60722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Уважаемые художники! </a:t>
            </a: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Без вас детские книги были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   бы не такими интересными, привлекательными,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/>
                </a:solidFill>
              </a:rPr>
              <a:t>                 познавательными, любимыми.</a:t>
            </a:r>
          </a:p>
          <a:p>
            <a:endParaRPr lang="ru-RU" dirty="0"/>
          </a:p>
        </p:txBody>
      </p:sp>
      <p:pic>
        <p:nvPicPr>
          <p:cNvPr id="8" name="Picture 12" descr="http://www.re-animate.com/test/suteev/suteev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214818"/>
            <a:ext cx="2225259" cy="24050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http://www.mambulus.ru/card/95/95_4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285860"/>
            <a:ext cx="2500330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0" descr="http://stat11.privet.ru/lr/082e18b87cee48e5e9a9ecb0a14650c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00694" y="4357694"/>
            <a:ext cx="1863076" cy="229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К.Чуковский &quot;Крокодил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0166" y="4286256"/>
            <a:ext cx="1785950" cy="2341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К.Чуковский &quot;Федорино горе&quot;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6" y="1285860"/>
            <a:ext cx="2286016" cy="1877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928794" y="857232"/>
            <a:ext cx="2786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Сутеев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143800" cy="1142984"/>
          </a:xfrm>
        </p:spPr>
        <p:txBody>
          <a:bodyPr/>
          <a:lstStyle/>
          <a:p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Любимые </a:t>
            </a:r>
            <a:b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художники-иллюстраторы</a:t>
            </a:r>
            <a:endParaRPr lang="ru-RU" sz="3200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4820" name="Picture 4" descr="http://sulimart.ru/images/stories/uchitelya-i-nastavniki/illustration-by-artist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643050"/>
            <a:ext cx="1885153" cy="2443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6" descr="http://www.maaam.ru/images/users/photos/medium/108364cb8b34d46d2ca28c09ce2935d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363971">
            <a:off x="1830465" y="1803899"/>
            <a:ext cx="1718339" cy="218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4" name="Picture 8" descr="http://www.art-urok.ru/foto_skript/vasnecov_illyustrator/53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237516">
            <a:off x="1660388" y="4280932"/>
            <a:ext cx="1534252" cy="2248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6" name="Picture 10" descr="http://www.bookin.org.ru/book/239167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54" y="4214818"/>
            <a:ext cx="1885754" cy="2476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8" name="Picture 12" descr="http://www.gigart.ru/uploads/posts/2011-03/1301124304_0_67330_94d74408_orig_rrrisr-srrrrs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50668">
            <a:off x="5315798" y="4261582"/>
            <a:ext cx="1828047" cy="2376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30" name="Picture 14" descr="http://www.gigart.ru/uploads/posts/2011-03/1301124311_0_67337_4373fd5e_orig_rrrisr-srrrrs.jpe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91093">
            <a:off x="5391214" y="1774934"/>
            <a:ext cx="1732076" cy="22097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928794" y="1071546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Юрий Васнецов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00174"/>
            <a:ext cx="3428997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2000232" y="1000108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Владимир Лебедев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612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r>
              <a:rPr lang="ru-RU" sz="28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Любимые </a:t>
            </a:r>
            <a:br>
              <a:rPr lang="ru-RU" sz="28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ru-RU" sz="2800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художники-иллюстраторы</a:t>
            </a:r>
            <a:r>
              <a:rPr lang="ru-RU" sz="2800" b="1" dirty="0" smtClean="0">
                <a:solidFill>
                  <a:schemeClr val="accent1"/>
                </a:solidFill>
              </a:rPr>
              <a:t/>
            </a:r>
            <a:br>
              <a:rPr lang="ru-RU" sz="2800" b="1" dirty="0" smtClean="0">
                <a:solidFill>
                  <a:schemeClr val="accent1"/>
                </a:solidFill>
              </a:rPr>
            </a:br>
            <a:endParaRPr lang="ru-RU" sz="28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29190" y="1428736"/>
            <a:ext cx="250032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</a:p>
          <a:p>
            <a:r>
              <a:rPr lang="ru-RU" sz="2400" dirty="0" smtClean="0">
                <a:ln w="18415" cmpd="sng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Детская книжная иллюстрация  воплощает фантазии, оживляет воспоминания, помогает участвовать в приключениях, развивает ум, сердце и душу ребенка. </a:t>
            </a:r>
            <a:endParaRPr lang="ru-RU" sz="2400" dirty="0">
              <a:ln w="18415" cmpd="sng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829576" cy="1417638"/>
          </a:xfrm>
        </p:spPr>
        <p:txBody>
          <a:bodyPr/>
          <a:lstStyle/>
          <a:p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Неделя детской</a:t>
            </a:r>
            <a:b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книги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86116" y="5429264"/>
            <a:ext cx="4357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Выполнила: воспитатель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Детского сада №103 ОАО «РЖД»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г.Лиски Воронежская область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002060"/>
                </a:solidFill>
              </a:rPr>
              <a:t>Маслова Людмила Анатольевна</a:t>
            </a:r>
            <a:endParaRPr lang="ru-RU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53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01014" cy="1285860"/>
          </a:xfrm>
        </p:spPr>
        <p:txBody>
          <a:bodyPr/>
          <a:lstStyle/>
          <a:p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Зарубежные</a:t>
            </a:r>
            <a:b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художники-иллюстраторы</a:t>
            </a:r>
            <a:endParaRPr lang="ru-RU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8" descr="http://im2-tub-ru.yandex.net/i?id=486568694-36-72&amp;n=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2132" y="1357298"/>
            <a:ext cx="179070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0" descr="http://img-fotki.yandex.ru/get/58191/136191046.24/0_65eb9_202f6321_X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4857760"/>
            <a:ext cx="1785910" cy="1821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6" descr="http://im0-tub-ru.yandex.net/i?id=342139957-46-72&amp;n=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5286388"/>
            <a:ext cx="2105025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12" descr="http://janeaustensworld.files.wordpress.com/2009/08/kate-greenaway-different-kinds-of-blin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14480" y="3000372"/>
            <a:ext cx="1857388" cy="1858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14" descr="http://www.1st-art-gallery.com/thumbnail/243142/1/Curlylocks-From-April-Babys-Book-Of-Tun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0800000" flipV="1">
            <a:off x="5214942" y="3143248"/>
            <a:ext cx="2044875" cy="21412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8" descr="http://im7-tub-ru.yandex.net/i?id=120385517-01-72&amp;n=2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643306" y="3071810"/>
            <a:ext cx="1500198" cy="1857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1643042" y="1643050"/>
            <a:ext cx="42007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К.Гринуэй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– английская художница</a:t>
            </a:r>
          </a:p>
          <a:p>
            <a:r>
              <a:rPr lang="ru-RU" sz="200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М.Швиц</a:t>
            </a: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– немецкий иллюстратор</a:t>
            </a:r>
          </a:p>
          <a:p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Л.Кэрролл – английский художник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http://www.iskusstvo-ved.com/wp-content/uploads/2011/12/img-6IOKfl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28992" y="4929198"/>
            <a:ext cx="1893458" cy="1824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01014" cy="1285860"/>
          </a:xfrm>
        </p:spPr>
        <p:txBody>
          <a:bodyPr/>
          <a:lstStyle/>
          <a:p>
            <a:r>
              <a:rPr lang="ru-RU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ные </a:t>
            </a:r>
            <a:b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художники-иллюстраторы</a:t>
            </a:r>
            <a:endParaRPr lang="ru-RU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605" y="1628800"/>
            <a:ext cx="6396203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901014" cy="1285860"/>
          </a:xfrm>
        </p:spPr>
        <p:txBody>
          <a:bodyPr/>
          <a:lstStyle/>
          <a:p>
            <a:r>
              <a:rPr lang="ru-RU" sz="4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ные </a:t>
            </a:r>
            <a:b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художники-иллюстраторы</a:t>
            </a:r>
            <a:endParaRPr lang="ru-RU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484784"/>
            <a:ext cx="3312368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4221088"/>
            <a:ext cx="3312368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0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7901014" cy="1961316"/>
          </a:xfrm>
        </p:spPr>
        <p:txBody>
          <a:bodyPr/>
          <a:lstStyle/>
          <a:p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«Книжкина больница»</a:t>
            </a:r>
            <a:endParaRPr lang="ru-RU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908720"/>
            <a:ext cx="8496944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93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675456"/>
            <a:ext cx="7901014" cy="1961316"/>
          </a:xfrm>
        </p:spPr>
        <p:txBody>
          <a:bodyPr/>
          <a:lstStyle/>
          <a:p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Поможем сказочному герою зайке собрать мешок яблок</a:t>
            </a:r>
            <a:r>
              <a:rPr lang="ru-RU" sz="4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71832"/>
            <a:ext cx="4248472" cy="37170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501008"/>
            <a:ext cx="4608512" cy="33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1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12" y="3501008"/>
            <a:ext cx="4392488" cy="34563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00" y="0"/>
            <a:ext cx="4091946" cy="30689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512" y="274340"/>
            <a:ext cx="3428075" cy="25202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3861048"/>
            <a:ext cx="3419872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0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7901014" cy="809188"/>
          </a:xfrm>
        </p:spPr>
        <p:txBody>
          <a:bodyPr/>
          <a:lstStyle/>
          <a:p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 апреля.</a:t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Закрытие недели </a:t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детской книги.</a:t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Совместное творчество родителей и детей «По страницам любимых сказок»</a:t>
            </a:r>
            <a:endParaRPr lang="ru-RU" sz="32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368427"/>
            <a:ext cx="8568952" cy="448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06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19472"/>
            <a:ext cx="7901014" cy="1512168"/>
          </a:xfrm>
        </p:spPr>
        <p:txBody>
          <a:bodyPr/>
          <a:lstStyle/>
          <a:p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Выставка книг </a:t>
            </a: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«В гостях у сказки»</a:t>
            </a:r>
            <a: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223" y="692696"/>
            <a:ext cx="3865554" cy="616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73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Викторина по сказкам Г.Х.Андерсена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84553" y="1977436"/>
            <a:ext cx="1714512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4429132"/>
            <a:ext cx="1857388" cy="2428868"/>
          </a:xfrm>
          <a:prstGeom prst="rect">
            <a:avLst/>
          </a:prstGeom>
          <a:ln>
            <a:solidFill>
              <a:srgbClr val="FFFF00"/>
            </a:solidFill>
          </a:ln>
          <a:effectLst>
            <a:softEdge rad="112500"/>
          </a:effectLst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857760"/>
            <a:ext cx="2596595" cy="185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5588" y="1988425"/>
            <a:ext cx="2700344" cy="397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http://img.ashkimsin.ru/forums/monthly_07_2010/user2076/post64894_img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29131" y="1965347"/>
            <a:ext cx="1728021" cy="2381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Сказки Г.Х.Андерсена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0"/>
            <a:ext cx="6336704" cy="6855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349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571480"/>
            <a:ext cx="5715040" cy="1203348"/>
          </a:xfrm>
        </p:spPr>
        <p:txBody>
          <a:bodyPr/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Цель: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введение в практику разнообразных форм и методов работы с литературными произведениями, способствующих приобщению детей к книге для развития познавательной, творческой и эмоциональной активности детей;</a:t>
            </a:r>
            <a:endParaRPr lang="ru-RU" sz="2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43042" y="2500306"/>
            <a:ext cx="5643602" cy="3625857"/>
          </a:xfrm>
        </p:spPr>
        <p:txBody>
          <a:bodyPr/>
          <a:lstStyle/>
          <a:p>
            <a:pPr lvl="0">
              <a:buNone/>
            </a:pPr>
            <a:r>
              <a:rPr lang="ru-RU" sz="2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sz="24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Задачи:  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        Познакомить детей с историей возникновения праздника       Международного дня детской книги.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        Продолжать знакомить детей с творчеством детских писателей и  художников-иллюстраторов.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        Выявить знание детских произведений через различные виды игр.</a:t>
            </a:r>
          </a:p>
          <a:p>
            <a:pPr>
              <a:buFont typeface="Wingdings" pitchFamily="2" charset="2"/>
              <a:buChar char="Ø"/>
            </a:pPr>
            <a:r>
              <a:rPr lang="ru-RU" sz="1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</a:rPr>
              <a:t>         Воспитывать желание к постоянному общению с книгой и бережному отношению к ней.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429552" cy="10715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ВИКТОРИНА К ДНЮ ДЕТСКОЙ КНИГИ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1916832"/>
            <a:ext cx="57150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1.Когда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прошла впервые неделя детской книги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Кто из писателей был её организатором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Где хранятся книги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Почему мы отмечаем международный день детской книги 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2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апреля?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называется сказка Г.Х. Андерсена про настоящую 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дружбу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девочки и мальчика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6. Что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подарила маленькая разбойница Герде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какой стране жил Г.Андерсен и герои сказки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Какой герой одной из сказок стоял на одной ноге?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Какой героине из сказки Г.Андерсена 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поставлен</a:t>
            </a:r>
            <a:r>
              <a:rPr lang="en-US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памятник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 typeface="Wingdings" pitchFamily="2" charset="2"/>
              <a:buChar char="Ø"/>
            </a:pP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Как узнала старая королева, что девушка, которая</a:t>
            </a:r>
          </a:p>
          <a:p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пришла к ним поздно ночью, настоящая принцесса.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5429250"/>
            <a:ext cx="16192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092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071570"/>
          </a:xfrm>
        </p:spPr>
        <p:txBody>
          <a:bodyPr/>
          <a:lstStyle/>
          <a:p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Загадки и пословицы</a:t>
            </a:r>
            <a:b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о книгах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43042" y="1500174"/>
            <a:ext cx="60722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Хоть </a:t>
            </a:r>
            <a:r>
              <a:rPr lang="ru-RU" sz="2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шляпа, а с полями</a:t>
            </a:r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цветок, а с корешком. </a:t>
            </a:r>
            <a:endParaRPr lang="ru-RU" sz="20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Разговаривает </a:t>
            </a:r>
            <a:r>
              <a:rPr lang="ru-RU" sz="2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нами</a:t>
            </a: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Всем понятным языком</a:t>
            </a:r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0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(книга</a:t>
            </a:r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sz="2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                                       Без языка, без голоса, </a:t>
            </a:r>
          </a:p>
          <a:p>
            <a:r>
              <a:rPr lang="ru-RU" sz="20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А все рассказывает. (книга)</a:t>
            </a:r>
            <a:endParaRPr lang="ru-RU" sz="20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71604" y="4143380"/>
            <a:ext cx="597684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красна книга письмом, красна умом.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Книга поможет в труде, выручит в беде.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Кто много читает, тот много знает.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книгой поведешься – ума наберешься</a:t>
            </a: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Книга – твой друг, без нее как без рук</a:t>
            </a:r>
          </a:p>
          <a:p>
            <a:pPr>
              <a:buFont typeface="Wingdings" pitchFamily="2" charset="2"/>
              <a:buChar char="v"/>
            </a:pPr>
            <a:r>
              <a:rPr lang="ru-RU" sz="24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Книги </a:t>
            </a:r>
            <a:r>
              <a:rPr lang="ru-RU" sz="24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говорят, а правду сказывают.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488" y="37861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http://blog.maesens.by/wp-content/uploads/2012/08/527038_388895134499348_104019079_n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1500174"/>
            <a:ext cx="2139950" cy="17595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Стихи о книгах</a:t>
            </a:r>
            <a:endParaRPr lang="ru-RU" sz="4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1643042" y="928670"/>
            <a:ext cx="271464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Праздник книжки 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Тает снег, клокочут воды,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Звонко птицы гомонят.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По-весеннему сегодня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Расцвели глаза ребят.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Очень любят праздник книжки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девчонки, и мальчишки.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Книга – верный,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Книга – первый,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Книга – лучший друг ребят.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Нам никак нельзя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без книжки,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Нам никак нельзя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без книжки! –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Все ребята говорят.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1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(З. Бычков)</a:t>
            </a:r>
            <a:endParaRPr kumimoji="0" lang="ru-RU" sz="1600" i="0" u="none" strike="noStrike" cap="none" normalizeH="0" baseline="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http://zanimatika.narod.ru/Kniga_mini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5025" y="-1397000"/>
            <a:ext cx="285750" cy="209550"/>
          </a:xfrm>
          <a:prstGeom prst="rect">
            <a:avLst/>
          </a:prstGeom>
          <a:noFill/>
        </p:spPr>
      </p:pic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4714876" y="1000108"/>
            <a:ext cx="2643206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Первая книжка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C0000"/>
                </a:solidFill>
                <a:effectLst/>
                <a:latin typeface="Times New Roman" pitchFamily="18" charset="0"/>
                <a:cs typeface="Times New Roman" pitchFamily="18" charset="0"/>
              </a:rPr>
              <a:t> 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Книгу первую мою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Берегу я и люблю.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Хоть пока и по слогам,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Я ее читаю сам –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И с конца, и с серединки,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 ней красивые картинки,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Есть стихи, рассказы, песни.</a:t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С книгой жить мне интересней!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i="0" u="none" strike="noStrike" cap="none" normalizeH="0" baseline="0" dirty="0" smtClean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Поздравление</a:t>
            </a: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1600" i="0" u="none" strike="noStrike" cap="none" normalizeH="0" baseline="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39940" name="Picture 4" descr="http://zanimatika.narod.ru/Kniga_mini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3563" y="-900113"/>
            <a:ext cx="285750" cy="20955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357818" y="4286256"/>
            <a:ext cx="2071702" cy="317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Пусть </a:t>
            </a: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печатаются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Книжки,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 могли читать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Детишки.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книжным днём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Вас поздравляем,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Книжек классных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Вам желаем! </a:t>
            </a:r>
            <a:r>
              <a:rPr lang="ru-RU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</a:br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  <a:t/>
            </a:r>
            <a:b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</a:rPr>
            </a:br>
            <a:endParaRPr lang="ru-RU" dirty="0">
              <a:ln>
                <a:solidFill>
                  <a:schemeClr val="accent1">
                    <a:lumMod val="75000"/>
                  </a:schemeClr>
                </a:solidFill>
              </a:ln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4357694"/>
            <a:ext cx="1936964" cy="2357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500034" y="0"/>
            <a:ext cx="8186766" cy="428604"/>
          </a:xfrm>
        </p:spPr>
        <p:txBody>
          <a:bodyPr/>
          <a:lstStyle/>
          <a:p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dirty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 flipV="1">
            <a:off x="2071670" y="5469078"/>
            <a:ext cx="42148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hlinkClick r:id="rId2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6000768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428860" y="2571744"/>
            <a:ext cx="5715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1928794" y="1500174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6357982" cy="1203348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Международный день детской книги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14480" y="1428736"/>
            <a:ext cx="5429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отмечается ежегодно 2 апреля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в день рождения датского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писателя-сказочника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496"/>
            <a:ext cx="28956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857356" y="2928934"/>
            <a:ext cx="2571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Ганса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Христиана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Андерсена</a:t>
            </a:r>
            <a:endParaRPr lang="ru-RU" sz="40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429552" cy="10715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Понедельник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«Книжкина история»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3042" y="1857364"/>
            <a:ext cx="57150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1.Беседа с показом презентации «Путешествие в прошлое книги» (познакомить детей с историей создания книги, показать ее значимость в жизни человека).</a:t>
            </a:r>
          </a:p>
          <a:p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2.Чтение Е.Творогова «Сказка о книгах» (познакомить со значением книг, воспитывать желание бережноотноситься к книгам).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Экскурсия в виртуальную библиотеку «Дом книги» (презентация) (познакомить детей с библиотекой, ее значением, правилами посещения, формировать знания о том, что книги бывают разными (энциклопедии, журналы, басни, авторские сказки ).</a:t>
            </a: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5429250"/>
            <a:ext cx="16192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6357982" cy="1203348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Международный день детской книги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14480" y="1428736"/>
            <a:ext cx="5429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отмечается ежегодно 2 апреля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в день рождения датского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писателя-сказочника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496"/>
            <a:ext cx="28956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857356" y="2928934"/>
            <a:ext cx="2571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Ганса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Христиана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Андерсена</a:t>
            </a:r>
            <a:endParaRPr lang="ru-RU" sz="40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856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7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429552" cy="10715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Вторник</a:t>
            </a:r>
            <a:b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</a:b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«Книжкина история»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3042" y="1857364"/>
            <a:ext cx="571504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1.Беседа с показом презентации «Путешествие в прошлое книги» (познакомить детей с историей создания книги, показать ее значимость в жизни человека).</a:t>
            </a:r>
          </a:p>
          <a:p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2.Чтение Е.Творогова «Сказка о книгах» (познакомить со значением книг, воспитывать желание бережноотноситься к книгам).</a:t>
            </a:r>
          </a:p>
          <a:p>
            <a:pPr>
              <a:buFont typeface="Wingdings" pitchFamily="2" charset="2"/>
              <a:buChar char="Ø"/>
            </a:pPr>
            <a:endParaRPr lang="ru-RU" sz="1600" dirty="0" smtClean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1600" dirty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600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Экскурсия в виртуальную библиотеку «Дом книги» (презентация) (познакомить детей с библиотекой, ее значением, правилами посещения, формировать знания о том, что книги бывают разными (энциклопедии, журналы, басни, авторские ).</a:t>
            </a:r>
          </a:p>
          <a:p>
            <a:pPr>
              <a:buFont typeface="Wingdings" pitchFamily="2" charset="2"/>
              <a:buChar char="Ø"/>
            </a:pPr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n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/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5429250"/>
            <a:ext cx="16192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087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14290"/>
            <a:ext cx="6357982" cy="1203348"/>
          </a:xfrm>
        </p:spPr>
        <p:txBody>
          <a:bodyPr/>
          <a:lstStyle/>
          <a:p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Международный день детской книги</a:t>
            </a:r>
            <a:endParaRPr lang="ru-RU" sz="4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14480" y="1428736"/>
            <a:ext cx="54292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отмечается ежегодно 2 апреля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в день рождения датского</a:t>
            </a:r>
          </a:p>
          <a:p>
            <a:r>
              <a:rPr lang="ru-RU" sz="2800" b="1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          писателя-сказочника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857496"/>
            <a:ext cx="28956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857356" y="2928934"/>
            <a:ext cx="25717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Ганса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Христиана</a:t>
            </a:r>
            <a:r>
              <a:rPr lang="ru-RU" sz="4000" dirty="0" smtClean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Андерсена</a:t>
            </a:r>
            <a:endParaRPr lang="ru-RU" sz="4000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chemeClr val="accent1"/>
              </a:solidFill>
            </a:endParaRPr>
          </a:p>
        </p:txBody>
      </p:sp>
      <p:pic>
        <p:nvPicPr>
          <p:cNvPr id="9" name="Рисунок 8" descr="C:\Users\Елена Валентиновна\Desktop\b869353420095d62d91a6c66415f5e9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70485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079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/>
          <a:lstStyle/>
          <a:p>
            <a:r>
              <a:rPr lang="ru-RU" b="1" dirty="0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Иван  </a:t>
            </a:r>
            <a:r>
              <a:rPr lang="ru-RU" b="1" dirty="0" err="1" smtClean="0">
                <a:ln>
                  <a:solidFill>
                    <a:schemeClr val="accent1"/>
                  </a:solidFill>
                </a:ln>
                <a:solidFill>
                  <a:schemeClr val="accent1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Билибин</a:t>
            </a:r>
            <a:endParaRPr lang="ru-RU" b="1" dirty="0">
              <a:ln>
                <a:solidFill>
                  <a:schemeClr val="accent1"/>
                </a:solidFill>
              </a:ln>
              <a:solidFill>
                <a:schemeClr val="accent1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35848" name="Picture 8" descr="http://cdn2.all-art.org/art_20th_century/russian_art/bilibin/4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786658">
            <a:off x="5454113" y="822215"/>
            <a:ext cx="1847559" cy="2321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0" name="Picture 10" descr="http://i039.radikal.ru/1104/40/6edb74f9df2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4929198"/>
            <a:ext cx="2688456" cy="1785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4" name="Picture 14" descr="http://img1.liveinternet.ru/images/attach/c/2/73/251/73251201_4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3042" y="4929198"/>
            <a:ext cx="2643206" cy="178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56" name="Picture 16" descr="http://s12.radikal.ru/i185/1209/9a/a439e3204b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785671">
            <a:off x="1909031" y="743528"/>
            <a:ext cx="1760987" cy="2476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643042" y="3286124"/>
            <a:ext cx="62151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Свой первый читательский опыт ребенок получает вместе с первым прикосновением к детской книге.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В раннем возрасте ребенок еще не умеет читать и воспринимает только графическую информацию, </a:t>
            </a:r>
          </a:p>
          <a:p>
            <a:r>
              <a:rPr lang="ru-RU" dirty="0" smtClean="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</a:rPr>
              <a:t>то есть попросту рассматривает рисунки.</a:t>
            </a:r>
          </a:p>
        </p:txBody>
      </p:sp>
      <p:pic>
        <p:nvPicPr>
          <p:cNvPr id="11266" name="Picture 2" descr="http://www.grani.lv/uploads/posts/2010-03/1269437010_firebir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86182" y="714356"/>
            <a:ext cx="159228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322" y="4918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сказк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сказка</Template>
  <TotalTime>988</TotalTime>
  <Words>711</Words>
  <Application>Microsoft Office PowerPoint</Application>
  <PresentationFormat>Экран (4:3)</PresentationFormat>
  <Paragraphs>175</Paragraphs>
  <Slides>33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Constantia</vt:lpstr>
      <vt:lpstr>Segoe UI Black</vt:lpstr>
      <vt:lpstr>Times New Roman</vt:lpstr>
      <vt:lpstr>Wingdings</vt:lpstr>
      <vt:lpstr>шаблон сказка</vt:lpstr>
      <vt:lpstr>Неделя детской книги</vt:lpstr>
      <vt:lpstr>Неделя детской книги</vt:lpstr>
      <vt:lpstr> Цель: введение в практику разнообразных форм и методов работы с литературными произведениями, способствующих приобщению детей к книге для развития познавательной, творческой и эмоциональной активности детей;</vt:lpstr>
      <vt:lpstr>Международный день детской книги</vt:lpstr>
      <vt:lpstr> Понедельник «Книжкина история» </vt:lpstr>
      <vt:lpstr>Международный день детской книги</vt:lpstr>
      <vt:lpstr> Вторник «Книжкина история» </vt:lpstr>
      <vt:lpstr>Международный день детской книги</vt:lpstr>
      <vt:lpstr>Иван  Билибин</vt:lpstr>
      <vt:lpstr>Иван  Билибин</vt:lpstr>
      <vt:lpstr>Иван  Билибин</vt:lpstr>
      <vt:lpstr>  Среда «Калейдоскоп стихотворений»</vt:lpstr>
      <vt:lpstr>  Среда «Калейдоскоп стихотворений»</vt:lpstr>
      <vt:lpstr>  Среда «Калейдоскоп стихотворений»</vt:lpstr>
      <vt:lpstr>  Среда «Калейдоскоп стихотворений»</vt:lpstr>
      <vt:lpstr> 31 марта Творческий четверг </vt:lpstr>
      <vt:lpstr> Любимые  художники-иллюстраторы </vt:lpstr>
      <vt:lpstr>Любимые  художники-иллюстраторы</vt:lpstr>
      <vt:lpstr> Любимые  художники-иллюстраторы </vt:lpstr>
      <vt:lpstr>Зарубежные  художники-иллюстраторы</vt:lpstr>
      <vt:lpstr>Юные  художники-иллюстраторы</vt:lpstr>
      <vt:lpstr>Юные  художники-иллюстраторы</vt:lpstr>
      <vt:lpstr>«Книжкина больница»</vt:lpstr>
      <vt:lpstr> «Поможем сказочному герою зайке собрать мешок яблок»</vt:lpstr>
      <vt:lpstr>Презентация PowerPoint</vt:lpstr>
      <vt:lpstr> 1 апреля. Закрытие недели  детской книги. Совместное творчество родителей и детей «По страницам любимых сказок»</vt:lpstr>
      <vt:lpstr>   Выставка книг «В гостях у сказки» </vt:lpstr>
      <vt:lpstr>Викторина по сказкам Г.Х.Андерсена</vt:lpstr>
      <vt:lpstr>Сказки Г.Х.Андерсена</vt:lpstr>
      <vt:lpstr> ВИКТОРИНА К ДНЮ ДЕТСКОЙ КНИГИ </vt:lpstr>
      <vt:lpstr>  Загадки и пословицы  о книгах   </vt:lpstr>
      <vt:lpstr>Стихи о книгах</vt:lpstr>
      <vt:lpstr>     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АПРЕЛЯ - ДЕНЬ ДЕТСКОЙ КНИГИ.</dc:title>
  <dc:creator>Stels</dc:creator>
  <cp:lastModifiedBy>Солнышко</cp:lastModifiedBy>
  <cp:revision>98</cp:revision>
  <dcterms:created xsi:type="dcterms:W3CDTF">2013-03-31T13:00:57Z</dcterms:created>
  <dcterms:modified xsi:type="dcterms:W3CDTF">2022-04-15T09:46:08Z</dcterms:modified>
</cp:coreProperties>
</file>