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7" r:id="rId3"/>
    <p:sldId id="272" r:id="rId4"/>
    <p:sldId id="273" r:id="rId5"/>
    <p:sldId id="274" r:id="rId6"/>
    <p:sldId id="276" r:id="rId7"/>
    <p:sldId id="277" r:id="rId8"/>
    <p:sldId id="278" r:id="rId9"/>
    <p:sldId id="279" r:id="rId10"/>
    <p:sldId id="280" r:id="rId11"/>
    <p:sldId id="282"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7368C4-D2A0-4BB6-AE12-A7AF634F7C1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50DFAA2-33F0-449F-9557-5C8AC8BBF4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94C01E13-0869-46B3-AEC4-4A44CDE73392}"/>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4AA670E4-E70F-4B99-9C18-E49B4F6FAF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AE3589B-D464-4EE3-982D-1C378D30D876}"/>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128000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0CEF7B-0D87-4899-89B6-137A72D516F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7D31C8D-CDF7-4999-853B-AD91A83EBF0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ED7007-21DC-456E-A53E-998885EC13FC}"/>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F56556E6-CE82-4797-8D26-085E94B6D43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9F5FE59-8B50-4CE6-9959-30992C49637D}"/>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1786596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218D8F4-B1FC-40DF-9461-129AFEB27F3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11D7DBDB-A623-419E-91FE-000040E61B4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34942B5-1550-4866-AB5E-0015F38DF350}"/>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2BD746CA-4605-40D1-8AEA-4A65D7D764E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17132BE-ADDB-4DE4-BAE4-87A10ED2C12D}"/>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428413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C21DC8-D6A1-4155-83EE-111A75DF433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1F27723-2FD5-44F8-9872-239505F3653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45EC97A-3F8D-4F4B-93AE-24BB932D96BF}"/>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D1D11D7A-C45D-403D-B4F3-E1B05F12C6A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A53F36E-A745-46C4-BCDD-A419F09BD293}"/>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1177933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67513C-28DF-47BB-8E43-21D2CD3AD8E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3E95370-DD58-4E22-BA69-6912BCB775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2A9402C-C79D-465F-9E3D-7C263F295DDA}"/>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199F149F-7EA4-415F-99C4-9471A518C34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3D8E218-9EC3-4A76-AC2C-39EC66A831B9}"/>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728008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4DAFCA-9D8D-48D9-9C20-1B23CBDDE43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CB7669F-9779-4BFF-A70A-6DB1F66754D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86969AF-9E64-4D97-AB34-C85F9D8AB1E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30D9188-A16A-4E8C-9994-0F905E9D2D70}"/>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6" name="Нижний колонтитул 5">
            <a:extLst>
              <a:ext uri="{FF2B5EF4-FFF2-40B4-BE49-F238E27FC236}">
                <a16:creationId xmlns:a16="http://schemas.microsoft.com/office/drawing/2014/main" id="{172D08E5-1642-413D-A862-6D4AAD95814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D2DC137-DAD6-48E4-8D08-B9FFEE0D93DE}"/>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2086285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9E4825-4F14-4300-95B7-08ACD99EE1C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ED2D9D7-BEF6-4C07-875D-53271F458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B446147-C0C6-408A-828E-36EB17604B6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567D85D-1F05-4E10-9D9C-5ECFB428AF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29B0350-B941-49E3-8CC7-337FF85E454D}"/>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23A34CC-78DA-480F-B804-35C33556525A}"/>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8" name="Нижний колонтитул 7">
            <a:extLst>
              <a:ext uri="{FF2B5EF4-FFF2-40B4-BE49-F238E27FC236}">
                <a16:creationId xmlns:a16="http://schemas.microsoft.com/office/drawing/2014/main" id="{57117ED6-6BFC-4AC3-9D7C-DC45D258B3B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64852820-1C71-4EB6-A382-183DC83B3FDA}"/>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4155755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AF4FF-C64B-4388-89B0-71C6A4BCF55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CEC70D0-572A-48BA-B91E-100C06772023}"/>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4" name="Нижний колонтитул 3">
            <a:extLst>
              <a:ext uri="{FF2B5EF4-FFF2-40B4-BE49-F238E27FC236}">
                <a16:creationId xmlns:a16="http://schemas.microsoft.com/office/drawing/2014/main" id="{06A955EA-B031-47E7-B295-9ABF63ACBB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712261E-AF3D-4A21-BA7E-B9E25356415F}"/>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266206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CCAB627-EC46-4413-B982-0A400D5CF313}"/>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3" name="Нижний колонтитул 2">
            <a:extLst>
              <a:ext uri="{FF2B5EF4-FFF2-40B4-BE49-F238E27FC236}">
                <a16:creationId xmlns:a16="http://schemas.microsoft.com/office/drawing/2014/main" id="{6B32EBF2-B7A9-4D08-8E35-D728B2EDE0D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D9A10A4-6A03-4EE5-A62F-09C14A11E7CE}"/>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1237106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AC687E-6654-4239-8D45-AEB52907916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6E699442-E6A9-4DE6-81C8-26C82D91D8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61B066F-3837-4C70-81EF-095FC60900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544AF6F-1B53-4934-9CAD-A090FDF832B1}"/>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6" name="Нижний колонтитул 5">
            <a:extLst>
              <a:ext uri="{FF2B5EF4-FFF2-40B4-BE49-F238E27FC236}">
                <a16:creationId xmlns:a16="http://schemas.microsoft.com/office/drawing/2014/main" id="{D4C4B7CB-E150-43B2-84F5-66EB64C9D8C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9CBC490-D4C3-45D9-B6F8-17CFBAD5E5BF}"/>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2584474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E0E31A-BBC0-466D-A89F-BE9E451E351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EAEB6C1-83E2-4261-AE6B-E7CDE8EC39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0E889F8-5540-4E12-9BD7-853750838F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E6EF926-0643-4C3C-9D90-031A5865F600}"/>
              </a:ext>
            </a:extLst>
          </p:cNvPr>
          <p:cNvSpPr>
            <a:spLocks noGrp="1"/>
          </p:cNvSpPr>
          <p:nvPr>
            <p:ph type="dt" sz="half" idx="10"/>
          </p:nvPr>
        </p:nvSpPr>
        <p:spPr/>
        <p:txBody>
          <a:bodyPr/>
          <a:lstStyle/>
          <a:p>
            <a:fld id="{38FBD139-9C4B-4BD4-B77C-3C830C4F3A37}" type="datetimeFigureOut">
              <a:rPr lang="ru-RU" smtClean="0"/>
              <a:t>18.06.2024</a:t>
            </a:fld>
            <a:endParaRPr lang="ru-RU"/>
          </a:p>
        </p:txBody>
      </p:sp>
      <p:sp>
        <p:nvSpPr>
          <p:cNvPr id="6" name="Нижний колонтитул 5">
            <a:extLst>
              <a:ext uri="{FF2B5EF4-FFF2-40B4-BE49-F238E27FC236}">
                <a16:creationId xmlns:a16="http://schemas.microsoft.com/office/drawing/2014/main" id="{F16F9E21-2DBF-4FA0-80A8-7CD0692D93C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02FB2F-9F5D-4BC7-9C89-A3DB78C300EC}"/>
              </a:ext>
            </a:extLst>
          </p:cNvPr>
          <p:cNvSpPr>
            <a:spLocks noGrp="1"/>
          </p:cNvSpPr>
          <p:nvPr>
            <p:ph type="sldNum" sz="quarter" idx="12"/>
          </p:nvPr>
        </p:nvSpPr>
        <p:spPr/>
        <p:txBody>
          <a:bodyPr/>
          <a:lstStyle/>
          <a:p>
            <a:fld id="{DF69EA4D-A042-4039-91E0-2E3B956CF977}" type="slidenum">
              <a:rPr lang="ru-RU" smtClean="0"/>
              <a:t>‹#›</a:t>
            </a:fld>
            <a:endParaRPr lang="ru-RU"/>
          </a:p>
        </p:txBody>
      </p:sp>
    </p:spTree>
    <p:extLst>
      <p:ext uri="{BB962C8B-B14F-4D97-AF65-F5344CB8AC3E}">
        <p14:creationId xmlns:p14="http://schemas.microsoft.com/office/powerpoint/2010/main" val="367698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AC6F28-14D5-452A-B86E-D81420BEB2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9ACEB2C-182E-40AD-BC5E-0B55616A82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220BB7F-43EC-4614-9FC6-B2E322F036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FBD139-9C4B-4BD4-B77C-3C830C4F3A37}" type="datetimeFigureOut">
              <a:rPr lang="ru-RU" smtClean="0"/>
              <a:t>18.06.2024</a:t>
            </a:fld>
            <a:endParaRPr lang="ru-RU"/>
          </a:p>
        </p:txBody>
      </p:sp>
      <p:sp>
        <p:nvSpPr>
          <p:cNvPr id="5" name="Нижний колонтитул 4">
            <a:extLst>
              <a:ext uri="{FF2B5EF4-FFF2-40B4-BE49-F238E27FC236}">
                <a16:creationId xmlns:a16="http://schemas.microsoft.com/office/drawing/2014/main" id="{98149F1B-3386-4C98-A603-7B8F457F53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E4615CD-DAB8-4DA8-92C7-2C4F8D16E7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9EA4D-A042-4039-91E0-2E3B956CF977}" type="slidenum">
              <a:rPr lang="ru-RU" smtClean="0"/>
              <a:t>‹#›</a:t>
            </a:fld>
            <a:endParaRPr lang="ru-RU"/>
          </a:p>
        </p:txBody>
      </p:sp>
    </p:spTree>
    <p:extLst>
      <p:ext uri="{BB962C8B-B14F-4D97-AF65-F5344CB8AC3E}">
        <p14:creationId xmlns:p14="http://schemas.microsoft.com/office/powerpoint/2010/main" val="1578634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11DFC8C-6F37-4A5B-B3B1-C8DA4C0CE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a:extLst>
              <a:ext uri="{FF2B5EF4-FFF2-40B4-BE49-F238E27FC236}">
                <a16:creationId xmlns:a16="http://schemas.microsoft.com/office/drawing/2014/main" id="{D02D0F11-DEBB-4E1E-AC74-B690A5868A01}"/>
              </a:ext>
            </a:extLst>
          </p:cNvPr>
          <p:cNvSpPr/>
          <p:nvPr/>
        </p:nvSpPr>
        <p:spPr>
          <a:xfrm>
            <a:off x="2275642" y="174412"/>
            <a:ext cx="7063668" cy="369332"/>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Детский сад №103 ОАО «РЖД»</a:t>
            </a:r>
            <a:endParaRPr lang="ru-RU"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FF986E15-E1BE-43BD-929C-4270365004C3}"/>
              </a:ext>
            </a:extLst>
          </p:cNvPr>
          <p:cNvSpPr/>
          <p:nvPr/>
        </p:nvSpPr>
        <p:spPr>
          <a:xfrm>
            <a:off x="2888200" y="5934670"/>
            <a:ext cx="6096000" cy="923330"/>
          </a:xfrm>
          <a:prstGeom prst="rect">
            <a:avLst/>
          </a:prstGeom>
        </p:spPr>
        <p:txBody>
          <a:bodyPr>
            <a:spAutoFit/>
          </a:bodyPr>
          <a:lstStyle/>
          <a:p>
            <a:pPr algn="ctr"/>
            <a:r>
              <a:rPr lang="ru-RU" dirty="0">
                <a:latin typeface="Times New Roman" panose="02020603050405020304" pitchFamily="18" charset="0"/>
                <a:cs typeface="Times New Roman" panose="02020603050405020304" pitchFamily="18" charset="0"/>
              </a:rPr>
              <a:t>Подготовил воспитатель: </a:t>
            </a:r>
            <a:r>
              <a:rPr lang="ru-RU" dirty="0" smtClean="0">
                <a:latin typeface="Times New Roman" panose="02020603050405020304" pitchFamily="18" charset="0"/>
                <a:cs typeface="Times New Roman" panose="02020603050405020304" pitchFamily="18" charset="0"/>
              </a:rPr>
              <a:t>Маслова Л.А.</a:t>
            </a:r>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г. </a:t>
            </a:r>
            <a:r>
              <a:rPr lang="ru-RU" dirty="0" smtClean="0">
                <a:latin typeface="Times New Roman" panose="02020603050405020304" pitchFamily="18" charset="0"/>
                <a:cs typeface="Times New Roman" panose="02020603050405020304" pitchFamily="18" charset="0"/>
              </a:rPr>
              <a:t>Лиски</a:t>
            </a:r>
            <a:r>
              <a:rPr lang="ru-RU" dirty="0" smtClean="0">
                <a:latin typeface="Times New Roman" panose="02020603050405020304" pitchFamily="18" charset="0"/>
                <a:cs typeface="Times New Roman" panose="02020603050405020304" pitchFamily="18" charset="0"/>
              </a:rPr>
              <a:t> 2024</a:t>
            </a:r>
            <a:endParaRPr lang="ru-RU" dirty="0"/>
          </a:p>
        </p:txBody>
      </p:sp>
      <p:sp>
        <p:nvSpPr>
          <p:cNvPr id="5" name="Прямоугольник 4">
            <a:extLst>
              <a:ext uri="{FF2B5EF4-FFF2-40B4-BE49-F238E27FC236}">
                <a16:creationId xmlns:a16="http://schemas.microsoft.com/office/drawing/2014/main" id="{D1B3618A-F1C3-4DF8-81B7-1F0BD0F3C18D}"/>
              </a:ext>
            </a:extLst>
          </p:cNvPr>
          <p:cNvSpPr/>
          <p:nvPr/>
        </p:nvSpPr>
        <p:spPr>
          <a:xfrm>
            <a:off x="1311717" y="2683249"/>
            <a:ext cx="9763891" cy="1107996"/>
          </a:xfrm>
          <a:prstGeom prst="rect">
            <a:avLst/>
          </a:prstGeom>
          <a:noFill/>
        </p:spPr>
        <p:txBody>
          <a:bodyPr wrap="none" lIns="91440" tIns="45720" rIns="91440" bIns="45720">
            <a:spAutoFit/>
          </a:bodyPr>
          <a:lstStyle/>
          <a:p>
            <a:pPr algn="ctr"/>
            <a:r>
              <a:rPr lang="ru-RU" sz="6600" b="1" cap="none" spc="50" dirty="0">
                <a:ln w="9525" cmpd="sng">
                  <a:solidFill>
                    <a:schemeClr val="accent1"/>
                  </a:solidFill>
                  <a:prstDash val="solid"/>
                </a:ln>
                <a:solidFill>
                  <a:srgbClr val="FF0000"/>
                </a:solidFill>
                <a:effectLst>
                  <a:glow rad="38100">
                    <a:schemeClr val="accent1">
                      <a:alpha val="40000"/>
                    </a:schemeClr>
                  </a:glow>
                </a:effectLst>
              </a:rPr>
              <a:t>Безопасность детей </a:t>
            </a:r>
            <a:r>
              <a:rPr lang="ru-RU" sz="6600" b="1" cap="none" spc="50" dirty="0" smtClean="0">
                <a:ln w="9525" cmpd="sng">
                  <a:solidFill>
                    <a:schemeClr val="accent1"/>
                  </a:solidFill>
                  <a:prstDash val="solid"/>
                </a:ln>
                <a:solidFill>
                  <a:srgbClr val="FF0000"/>
                </a:solidFill>
                <a:effectLst>
                  <a:glow rad="38100">
                    <a:schemeClr val="accent1">
                      <a:alpha val="40000"/>
                    </a:schemeClr>
                  </a:glow>
                </a:effectLst>
              </a:rPr>
              <a:t>дома</a:t>
            </a:r>
            <a:endParaRPr lang="ru-RU" sz="6600" b="1" cap="none" spc="50" dirty="0">
              <a:ln w="9525" cmpd="sng">
                <a:solidFill>
                  <a:schemeClr val="accent1"/>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1273215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2A47443-67E8-4FD1-A0AF-A1CEC1CAE0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Прямоугольник 2">
            <a:extLst>
              <a:ext uri="{FF2B5EF4-FFF2-40B4-BE49-F238E27FC236}">
                <a16:creationId xmlns:a16="http://schemas.microsoft.com/office/drawing/2014/main" id="{A5C069EA-42F3-41D4-AB7F-320B2D0B6E34}"/>
              </a:ext>
            </a:extLst>
          </p:cNvPr>
          <p:cNvSpPr/>
          <p:nvPr/>
        </p:nvSpPr>
        <p:spPr>
          <a:xfrm>
            <a:off x="1837679" y="1960616"/>
            <a:ext cx="2627790" cy="1938992"/>
          </a:xfrm>
          <a:prstGeom prst="rect">
            <a:avLst/>
          </a:prstGeom>
        </p:spPr>
        <p:txBody>
          <a:bodyPr wrap="square">
            <a:spAutoFit/>
          </a:bodyPr>
          <a:lstStyle/>
          <a:p>
            <a:pPr>
              <a:buFont typeface="Wingdings" pitchFamily="2" charset="2"/>
              <a:buNone/>
            </a:pPr>
            <a:r>
              <a:rPr lang="ru-RU" sz="2400" kern="0" dirty="0">
                <a:latin typeface="Times New Roman" pitchFamily="18" charset="0"/>
              </a:rPr>
              <a:t>Все эти опасные предметы должны лежать в недоступном для детей месте.</a:t>
            </a:r>
          </a:p>
        </p:txBody>
      </p:sp>
      <p:pic>
        <p:nvPicPr>
          <p:cNvPr id="4" name="Picture 15" descr="005">
            <a:extLst>
              <a:ext uri="{FF2B5EF4-FFF2-40B4-BE49-F238E27FC236}">
                <a16:creationId xmlns:a16="http://schemas.microsoft.com/office/drawing/2014/main" id="{95DB2D24-0D35-4D7D-B5AB-530158D2B26F}"/>
              </a:ext>
            </a:extLst>
          </p:cNvPr>
          <p:cNvPicPr>
            <a:picLocks noChangeAspect="1" noChangeArrowheads="1"/>
          </p:cNvPicPr>
          <p:nvPr/>
        </p:nvPicPr>
        <p:blipFill>
          <a:blip r:embed="rId3"/>
          <a:srcRect/>
          <a:stretch>
            <a:fillRect/>
          </a:stretch>
        </p:blipFill>
        <p:spPr>
          <a:xfrm>
            <a:off x="4828853" y="1358560"/>
            <a:ext cx="3200400" cy="3714750"/>
          </a:xfrm>
          <a:prstGeom prst="rect">
            <a:avLst/>
          </a:prstGeom>
          <a:ln>
            <a:noFill/>
          </a:ln>
          <a:effectLst>
            <a:softEdge rad="112500"/>
          </a:effectLst>
        </p:spPr>
      </p:pic>
    </p:spTree>
    <p:extLst>
      <p:ext uri="{BB962C8B-B14F-4D97-AF65-F5344CB8AC3E}">
        <p14:creationId xmlns:p14="http://schemas.microsoft.com/office/powerpoint/2010/main" val="2204832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2A47443-67E8-4FD1-A0AF-A1CEC1CAE0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a:extLst>
              <a:ext uri="{FF2B5EF4-FFF2-40B4-BE49-F238E27FC236}">
                <a16:creationId xmlns:a16="http://schemas.microsoft.com/office/drawing/2014/main" id="{B9A46CE7-5C8E-4998-8CC6-83F4B867E13F}"/>
              </a:ext>
            </a:extLst>
          </p:cNvPr>
          <p:cNvSpPr/>
          <p:nvPr/>
        </p:nvSpPr>
        <p:spPr>
          <a:xfrm>
            <a:off x="955939" y="2371388"/>
            <a:ext cx="10280122" cy="1754326"/>
          </a:xfrm>
          <a:prstGeom prst="rect">
            <a:avLst/>
          </a:prstGeom>
          <a:noFill/>
        </p:spPr>
        <p:txBody>
          <a:bodyPr wrap="none" lIns="91440" tIns="45720" rIns="91440" bIns="45720">
            <a:spAutoFit/>
          </a:bodyPr>
          <a:lstStyle/>
          <a:p>
            <a:pPr algn="ctr"/>
            <a:r>
              <a:rPr lang="ru-RU" sz="5400" b="1" cap="none" spc="50" dirty="0">
                <a:ln w="9525" cmpd="sng">
                  <a:solidFill>
                    <a:schemeClr val="accent1"/>
                  </a:solidFill>
                  <a:prstDash val="solid"/>
                </a:ln>
                <a:solidFill>
                  <a:srgbClr val="FF0000"/>
                </a:solidFill>
                <a:effectLst>
                  <a:glow rad="38100">
                    <a:schemeClr val="accent1">
                      <a:alpha val="40000"/>
                    </a:schemeClr>
                  </a:glow>
                </a:effectLst>
              </a:rPr>
              <a:t>Берегите себя и своих близких!!!</a:t>
            </a:r>
          </a:p>
          <a:p>
            <a:pPr algn="ctr"/>
            <a:r>
              <a:rPr lang="ru-RU" sz="5400" b="1" spc="50" dirty="0">
                <a:ln w="9525" cmpd="sng">
                  <a:solidFill>
                    <a:schemeClr val="accent1"/>
                  </a:solidFill>
                  <a:prstDash val="solid"/>
                </a:ln>
                <a:solidFill>
                  <a:srgbClr val="FF0000"/>
                </a:solidFill>
                <a:effectLst>
                  <a:glow rad="38100">
                    <a:schemeClr val="accent1">
                      <a:alpha val="40000"/>
                    </a:schemeClr>
                  </a:glow>
                </a:effectLst>
              </a:rPr>
              <a:t>Спасибо за внимание!</a:t>
            </a:r>
            <a:endParaRPr lang="ru-RU" sz="5400" b="1" cap="none" spc="50" dirty="0">
              <a:ln w="9525" cmpd="sng">
                <a:solidFill>
                  <a:schemeClr val="accent1"/>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2609296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DE448C3-1747-4C0E-8440-80FD69038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Прямоугольник 1">
            <a:extLst>
              <a:ext uri="{FF2B5EF4-FFF2-40B4-BE49-F238E27FC236}">
                <a16:creationId xmlns:a16="http://schemas.microsoft.com/office/drawing/2014/main" id="{0E58DCEF-7221-4FEF-830B-23FA54EC65E5}"/>
              </a:ext>
            </a:extLst>
          </p:cNvPr>
          <p:cNvSpPr/>
          <p:nvPr/>
        </p:nvSpPr>
        <p:spPr>
          <a:xfrm>
            <a:off x="1235227" y="174619"/>
            <a:ext cx="8815526" cy="6247864"/>
          </a:xfrm>
          <a:prstGeom prst="rect">
            <a:avLst/>
          </a:prstGeom>
        </p:spPr>
        <p:txBody>
          <a:bodyPr wrap="square">
            <a:spAutoFit/>
          </a:bodyPr>
          <a:lstStyle/>
          <a:p>
            <a:r>
              <a:rPr lang="ru-RU" sz="2000" b="0" i="0" dirty="0">
                <a:solidFill>
                  <a:srgbClr val="000000"/>
                </a:solidFill>
                <a:effectLst/>
                <a:latin typeface="Times New Roman" panose="02020603050405020304" pitchFamily="18" charset="0"/>
                <a:cs typeface="Times New Roman" panose="02020603050405020304" pitchFamily="18" charset="0"/>
              </a:rPr>
              <a:t>«Мой дом — моя крепость», — гласит известная поговорка. Мы, взрослые, любим часто употреблять ее, и нередко забываем, что в нашем доме нас подстерегает много опасностей. Все больше появляется бытовых приборов, все сложнее становится наша домашняя аппаратура, постоянно расширяется и без того многочисленный арсенал различных химикатов бытового назначения.</a:t>
            </a:r>
          </a:p>
          <a:p>
            <a:pPr>
              <a:buFont typeface="Arial" panose="020B0604020202020204" pitchFamily="34" charset="0"/>
              <a:buChar char="•"/>
            </a:pPr>
            <a:r>
              <a:rPr lang="ru-RU" sz="2000" b="0" i="0" dirty="0">
                <a:solidFill>
                  <a:srgbClr val="000000"/>
                </a:solidFill>
                <a:effectLst/>
                <a:latin typeface="Times New Roman" panose="02020603050405020304" pitchFamily="18" charset="0"/>
                <a:cs typeface="Times New Roman" panose="02020603050405020304" pitchFamily="18" charset="0"/>
              </a:rPr>
              <a:t>Ребенок, который еще толком читать и писать не умеет, порой свободно управляется с цветным телевизором, магнитофоном, компьютером…, разве может случиться несчастье там, где все так знакомо и привычно? А ведь каждый из этих предметов таит для ребенка незримую опасность. Взрослому и в голову не придет, к примеру, сунуть гвоздь в розетку, либо развести костер в комнате или на кухне, а ребенок из озорства, любопытства или по недомыслию может. Порой, оставшись без присмотра, дети беспечно открывают краны, включают утюг, пытаются исследовать “внутренности” включенного пылесоса, пробуют бабушкино лекарство, оставленное на виду, иногда по ошибке утоляют жажду совсем неподходящей для этой цели жидкостью. Случается, выпадают из открытых окон многоэтажных домов…</a:t>
            </a:r>
          </a:p>
          <a:p>
            <a:pPr>
              <a:buFont typeface="Arial" panose="020B0604020202020204" pitchFamily="34" charset="0"/>
              <a:buChar char="•"/>
            </a:pPr>
            <a:r>
              <a:rPr lang="ru-RU" sz="2000" b="0" i="0" dirty="0">
                <a:solidFill>
                  <a:srgbClr val="000000"/>
                </a:solidFill>
                <a:effectLst/>
                <a:latin typeface="Times New Roman" panose="02020603050405020304" pitchFamily="18" charset="0"/>
                <a:cs typeface="Times New Roman" panose="02020603050405020304" pitchFamily="18" charset="0"/>
              </a:rPr>
              <a:t>Завороженные мирным словом “дом”, мы не думаем об опасности и поэтому нередко пренебрегаем самыми элементарными мерами предосторожности в отношении своих детей, а порой и допускаем, такую беспечность о которой можно только сожалеть.</a:t>
            </a:r>
          </a:p>
        </p:txBody>
      </p:sp>
    </p:spTree>
    <p:extLst>
      <p:ext uri="{BB962C8B-B14F-4D97-AF65-F5344CB8AC3E}">
        <p14:creationId xmlns:p14="http://schemas.microsoft.com/office/powerpoint/2010/main" val="1550611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CC99A7B-073E-477B-BF6C-DE20257C1A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635"/>
            <a:ext cx="12192000" cy="6858000"/>
          </a:xfrm>
          <a:prstGeom prst="rect">
            <a:avLst/>
          </a:prstGeom>
        </p:spPr>
      </p:pic>
      <p:sp>
        <p:nvSpPr>
          <p:cNvPr id="4" name="Rectangle 10">
            <a:extLst>
              <a:ext uri="{FF2B5EF4-FFF2-40B4-BE49-F238E27FC236}">
                <a16:creationId xmlns:a16="http://schemas.microsoft.com/office/drawing/2014/main" id="{A050B7F7-3232-4BEB-8A11-3AB71844B044}"/>
              </a:ext>
            </a:extLst>
          </p:cNvPr>
          <p:cNvSpPr txBox="1">
            <a:spLocks noRot="1" noChangeArrowheads="1"/>
          </p:cNvSpPr>
          <p:nvPr/>
        </p:nvSpPr>
        <p:spPr>
          <a:xfrm>
            <a:off x="648391" y="725803"/>
            <a:ext cx="3157538" cy="4191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ru-RU" sz="2400" dirty="0">
                <a:latin typeface="Times New Roman" pitchFamily="18" charset="0"/>
              </a:rPr>
              <a:t>Расскажите ребенку, почему нельзя баловаться со спичками, свечами, зажигалками, петардами и бенгальскими огнями. </a:t>
            </a:r>
          </a:p>
          <a:p>
            <a:pPr>
              <a:buFont typeface="Wingdings" pitchFamily="2" charset="2"/>
              <a:buNone/>
            </a:pPr>
            <a:r>
              <a:rPr lang="ru-RU" sz="2400" dirty="0">
                <a:latin typeface="Times New Roman" pitchFamily="18" charset="0"/>
              </a:rPr>
              <a:t>Не играй с этими предметами, это может привести к пожару!</a:t>
            </a:r>
          </a:p>
        </p:txBody>
      </p:sp>
      <p:pic>
        <p:nvPicPr>
          <p:cNvPr id="5" name="Picture 8" descr="009">
            <a:extLst>
              <a:ext uri="{FF2B5EF4-FFF2-40B4-BE49-F238E27FC236}">
                <a16:creationId xmlns:a16="http://schemas.microsoft.com/office/drawing/2014/main" id="{5A2E3720-76FD-47F1-B629-5A38BED11DA4}"/>
              </a:ext>
            </a:extLst>
          </p:cNvPr>
          <p:cNvPicPr>
            <a:picLocks noChangeAspect="1" noChangeArrowheads="1"/>
          </p:cNvPicPr>
          <p:nvPr/>
        </p:nvPicPr>
        <p:blipFill>
          <a:blip r:embed="rId3"/>
          <a:srcRect/>
          <a:stretch>
            <a:fillRect/>
          </a:stretch>
        </p:blipFill>
        <p:spPr>
          <a:xfrm>
            <a:off x="3697288" y="908050"/>
            <a:ext cx="5059363" cy="4608512"/>
          </a:xfrm>
          <a:prstGeom prst="rect">
            <a:avLst/>
          </a:prstGeom>
          <a:ln>
            <a:noFill/>
          </a:ln>
          <a:effectLst>
            <a:softEdge rad="112500"/>
          </a:effectLst>
        </p:spPr>
      </p:pic>
    </p:spTree>
    <p:extLst>
      <p:ext uri="{BB962C8B-B14F-4D97-AF65-F5344CB8AC3E}">
        <p14:creationId xmlns:p14="http://schemas.microsoft.com/office/powerpoint/2010/main" val="4010270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303501E3-4CC1-4AA5-A9DC-487572E8F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a:extLst>
              <a:ext uri="{FF2B5EF4-FFF2-40B4-BE49-F238E27FC236}">
                <a16:creationId xmlns:a16="http://schemas.microsoft.com/office/drawing/2014/main" id="{97D36D1B-F31D-44FB-BDC7-2D7BD176116A}"/>
              </a:ext>
            </a:extLst>
          </p:cNvPr>
          <p:cNvSpPr/>
          <p:nvPr/>
        </p:nvSpPr>
        <p:spPr>
          <a:xfrm>
            <a:off x="1027407" y="1822028"/>
            <a:ext cx="3399737" cy="3046988"/>
          </a:xfrm>
          <a:prstGeom prst="rect">
            <a:avLst/>
          </a:prstGeom>
        </p:spPr>
        <p:txBody>
          <a:bodyPr wrap="square">
            <a:spAutoFit/>
          </a:bodyPr>
          <a:lstStyle/>
          <a:p>
            <a:r>
              <a:rPr lang="ru-RU" sz="2400" dirty="0">
                <a:latin typeface="Times New Roman" pitchFamily="18" charset="0"/>
              </a:rPr>
              <a:t>Всегда вставляйте блокираторы в электророзетки во избежание засунуть отвёртку, шпильку, пальчик в одну из дырочек, какие он видит в стене. </a:t>
            </a:r>
            <a:endParaRPr lang="ru-RU" sz="2400" dirty="0"/>
          </a:p>
        </p:txBody>
      </p:sp>
      <p:pic>
        <p:nvPicPr>
          <p:cNvPr id="5" name="Picture 6" descr="008">
            <a:extLst>
              <a:ext uri="{FF2B5EF4-FFF2-40B4-BE49-F238E27FC236}">
                <a16:creationId xmlns:a16="http://schemas.microsoft.com/office/drawing/2014/main" id="{D6B2939B-CA2E-4334-B2AD-8A55A11F3986}"/>
              </a:ext>
            </a:extLst>
          </p:cNvPr>
          <p:cNvPicPr>
            <a:picLocks noChangeAspect="1" noChangeArrowheads="1"/>
          </p:cNvPicPr>
          <p:nvPr/>
        </p:nvPicPr>
        <p:blipFill>
          <a:blip r:embed="rId3"/>
          <a:srcRect/>
          <a:stretch>
            <a:fillRect/>
          </a:stretch>
        </p:blipFill>
        <p:spPr>
          <a:xfrm>
            <a:off x="4427144" y="1043018"/>
            <a:ext cx="4801575" cy="4771963"/>
          </a:xfrm>
          <a:prstGeom prst="rect">
            <a:avLst/>
          </a:prstGeom>
          <a:ln>
            <a:noFill/>
          </a:ln>
          <a:effectLst>
            <a:softEdge rad="112500"/>
          </a:effectLst>
        </p:spPr>
      </p:pic>
    </p:spTree>
    <p:extLst>
      <p:ext uri="{BB962C8B-B14F-4D97-AF65-F5344CB8AC3E}">
        <p14:creationId xmlns:p14="http://schemas.microsoft.com/office/powerpoint/2010/main" val="431637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C8BB581-7235-45FF-A254-FABC530A81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9" descr="001">
            <a:extLst>
              <a:ext uri="{FF2B5EF4-FFF2-40B4-BE49-F238E27FC236}">
                <a16:creationId xmlns:a16="http://schemas.microsoft.com/office/drawing/2014/main" id="{9F4023B0-A0ED-41E9-9154-EA87E00371A3}"/>
              </a:ext>
            </a:extLst>
          </p:cNvPr>
          <p:cNvPicPr>
            <a:picLocks noChangeAspect="1" noChangeArrowheads="1"/>
          </p:cNvPicPr>
          <p:nvPr/>
        </p:nvPicPr>
        <p:blipFill>
          <a:blip r:embed="rId3"/>
          <a:srcRect/>
          <a:stretch>
            <a:fillRect/>
          </a:stretch>
        </p:blipFill>
        <p:spPr>
          <a:xfrm>
            <a:off x="1446685" y="981075"/>
            <a:ext cx="4475163" cy="4895850"/>
          </a:xfrm>
          <a:prstGeom prst="rect">
            <a:avLst/>
          </a:prstGeom>
          <a:ln>
            <a:noFill/>
          </a:ln>
          <a:effectLst>
            <a:softEdge rad="112500"/>
          </a:effectLst>
        </p:spPr>
      </p:pic>
      <p:sp>
        <p:nvSpPr>
          <p:cNvPr id="5" name="Прямоугольник 4">
            <a:extLst>
              <a:ext uri="{FF2B5EF4-FFF2-40B4-BE49-F238E27FC236}">
                <a16:creationId xmlns:a16="http://schemas.microsoft.com/office/drawing/2014/main" id="{97184AE1-33DA-456F-8B5A-DF53A73245F8}"/>
              </a:ext>
            </a:extLst>
          </p:cNvPr>
          <p:cNvSpPr/>
          <p:nvPr/>
        </p:nvSpPr>
        <p:spPr>
          <a:xfrm>
            <a:off x="6369742" y="614541"/>
            <a:ext cx="2757996" cy="4745915"/>
          </a:xfrm>
          <a:prstGeom prst="rect">
            <a:avLst/>
          </a:prstGeom>
        </p:spPr>
        <p:txBody>
          <a:bodyPr wrap="square">
            <a:spAutoFit/>
          </a:bodyPr>
          <a:lstStyle/>
          <a:p>
            <a:pPr>
              <a:lnSpc>
                <a:spcPct val="90000"/>
              </a:lnSpc>
              <a:buFont typeface="Wingdings" pitchFamily="2" charset="2"/>
              <a:buNone/>
            </a:pPr>
            <a:r>
              <a:rPr lang="ru-RU" sz="2400" dirty="0">
                <a:latin typeface="Times New Roman" pitchFamily="18" charset="0"/>
              </a:rPr>
              <a:t>Объясните ребенку, почему ничего нельзя вставлять в розетку. Обратите внимание ребенка на то, что ни в  коем случае нельзя дотрагиваться до розетки мокрыми руками. </a:t>
            </a:r>
          </a:p>
          <a:p>
            <a:pPr>
              <a:lnSpc>
                <a:spcPct val="90000"/>
              </a:lnSpc>
              <a:buFont typeface="Wingdings" pitchFamily="2" charset="2"/>
              <a:buNone/>
            </a:pPr>
            <a:r>
              <a:rPr lang="ru-RU" sz="2400" dirty="0">
                <a:latin typeface="Times New Roman" pitchFamily="18" charset="0"/>
              </a:rPr>
              <a:t>Нельзя вставлять в розетку посторонние предметы!</a:t>
            </a:r>
          </a:p>
        </p:txBody>
      </p:sp>
    </p:spTree>
    <p:extLst>
      <p:ext uri="{BB962C8B-B14F-4D97-AF65-F5344CB8AC3E}">
        <p14:creationId xmlns:p14="http://schemas.microsoft.com/office/powerpoint/2010/main" val="401389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DBA912F-D78B-43E2-BED9-9A58773A4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19"/>
            <a:ext cx="12192000" cy="6858000"/>
          </a:xfrm>
          <a:prstGeom prst="rect">
            <a:avLst/>
          </a:prstGeom>
        </p:spPr>
      </p:pic>
      <p:sp>
        <p:nvSpPr>
          <p:cNvPr id="3" name="Rectangle 8">
            <a:extLst>
              <a:ext uri="{FF2B5EF4-FFF2-40B4-BE49-F238E27FC236}">
                <a16:creationId xmlns:a16="http://schemas.microsoft.com/office/drawing/2014/main" id="{39C672AD-7A4E-4ED6-8B42-19496DF868CC}"/>
              </a:ext>
            </a:extLst>
          </p:cNvPr>
          <p:cNvSpPr txBox="1">
            <a:spLocks noRot="1" noChangeArrowheads="1"/>
          </p:cNvSpPr>
          <p:nvPr/>
        </p:nvSpPr>
        <p:spPr>
          <a:xfrm>
            <a:off x="1351656" y="934683"/>
            <a:ext cx="3927475" cy="5184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ru-RU" sz="2400" dirty="0">
                <a:latin typeface="Times New Roman" pitchFamily="18" charset="0"/>
              </a:rPr>
              <a:t>Всегда надёжно запирайте лекарства </a:t>
            </a:r>
          </a:p>
          <a:p>
            <a:pPr>
              <a:buFont typeface="Wingdings" pitchFamily="2" charset="2"/>
              <a:buNone/>
            </a:pPr>
            <a:r>
              <a:rPr lang="ru-RU" sz="2400" dirty="0">
                <a:latin typeface="Times New Roman" pitchFamily="18" charset="0"/>
              </a:rPr>
              <a:t>и всё, что может оказаться ядовитым для ребёнка; </a:t>
            </a:r>
          </a:p>
        </p:txBody>
      </p:sp>
      <p:pic>
        <p:nvPicPr>
          <p:cNvPr id="4" name="Picture 6" descr="004">
            <a:extLst>
              <a:ext uri="{FF2B5EF4-FFF2-40B4-BE49-F238E27FC236}">
                <a16:creationId xmlns:a16="http://schemas.microsoft.com/office/drawing/2014/main" id="{51424587-BABC-48F4-A528-F8F579EE6E55}"/>
              </a:ext>
            </a:extLst>
          </p:cNvPr>
          <p:cNvPicPr>
            <a:picLocks noChangeAspect="1" noChangeArrowheads="1"/>
          </p:cNvPicPr>
          <p:nvPr/>
        </p:nvPicPr>
        <p:blipFill>
          <a:blip r:embed="rId3"/>
          <a:srcRect/>
          <a:stretch>
            <a:fillRect/>
          </a:stretch>
        </p:blipFill>
        <p:spPr>
          <a:xfrm>
            <a:off x="5279131" y="934683"/>
            <a:ext cx="4079875" cy="5330825"/>
          </a:xfrm>
          <a:prstGeom prst="rect">
            <a:avLst/>
          </a:prstGeom>
          <a:ln>
            <a:noFill/>
          </a:ln>
          <a:effectLst>
            <a:softEdge rad="112500"/>
          </a:effectLst>
        </p:spPr>
      </p:pic>
    </p:spTree>
    <p:extLst>
      <p:ext uri="{BB962C8B-B14F-4D97-AF65-F5344CB8AC3E}">
        <p14:creationId xmlns:p14="http://schemas.microsoft.com/office/powerpoint/2010/main" val="464370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9267471-FC82-41D0-B295-1F74F8A6F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10">
            <a:extLst>
              <a:ext uri="{FF2B5EF4-FFF2-40B4-BE49-F238E27FC236}">
                <a16:creationId xmlns:a16="http://schemas.microsoft.com/office/drawing/2014/main" id="{B0064ABE-DA3E-4748-B7AA-C641612FA8B9}"/>
              </a:ext>
            </a:extLst>
          </p:cNvPr>
          <p:cNvSpPr txBox="1">
            <a:spLocks noRot="1" noChangeArrowheads="1"/>
          </p:cNvSpPr>
          <p:nvPr/>
        </p:nvSpPr>
        <p:spPr>
          <a:xfrm>
            <a:off x="838200" y="836613"/>
            <a:ext cx="3086100" cy="57610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None/>
            </a:pPr>
            <a:r>
              <a:rPr lang="ru-RU" sz="2400" dirty="0">
                <a:latin typeface="Times New Roman" pitchFamily="18" charset="0"/>
              </a:rPr>
              <a:t>Объясните ребенку, почему нельзя открывать дверь незнакомым людям. Поиграйте с ним в игру «Дзинь! Кто за дверью?», перечисляя своих близких и знакомых и выясняя вместе с ребенком, кому он может открывать дверь, а кому нет.. Не открывай дверь незнакомым людям!</a:t>
            </a:r>
          </a:p>
        </p:txBody>
      </p:sp>
      <p:pic>
        <p:nvPicPr>
          <p:cNvPr id="4" name="Picture 8" descr="006">
            <a:extLst>
              <a:ext uri="{FF2B5EF4-FFF2-40B4-BE49-F238E27FC236}">
                <a16:creationId xmlns:a16="http://schemas.microsoft.com/office/drawing/2014/main" id="{A9F87A92-25D7-4402-96E2-1EFA953CE7FC}"/>
              </a:ext>
            </a:extLst>
          </p:cNvPr>
          <p:cNvPicPr>
            <a:picLocks noChangeAspect="1" noChangeArrowheads="1"/>
          </p:cNvPicPr>
          <p:nvPr/>
        </p:nvPicPr>
        <p:blipFill>
          <a:blip r:embed="rId3"/>
          <a:srcRect/>
          <a:stretch>
            <a:fillRect/>
          </a:stretch>
        </p:blipFill>
        <p:spPr>
          <a:xfrm>
            <a:off x="4215260" y="938182"/>
            <a:ext cx="4342814" cy="4561596"/>
          </a:xfrm>
          <a:prstGeom prst="rect">
            <a:avLst/>
          </a:prstGeom>
          <a:ln>
            <a:noFill/>
          </a:ln>
          <a:effectLst>
            <a:softEdge rad="112500"/>
          </a:effectLst>
        </p:spPr>
      </p:pic>
    </p:spTree>
    <p:extLst>
      <p:ext uri="{BB962C8B-B14F-4D97-AF65-F5344CB8AC3E}">
        <p14:creationId xmlns:p14="http://schemas.microsoft.com/office/powerpoint/2010/main" val="3890941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D279AF8-1615-4F95-B569-57F4D2A977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8">
            <a:extLst>
              <a:ext uri="{FF2B5EF4-FFF2-40B4-BE49-F238E27FC236}">
                <a16:creationId xmlns:a16="http://schemas.microsoft.com/office/drawing/2014/main" id="{F9600897-5C73-4A2E-9C24-A0563A9ED437}"/>
              </a:ext>
            </a:extLst>
          </p:cNvPr>
          <p:cNvSpPr txBox="1">
            <a:spLocks noRot="1" noChangeArrowheads="1"/>
          </p:cNvSpPr>
          <p:nvPr/>
        </p:nvSpPr>
        <p:spPr>
          <a:xfrm>
            <a:off x="678957" y="739166"/>
            <a:ext cx="3927475" cy="49688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None/>
            </a:pPr>
            <a:r>
              <a:rPr lang="ru-RU" sz="2400" dirty="0">
                <a:latin typeface="Times New Roman" pitchFamily="18" charset="0"/>
              </a:rPr>
              <a:t>Объясните ребенку, что забираться на подоконник, высовываться из окна, преклоняться через перила балкона очень опасно. Можно не бояться высоты, но можно упасть и сильно пораниться. </a:t>
            </a:r>
          </a:p>
          <a:p>
            <a:pPr>
              <a:buFont typeface="Wingdings" pitchFamily="2" charset="2"/>
              <a:buNone/>
            </a:pPr>
            <a:r>
              <a:rPr lang="ru-RU" sz="2400" dirty="0">
                <a:latin typeface="Times New Roman" pitchFamily="18" charset="0"/>
              </a:rPr>
              <a:t>Запомни, играть на высоте опасно!</a:t>
            </a:r>
          </a:p>
        </p:txBody>
      </p:sp>
      <p:pic>
        <p:nvPicPr>
          <p:cNvPr id="4" name="Picture 6" descr="003">
            <a:extLst>
              <a:ext uri="{FF2B5EF4-FFF2-40B4-BE49-F238E27FC236}">
                <a16:creationId xmlns:a16="http://schemas.microsoft.com/office/drawing/2014/main" id="{D6410F1D-68F5-40F2-97F7-EC86F53BC00D}"/>
              </a:ext>
            </a:extLst>
          </p:cNvPr>
          <p:cNvPicPr>
            <a:picLocks noChangeAspect="1" noChangeArrowheads="1"/>
          </p:cNvPicPr>
          <p:nvPr/>
        </p:nvPicPr>
        <p:blipFill>
          <a:blip r:embed="rId3"/>
          <a:srcRect/>
          <a:stretch>
            <a:fillRect/>
          </a:stretch>
        </p:blipFill>
        <p:spPr>
          <a:xfrm>
            <a:off x="5000965" y="703448"/>
            <a:ext cx="3567113" cy="5040312"/>
          </a:xfrm>
          <a:prstGeom prst="rect">
            <a:avLst/>
          </a:prstGeom>
          <a:ln>
            <a:noFill/>
          </a:ln>
          <a:effectLst>
            <a:softEdge rad="112500"/>
          </a:effectLst>
        </p:spPr>
      </p:pic>
    </p:spTree>
    <p:extLst>
      <p:ext uri="{BB962C8B-B14F-4D97-AF65-F5344CB8AC3E}">
        <p14:creationId xmlns:p14="http://schemas.microsoft.com/office/powerpoint/2010/main" val="4039982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F7A7106-0AB0-4D58-B46A-11C0C2AAA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8">
            <a:extLst>
              <a:ext uri="{FF2B5EF4-FFF2-40B4-BE49-F238E27FC236}">
                <a16:creationId xmlns:a16="http://schemas.microsoft.com/office/drawing/2014/main" id="{DF328306-A7D5-4DC7-8699-A7D66BBF1788}"/>
              </a:ext>
            </a:extLst>
          </p:cNvPr>
          <p:cNvSpPr txBox="1">
            <a:spLocks noRot="1" noChangeArrowheads="1"/>
          </p:cNvSpPr>
          <p:nvPr/>
        </p:nvSpPr>
        <p:spPr>
          <a:xfrm>
            <a:off x="323850" y="981075"/>
            <a:ext cx="4214813" cy="54721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 typeface="Wingdings" pitchFamily="2" charset="2"/>
              <a:buNone/>
            </a:pPr>
            <a:r>
              <a:rPr lang="ru-RU" sz="2400">
                <a:latin typeface="Times New Roman" pitchFamily="18" charset="0"/>
              </a:rPr>
              <a:t>Покажите ребенку предметы в вашей квартире, которые могут быть горячими. Будь осторожен с этими предметами, они очень горячие – можно обжечься!</a:t>
            </a:r>
          </a:p>
          <a:p>
            <a:pPr>
              <a:lnSpc>
                <a:spcPct val="80000"/>
              </a:lnSpc>
              <a:buFont typeface="Wingdings" pitchFamily="2" charset="2"/>
              <a:buNone/>
            </a:pPr>
            <a:r>
              <a:rPr lang="ru-RU" sz="2400">
                <a:latin typeface="Times New Roman" pitchFamily="18" charset="0"/>
              </a:rPr>
              <a:t>Объясните ребенку, почему нельзя самостоятельно крутить рычажки и нажимать на кнопочки на плите и других приборах. Запомни, эти предметы тоже могут обжечь!</a:t>
            </a:r>
            <a:endParaRPr lang="ru-RU" sz="2400" dirty="0">
              <a:latin typeface="Times New Roman" pitchFamily="18" charset="0"/>
            </a:endParaRPr>
          </a:p>
        </p:txBody>
      </p:sp>
      <p:pic>
        <p:nvPicPr>
          <p:cNvPr id="4" name="Picture 10" descr="6082_big">
            <a:extLst>
              <a:ext uri="{FF2B5EF4-FFF2-40B4-BE49-F238E27FC236}">
                <a16:creationId xmlns:a16="http://schemas.microsoft.com/office/drawing/2014/main" id="{B9116584-BD61-47F3-821C-C585914F592B}"/>
              </a:ext>
            </a:extLst>
          </p:cNvPr>
          <p:cNvPicPr>
            <a:picLocks noChangeAspect="1" noChangeArrowheads="1"/>
          </p:cNvPicPr>
          <p:nvPr/>
        </p:nvPicPr>
        <p:blipFill>
          <a:blip r:embed="rId3"/>
          <a:srcRect/>
          <a:stretch>
            <a:fillRect/>
          </a:stretch>
        </p:blipFill>
        <p:spPr>
          <a:xfrm>
            <a:off x="4681893" y="826407"/>
            <a:ext cx="3609852" cy="5372164"/>
          </a:xfrm>
          <a:prstGeom prst="rect">
            <a:avLst/>
          </a:prstGeom>
          <a:ln>
            <a:noFill/>
          </a:ln>
          <a:effectLst>
            <a:softEdge rad="112500"/>
          </a:effectLst>
        </p:spPr>
      </p:pic>
    </p:spTree>
    <p:extLst>
      <p:ext uri="{BB962C8B-B14F-4D97-AF65-F5344CB8AC3E}">
        <p14:creationId xmlns:p14="http://schemas.microsoft.com/office/powerpoint/2010/main" val="112883099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513</Words>
  <Application>Microsoft Office PowerPoint</Application>
  <PresentationFormat>Широкоэкранный</PresentationFormat>
  <Paragraphs>23</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nkurk</dc:creator>
  <cp:lastModifiedBy>Солнышко</cp:lastModifiedBy>
  <cp:revision>5</cp:revision>
  <dcterms:created xsi:type="dcterms:W3CDTF">2022-05-15T09:37:03Z</dcterms:created>
  <dcterms:modified xsi:type="dcterms:W3CDTF">2024-06-18T11:37:11Z</dcterms:modified>
</cp:coreProperties>
</file>