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63" r:id="rId4"/>
    <p:sldId id="272" r:id="rId5"/>
    <p:sldId id="258" r:id="rId6"/>
    <p:sldId id="277" r:id="rId7"/>
    <p:sldId id="287" r:id="rId8"/>
    <p:sldId id="281" r:id="rId9"/>
    <p:sldId id="264" r:id="rId10"/>
    <p:sldId id="286" r:id="rId11"/>
    <p:sldId id="285" r:id="rId12"/>
    <p:sldId id="274" r:id="rId13"/>
    <p:sldId id="284" r:id="rId14"/>
    <p:sldId id="288" r:id="rId15"/>
    <p:sldId id="28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11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lovelyanimals016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941888"/>
            <a:ext cx="19145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17688"/>
            <a:ext cx="482441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school2106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62425"/>
            <a:ext cx="1811338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lovelyanimals014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4760913"/>
            <a:ext cx="23653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0" descr="26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781300"/>
            <a:ext cx="10763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1" descr="0_93dc6_762b015b_X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805488"/>
            <a:ext cx="4427537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2" descr="0_93dc6_762b015b_X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805488"/>
            <a:ext cx="4427538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3" descr="0_93dc6_762b015b_X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5805488"/>
            <a:ext cx="44291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 descr="lovelyanimals087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300663"/>
            <a:ext cx="1373187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5" descr="lovelyanimals086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8" y="4724400"/>
            <a:ext cx="152241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4" descr="http://allforchildren.ru/pictures/sun2/sun087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13" name="Рисунок 17" descr="sun087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-106363"/>
            <a:ext cx="235902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C3CDC-2726-4DB1-AA43-483A3F402B3F}" type="datetimeFigureOut">
              <a:rPr lang="ru-RU"/>
              <a:pPr>
                <a:defRPr/>
              </a:pPr>
              <a:t>27.10.2024</a:t>
            </a:fld>
            <a:endParaRPr lang="ru-RU" dirty="0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CCEC3-DC88-4B60-91BF-21B3D7F98342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67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ej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076700"/>
            <a:ext cx="292417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lovelyanimals08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15636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3C3BA-183A-4F7B-A0CA-71CEB97CC4F1}" type="datetimeFigureOut">
              <a:rPr lang="ru-RU"/>
              <a:pPr>
                <a:defRPr/>
              </a:pPr>
              <a:t>27.10.2024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6862C-2DFE-4899-99A0-48B9EECF0CF8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29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ej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3860800"/>
            <a:ext cx="2398713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lovelyanimals08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313" y="5084763"/>
            <a:ext cx="1563687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BFD38-D6B1-4E0E-86B2-993D33616D57}" type="datetimeFigureOut">
              <a:rPr lang="ru-RU"/>
              <a:pPr>
                <a:defRPr/>
              </a:pPr>
              <a:t>27.10.2024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E94A5-7760-48E7-98A8-DEB00A596A67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81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ej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076700"/>
            <a:ext cx="2392363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lovelyanimals08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15636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4872E-9102-4F60-A7D1-1DC8CF667503}" type="datetimeFigureOut">
              <a:rPr lang="ru-RU"/>
              <a:pPr>
                <a:defRPr/>
              </a:pPr>
              <a:t>27.10.2024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762E9-9243-4ACB-BDAB-28874258389F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476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5">
                <a:lumMod val="20000"/>
                <a:lumOff val="80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D8B70D-17CA-4DC6-8CA2-C6D2059314B4}" type="datetimeFigureOut">
              <a:rPr lang="ru-RU"/>
              <a:pPr>
                <a:defRPr/>
              </a:pPr>
              <a:t>27.10.2024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F89"/>
                </a:solidFill>
                <a:latin typeface="Times New Roman" panose="02020603050405020304" pitchFamily="18" charset="0"/>
              </a:defRPr>
            </a:lvl1pPr>
          </a:lstStyle>
          <a:p>
            <a:fld id="{48E92989-75FA-4FF3-9EFA-B0DCF26582DD}" type="slidenum">
              <a:rPr lang="ru-RU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60648"/>
            <a:ext cx="6768752" cy="585904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matte"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>
              <a:lnSpc>
                <a:spcPct val="115000"/>
              </a:lnSpc>
              <a:spcBef>
                <a:spcPts val="750"/>
              </a:spcBef>
              <a:spcAft>
                <a:spcPts val="2250"/>
              </a:spcAft>
            </a:pPr>
            <a:endParaRPr lang="ru-RU" sz="3600" kern="1800" dirty="0" smtClean="0">
              <a:solidFill>
                <a:srgbClr val="333333"/>
              </a:solidFill>
              <a:latin typeface="+mn-lt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sz="3600" kern="1800" dirty="0" smtClean="0">
                <a:solidFill>
                  <a:srgbClr val="333333"/>
                </a:solidFill>
                <a:latin typeface="+mn-lt"/>
                <a:ea typeface="Times New Roman"/>
                <a:cs typeface="Times New Roman"/>
              </a:rPr>
              <a:t>Использование </a:t>
            </a:r>
            <a:r>
              <a:rPr lang="ru-RU" sz="3600" kern="1800" dirty="0">
                <a:solidFill>
                  <a:srgbClr val="333333"/>
                </a:solidFill>
                <a:latin typeface="+mn-lt"/>
                <a:ea typeface="Times New Roman"/>
                <a:cs typeface="Times New Roman"/>
              </a:rPr>
              <a:t>игровых технологий для развития мелкой моторики рук </a:t>
            </a:r>
            <a:r>
              <a:rPr lang="ru-RU" sz="3600" kern="1800" dirty="0" smtClean="0">
                <a:solidFill>
                  <a:srgbClr val="333333"/>
                </a:solidFill>
                <a:latin typeface="+mn-lt"/>
                <a:ea typeface="Times New Roman"/>
                <a:cs typeface="Times New Roman"/>
              </a:rPr>
              <a:t>дошкольников     </a:t>
            </a:r>
          </a:p>
          <a:p>
            <a:pPr lvl="0">
              <a:lnSpc>
                <a:spcPct val="115000"/>
              </a:lnSpc>
              <a:spcBef>
                <a:spcPts val="750"/>
              </a:spcBef>
              <a:spcAft>
                <a:spcPts val="2250"/>
              </a:spcAft>
            </a:pPr>
            <a:endParaRPr lang="ru-RU" sz="3600" kern="1800" dirty="0">
              <a:solidFill>
                <a:srgbClr val="333333"/>
              </a:solidFill>
              <a:latin typeface="+mn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sz="3600" kern="1800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3600" kern="18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Times New Roman"/>
              </a:rPr>
              <a:t>                   </a:t>
            </a:r>
            <a:r>
              <a:rPr lang="ru-RU" sz="2000" kern="1800" dirty="0">
                <a:solidFill>
                  <a:srgbClr val="7030A0"/>
                </a:solidFill>
                <a:latin typeface="+mn-lt"/>
                <a:ea typeface="Calibri"/>
                <a:cs typeface="Times New Roman"/>
              </a:rPr>
              <a:t>П</a:t>
            </a:r>
            <a:r>
              <a:rPr lang="ru-RU" sz="2000" kern="1800" dirty="0" smtClean="0">
                <a:solidFill>
                  <a:srgbClr val="7030A0"/>
                </a:solidFill>
                <a:latin typeface="+mn-lt"/>
                <a:ea typeface="Calibri"/>
                <a:cs typeface="Times New Roman"/>
              </a:rPr>
              <a:t>одготовила – воспитатель </a:t>
            </a:r>
          </a:p>
          <a:p>
            <a:pPr lvl="0" algn="ctr">
              <a:lnSpc>
                <a:spcPct val="11500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sz="2000" kern="18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Times New Roman"/>
              </a:rPr>
              <a:t>                                               </a:t>
            </a:r>
            <a:r>
              <a:rPr lang="ru-RU" sz="2000" kern="18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Times New Roman"/>
              </a:rPr>
              <a:t>Сафронова</a:t>
            </a:r>
            <a:r>
              <a:rPr lang="ru-RU" sz="2000" kern="18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000" kern="1800" dirty="0" smtClean="0">
                <a:solidFill>
                  <a:srgbClr val="333333"/>
                </a:solidFill>
                <a:latin typeface="+mn-lt"/>
                <a:ea typeface="Calibri"/>
                <a:cs typeface="Times New Roman"/>
              </a:rPr>
              <a:t>М.Г.</a:t>
            </a:r>
            <a:endParaRPr lang="ru-RU" sz="2000" kern="1800" dirty="0">
              <a:solidFill>
                <a:srgbClr val="333333"/>
              </a:solidFill>
              <a:latin typeface="+mn-lt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0782" y="332656"/>
            <a:ext cx="7645674" cy="6227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750"/>
              </a:spcAft>
            </a:pP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Свободное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конструирование</a:t>
            </a: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 – самый простой способ развития у ребёнка пространственного мышления, моторики, творческих потребностей и произвольных действий</a:t>
            </a:r>
            <a:r>
              <a:rPr 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. </a:t>
            </a: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Такой массаж рук благотворно воздействует на развитие осязания и мелкой моторики рук, а также полезен для здоровья</a:t>
            </a:r>
            <a:r>
              <a:rPr 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.</a:t>
            </a:r>
          </a:p>
          <a:p>
            <a:pPr lvl="0">
              <a:spcAft>
                <a:spcPts val="750"/>
              </a:spcAft>
            </a:pPr>
            <a:endParaRPr lang="ru-RU" sz="2000" b="1" i="1" dirty="0" smtClean="0">
              <a:solidFill>
                <a:srgbClr val="6600FF">
                  <a:lumMod val="75000"/>
                </a:srgbClr>
              </a:solidFill>
              <a:latin typeface="Times New Roman"/>
              <a:ea typeface="Times New Roman"/>
            </a:endParaRPr>
          </a:p>
          <a:p>
            <a:pPr lvl="0">
              <a:spcAft>
                <a:spcPts val="750"/>
              </a:spcAft>
            </a:pPr>
            <a:r>
              <a:rPr lang="ru-RU" sz="2000" b="1" i="1" dirty="0" smtClean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>                                                              </a:t>
            </a:r>
          </a:p>
          <a:p>
            <a:pPr lvl="0">
              <a:spcAft>
                <a:spcPts val="750"/>
              </a:spcAft>
            </a:pPr>
            <a:r>
              <a:rPr lang="ru-RU" sz="2000" b="1" i="1" dirty="0" smtClean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>                                                                                      </a:t>
            </a:r>
          </a:p>
          <a:p>
            <a:pPr lvl="0">
              <a:spcAft>
                <a:spcPts val="750"/>
              </a:spcAft>
            </a:pPr>
            <a:endParaRPr lang="ru-RU" sz="2000" b="1" i="1" dirty="0" smtClean="0">
              <a:solidFill>
                <a:srgbClr val="6600FF">
                  <a:lumMod val="75000"/>
                </a:srgbClr>
              </a:solidFill>
              <a:latin typeface="Times New Roman"/>
              <a:ea typeface="Times New Roman"/>
            </a:endParaRPr>
          </a:p>
          <a:p>
            <a:pPr lvl="0">
              <a:spcAft>
                <a:spcPts val="750"/>
              </a:spcAft>
            </a:pPr>
            <a:endParaRPr lang="ru-RU" sz="2000" b="1" i="1" dirty="0">
              <a:solidFill>
                <a:srgbClr val="6600FF">
                  <a:lumMod val="75000"/>
                </a:srgbClr>
              </a:solidFill>
              <a:latin typeface="Times New Roman"/>
              <a:ea typeface="Times New Roman"/>
            </a:endParaRPr>
          </a:p>
          <a:p>
            <a:pPr lvl="0" algn="r">
              <a:spcAft>
                <a:spcPts val="750"/>
              </a:spcAft>
            </a:pPr>
            <a:r>
              <a:rPr lang="ru-RU" sz="2000" b="1" i="1" dirty="0" err="1" smtClean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>Пазлы</a:t>
            </a:r>
            <a:r>
              <a:rPr lang="ru-RU" sz="2000" b="1" i="1" dirty="0" smtClean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>, игры с </a:t>
            </a:r>
            <a:r>
              <a:rPr lang="ru-RU" sz="2000" b="1" i="1" dirty="0" err="1" smtClean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>мозайкой</a:t>
            </a:r>
            <a:r>
              <a:rPr lang="ru-RU" sz="2000" i="1" dirty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sz="2000" i="1" dirty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</a:br>
            <a:r>
              <a:rPr lang="ru-RU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Собирая красочные картинки, ребенок развивает не только мелкую </a:t>
            </a:r>
            <a:r>
              <a:rPr lang="ru-RU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       моторику</a:t>
            </a:r>
            <a:r>
              <a:rPr lang="ru-RU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, но и внимательность, сообразительность, </a:t>
            </a:r>
            <a:r>
              <a:rPr lang="ru-RU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логическое </a:t>
            </a:r>
            <a:r>
              <a:rPr lang="ru-RU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мышление, координирование работы  </a:t>
            </a:r>
            <a:r>
              <a:rPr lang="ru-RU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глаз </a:t>
            </a:r>
            <a:r>
              <a:rPr lang="ru-RU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и кистей рук.</a:t>
            </a:r>
            <a:br>
              <a:rPr lang="ru-RU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</a:b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ctr">
              <a:spcAft>
                <a:spcPts val="750"/>
              </a:spcAft>
            </a:pPr>
            <a:endParaRPr lang="ru-RU" dirty="0" smtClean="0">
              <a:solidFill>
                <a:srgbClr val="003300"/>
              </a:solidFill>
              <a:latin typeface="Times New Roman"/>
              <a:ea typeface="Times New Roman"/>
            </a:endParaRPr>
          </a:p>
          <a:p>
            <a:pPr lvl="0">
              <a:spcAft>
                <a:spcPts val="750"/>
              </a:spcAft>
            </a:pPr>
            <a:endParaRPr lang="ru-RU" dirty="0">
              <a:solidFill>
                <a:srgbClr val="003300"/>
              </a:solidFill>
              <a:latin typeface="Times New Roman"/>
              <a:ea typeface="Times New Roman"/>
            </a:endParaRPr>
          </a:p>
          <a:p>
            <a:pPr lvl="0" algn="ctr">
              <a:spcAft>
                <a:spcPts val="750"/>
              </a:spcAft>
            </a:pPr>
            <a:endParaRPr lang="ru-RU" dirty="0">
              <a:solidFill>
                <a:srgbClr val="003300"/>
              </a:solidFill>
              <a:latin typeface="Times New Roman"/>
              <a:ea typeface="Times New Roman"/>
            </a:endParaRPr>
          </a:p>
          <a:p>
            <a:pPr lvl="0">
              <a:spcAft>
                <a:spcPts val="750"/>
              </a:spcAft>
            </a:pPr>
            <a:r>
              <a:rPr lang="ru-RU" sz="1400" b="1" i="1" dirty="0" smtClean="0">
                <a:solidFill>
                  <a:srgbClr val="333333"/>
                </a:solidFill>
                <a:latin typeface="Helvetica"/>
                <a:ea typeface="Times New Roman"/>
              </a:rPr>
              <a:t>                      </a:t>
            </a:r>
            <a:endParaRPr lang="ru-RU" dirty="0">
              <a:solidFill>
                <a:srgbClr val="00330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996952"/>
            <a:ext cx="72008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 smtClean="0">
              <a:solidFill>
                <a:srgbClr val="6600FF">
                  <a:lumMod val="75000"/>
                </a:srgbClr>
              </a:solidFill>
              <a:latin typeface="Times New Roman"/>
              <a:ea typeface="Times New Roman"/>
            </a:endParaRPr>
          </a:p>
          <a:p>
            <a:endParaRPr lang="ru-RU" sz="2000" b="1" i="1" dirty="0">
              <a:solidFill>
                <a:srgbClr val="6600FF">
                  <a:lumMod val="75000"/>
                </a:srgbClr>
              </a:solidFill>
              <a:latin typeface="Times New Roman"/>
              <a:ea typeface="Times New Roman"/>
            </a:endParaRPr>
          </a:p>
          <a:p>
            <a:r>
              <a:rPr lang="ru-RU" sz="2000" b="1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.</a:t>
            </a:r>
            <a:r>
              <a:rPr lang="ru-RU" sz="2000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sz="2000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3074" name="Picture 2" descr="C:\Users\Пользователь\Desktop\IMG_20190531_1608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1614"/>
            <a:ext cx="1800200" cy="17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IMG_20190531_1630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73918"/>
            <a:ext cx="1800200" cy="16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IMG_20191001_155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75569"/>
            <a:ext cx="1728192" cy="16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esktop\IMG_20190531_1554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548086"/>
            <a:ext cx="2016224" cy="178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4972973"/>
            <a:ext cx="1584176" cy="126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662" y="4883602"/>
            <a:ext cx="23050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C:\Users\Пользователь\Desktop\IMG_20191001_155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47449"/>
            <a:ext cx="1728192" cy="16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662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76672"/>
            <a:ext cx="7848872" cy="3057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+mn-lt"/>
                <a:ea typeface="Times New Roman"/>
              </a:rPr>
              <a:t>Шнуровки</a:t>
            </a:r>
            <a:endParaRPr lang="ru-RU" i="1" dirty="0">
              <a:solidFill>
                <a:schemeClr val="accent5">
                  <a:lumMod val="50000"/>
                </a:schemeClr>
              </a:solidFill>
              <a:latin typeface="+mn-lt"/>
              <a:ea typeface="Times New Roman"/>
            </a:endParaRPr>
          </a:p>
          <a:p>
            <a:pPr>
              <a:spcAft>
                <a:spcPts val="750"/>
              </a:spcAft>
            </a:pP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Игры-шнуровки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созданы с целью развития мелкой моторики рук, усидчивости и глазомера. В процессе игры совершенствуется координация движений и гибкость кистей рук. «Шнуровки» способствуют развитию мелкой моторики, логического мышления, и как результат – стимулируют развитие органов артикуляции речевого аппарата.</a:t>
            </a:r>
            <a:endParaRPr lang="ru-RU" sz="2400" i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240188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4419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404664"/>
            <a:ext cx="662473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/>
                <a:cs typeface="Times New Roman"/>
              </a:rPr>
              <a:t>Податливость песка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провоцирует желание создать из него миниатюру реального мира. Созданная ребенком картина из песка является творческим продуктом. Основной акцент делается на творческом самовыражении ребенка, благодаря которому на бессознательно-символическом уровне происходит выход внутреннего напряжения и поиск путей развития. 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Calibri"/>
              <a:cs typeface="Times New Roman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92388"/>
            <a:ext cx="2376264" cy="1916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935" y="3550754"/>
            <a:ext cx="2846387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105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92696"/>
            <a:ext cx="6876256" cy="223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+mn-lt"/>
                <a:ea typeface="Times New Roman"/>
              </a:rPr>
              <a:t>Игры с пластилином</a:t>
            </a:r>
          </a:p>
          <a:p>
            <a:pPr>
              <a:spcAft>
                <a:spcPts val="750"/>
              </a:spcAft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Для детей со слабыми мышцами рук очень полезно проводить занятия лепкой из пластилина, глины, соленого теста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.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 При помощи пластилина ребёнок развивает гибкость и подвижность своих пальцев, что, в свою очередь, способствует улучшению речи</a:t>
            </a:r>
          </a:p>
          <a:p>
            <a:pPr>
              <a:spcAft>
                <a:spcPts val="750"/>
              </a:spcAft>
            </a:pP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218589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68960"/>
            <a:ext cx="295232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213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8037278" cy="4912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Таким образом, использование игровых технологий для развития мелкой моторики рук способствует: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— улучшению произношения звуков, более активному и прочному усвоению лексики;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— дети учатся управлять своим телом, что предотвращает возникновение неврозов;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— руки подготавливаются к письму, что особенно важно для детей, которые скоро пойдут в школу;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— развиваются внимание, терпение, самоконтроль, фантазия;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— проявляются творческие способности;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           —  осваиваются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начала геометрии, как на плоскости, так и в пространстве;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 —             воспитывается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чувство радости от выполнения игровых заданий.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0794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3456384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СПАСИБО</a:t>
            </a:r>
            <a:b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ЗА</a:t>
            </a:r>
            <a:b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ВНИМАНИЕ</a:t>
            </a:r>
            <a:b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endParaRPr lang="ru-RU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444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260648"/>
            <a:ext cx="58326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PT Sans"/>
              </a:rPr>
              <a:t>«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/>
              </a:rPr>
              <a:t>Игра – это огромное светлое окно, через которое в духовный мир ребенка вливается живительный поток представлений 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/>
              </a:rPr>
              <a:t>, понятий об окружающем мире. Игра- это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PT Sans"/>
              </a:rPr>
              <a:t>искра, зажигающая огонек пытливости и любознательности». Сухомлинский В.А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T Sans"/>
              </a:rPr>
              <a:t>.</a:t>
            </a:r>
          </a:p>
          <a:p>
            <a:endParaRPr lang="ru-RU" sz="16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PT Sans"/>
            </a:endParaRPr>
          </a:p>
          <a:p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1772816"/>
            <a:ext cx="5976664" cy="2137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2300"/>
              </a:lnSpc>
              <a:spcAft>
                <a:spcPts val="0"/>
              </a:spcAft>
              <a:buClr>
                <a:srgbClr val="000000"/>
              </a:buClr>
              <a:buSzPts val="2300"/>
              <a:tabLst>
                <a:tab pos="708660" algn="l"/>
              </a:tabLst>
            </a:pPr>
            <a:endParaRPr lang="ru-RU" b="1" i="1" dirty="0" smtClean="0">
              <a:solidFill>
                <a:srgbClr val="003300">
                  <a:lumMod val="75000"/>
                  <a:lumOff val="25000"/>
                </a:srgbClr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ts val="2300"/>
              </a:lnSpc>
              <a:spcAft>
                <a:spcPts val="0"/>
              </a:spcAft>
              <a:buClr>
                <a:srgbClr val="000000"/>
              </a:buClr>
              <a:buSzPts val="2300"/>
              <a:tabLst>
                <a:tab pos="708660" algn="l"/>
              </a:tabLst>
            </a:pPr>
            <a:r>
              <a:rPr lang="ru-RU" b="1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Особое </a:t>
            </a:r>
            <a:r>
              <a:rPr lang="ru-RU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>значение игра приобретает в коррекционно-педагогическом процессе воспитания и обучения детей дошкольного возраста с речевыми нарушениями, поскольку наряду с предметной деятельностью она используется в качестве основы формирования правильной речи детей и для их полноценного 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280553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8640"/>
            <a:ext cx="7344816" cy="8329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2300"/>
              </a:lnSpc>
              <a:spcAft>
                <a:spcPts val="0"/>
              </a:spcAft>
              <a:buClr>
                <a:srgbClr val="000000"/>
              </a:buClr>
              <a:buSzPts val="2300"/>
              <a:tabLst>
                <a:tab pos="708660" algn="l"/>
              </a:tabLst>
            </a:pP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Игровая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педагогическая технология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это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последовательная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деятельность педагога по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 отбору, разработке,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подготовке игр,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включению детей в игровую деятельность; осуществление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самой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</a:rPr>
              <a:t>игры; подведению  итогов, результатов игровой деятельности.</a:t>
            </a:r>
            <a:endParaRPr lang="ru-RU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В игровую технологию включаются последовательно игры и упражнения формирующие одно из интегративных качеств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Значение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игровой технологии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в том, что она активизирует воспитанников, повышает познавательный интерес, способствует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раз</a:t>
            </a:r>
            <a:r>
              <a:rPr lang="ru-RU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витию творчества</a:t>
            </a:r>
            <a:endParaRPr lang="ru-RU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Цель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игровой технологии </a:t>
            </a:r>
            <a:r>
              <a:rPr lang="ru-RU" b="1" i="1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дать ребенку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возможность «прожить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в игре волнующие его ситуации при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полном внимании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сопереживании взрослого, при этом не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менять ребёнка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не переделывать его, не учить его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каким-то  специальным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поведенческим навыкам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Задачи игровой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технологии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 Достигнуть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высокого уровня мотивации, осознанной потребности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усвоении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знаний и умений за счёт собственной активности ребёнка</a:t>
            </a:r>
            <a:r>
              <a:rPr lang="ru-RU" sz="1400" dirty="0"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lnSpc>
                <a:spcPts val="2855"/>
              </a:lnSpc>
              <a:spcBef>
                <a:spcPts val="900"/>
              </a:spcBef>
              <a:spcAft>
                <a:spcPts val="2700"/>
              </a:spcAft>
              <a:buClr>
                <a:srgbClr val="000000"/>
              </a:buClr>
              <a:buSzPts val="2300"/>
              <a:buFont typeface="Arial"/>
              <a:buChar char="•"/>
              <a:tabLst>
                <a:tab pos="708660" algn="l"/>
              </a:tabLst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rgbClr val="6666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6666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1400" dirty="0" smtClean="0">
              <a:solidFill>
                <a:srgbClr val="666666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>
              <a:lnSpc>
                <a:spcPts val="2855"/>
              </a:lnSpc>
              <a:spcBef>
                <a:spcPts val="900"/>
              </a:spcBef>
              <a:spcAft>
                <a:spcPts val="2700"/>
              </a:spcAft>
              <a:buClr>
                <a:srgbClr val="000000"/>
              </a:buClr>
              <a:buSzPts val="2300"/>
              <a:buFont typeface="Arial"/>
              <a:buChar char="•"/>
              <a:tabLst>
                <a:tab pos="708660" algn="l"/>
              </a:tabLst>
            </a:pP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45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6912768" cy="562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b="1" i="1" dirty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  <a:cs typeface="Times New Roman"/>
              </a:rPr>
              <a:t>Главный компонент игровой технологии </a:t>
            </a:r>
            <a:r>
              <a:rPr lang="ru-RU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непосредственное и систематическое </a:t>
            </a:r>
            <a:r>
              <a:rPr lang="ru-RU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общение педагога и детей </a:t>
            </a:r>
            <a:r>
              <a:rPr lang="ru-RU" b="1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; </a:t>
            </a:r>
            <a:r>
              <a:rPr lang="ru-RU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повышает познавательный интерес; вызывает эмоциональный подъём; способствует развитию творчества; максимально концентрирует время занятий за счёт чётко сформулированных условий </a:t>
            </a:r>
            <a:r>
              <a:rPr lang="ru-RU" b="1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игры.</a:t>
            </a:r>
          </a:p>
          <a:p>
            <a:pPr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endParaRPr lang="ru-RU" b="1" i="1" dirty="0">
              <a:solidFill>
                <a:srgbClr val="003300">
                  <a:lumMod val="75000"/>
                  <a:lumOff val="25000"/>
                </a:srgbClr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ts val="1470"/>
              </a:lnSpc>
              <a:spcAft>
                <a:spcPts val="0"/>
              </a:spcAft>
            </a:pPr>
            <a:r>
              <a:rPr lang="ru-RU" b="1" i="1" dirty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</a:rPr>
              <a:t>Правила работы с игровой технологией</a:t>
            </a:r>
            <a:r>
              <a:rPr lang="ru-RU" b="1" i="1" dirty="0" smtClean="0">
                <a:solidFill>
                  <a:srgbClr val="003300">
                    <a:lumMod val="90000"/>
                    <a:lumOff val="10000"/>
                  </a:srgbClr>
                </a:solidFill>
                <a:latin typeface="Times New Roman"/>
                <a:ea typeface="Times New Roman"/>
              </a:rPr>
              <a:t>:</a:t>
            </a:r>
          </a:p>
          <a:p>
            <a:pPr lvl="0">
              <a:lnSpc>
                <a:spcPts val="1470"/>
              </a:lnSpc>
              <a:spcAft>
                <a:spcPts val="0"/>
              </a:spcAft>
            </a:pPr>
            <a:endParaRPr lang="ru-RU" sz="1400" b="1" i="1" dirty="0">
              <a:solidFill>
                <a:srgbClr val="003300">
                  <a:lumMod val="90000"/>
                  <a:lumOff val="10000"/>
                </a:srgbClr>
              </a:solidFill>
              <a:latin typeface="Times New Roman"/>
              <a:ea typeface="Times New Roman"/>
            </a:endParaRPr>
          </a:p>
          <a:p>
            <a:pPr lvl="0">
              <a:spcAft>
                <a:spcPts val="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• пальцы обеих рук следует нагружать равномерно;</a:t>
            </a:r>
          </a:p>
          <a:p>
            <a:pPr lvl="0">
              <a:spcAft>
                <a:spcPts val="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• после каждого упражнения пальцы нужно расслаблять (например, трясти кистями);</a:t>
            </a:r>
          </a:p>
          <a:p>
            <a:pPr lvl="0" algn="ctr">
              <a:spcAft>
                <a:spcPts val="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• поскольку пальчиковая гимнастика воздействует комплексно, она должна 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       использоваться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в течение всего дня:</a:t>
            </a:r>
          </a:p>
          <a:p>
            <a:pPr lvl="0" algn="ctr">
              <a:spcAft>
                <a:spcPts val="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• в режимных моментах;</a:t>
            </a:r>
          </a:p>
          <a:p>
            <a:pPr lvl="0" algn="ctr">
              <a:spcAft>
                <a:spcPts val="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• на занятиях;</a:t>
            </a:r>
          </a:p>
          <a:p>
            <a:pPr lvl="0" algn="ctr">
              <a:spcAft>
                <a:spcPts val="0"/>
              </a:spcAft>
            </a:pP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• в свободное время.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ru-RU" sz="16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b="1" i="1" dirty="0">
              <a:solidFill>
                <a:srgbClr val="003300">
                  <a:lumMod val="75000"/>
                  <a:lumOff val="25000"/>
                </a:srgb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4065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613119"/>
            <a:ext cx="7128792" cy="425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920"/>
              </a:spcAft>
            </a:pPr>
            <a:r>
              <a:rPr lang="ru-RU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946" y="286356"/>
            <a:ext cx="6369270" cy="2751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/>
                <a:cs typeface="Times New Roman"/>
              </a:rPr>
              <a:t>Тренировку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/>
                <a:cs typeface="Times New Roman"/>
              </a:rPr>
              <a:t>пальцев рук можно начинать с ясельного возраста, 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/>
                <a:cs typeface="Times New Roman"/>
              </a:rPr>
              <a:t>в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/>
                <a:cs typeface="Times New Roman"/>
              </a:rPr>
              <a:t>неё могут входить простые движения пальцев, </a:t>
            </a: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массаж кисти рук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и каждого пальчика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/>
                <a:cs typeface="Times New Roman"/>
              </a:rPr>
              <a:t>. Не зря талантом и мудростью нашей народной педагогики созданы игры «Ладушки», «Сорока – белобока», «Коза рогатая» и другие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В конечном итоге, 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т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акой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массаж воздействует на активные точки, которые имеют прямую взаимосвязь с головным 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мозгом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 дети лучше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усваивают стихотворные тексты; их речь становится 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более 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выразительной</a:t>
            </a:r>
            <a:r>
              <a:rPr lang="ru-RU" sz="1600" b="1" i="1" dirty="0" smtClean="0">
                <a:solidFill>
                  <a:srgbClr val="666666"/>
                </a:solidFill>
                <a:latin typeface="+mn-lt"/>
                <a:ea typeface="Times New Roman"/>
                <a:cs typeface="Times New Roman"/>
              </a:rPr>
              <a:t>.</a:t>
            </a:r>
            <a:r>
              <a:rPr lang="ru-RU" sz="1600" b="1" dirty="0">
                <a:solidFill>
                  <a:srgbClr val="000000"/>
                </a:solidFill>
                <a:latin typeface="times new roman"/>
              </a:rPr>
              <a:t> </a:t>
            </a:r>
            <a:endParaRPr lang="ru-RU" sz="16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332656"/>
            <a:ext cx="777686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По мере взросления ребёнка можно </a:t>
            </a:r>
            <a:r>
              <a:rPr 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использовать </a:t>
            </a:r>
          </a:p>
          <a:p>
            <a:pPr lvl="0"/>
            <a:r>
              <a:rPr lang="ru-RU" sz="2000" b="1" i="1" dirty="0" smtClean="0">
                <a:solidFill>
                  <a:srgbClr val="6600FF">
                    <a:lumMod val="75000"/>
                  </a:srgbClr>
                </a:solidFill>
                <a:latin typeface="Times New Roman"/>
              </a:rPr>
              <a:t>Пальчиковые </a:t>
            </a:r>
            <a:r>
              <a:rPr lang="ru-RU" sz="2000" b="1" i="1" dirty="0">
                <a:solidFill>
                  <a:srgbClr val="6600FF">
                    <a:lumMod val="75000"/>
                  </a:srgbClr>
                </a:solidFill>
                <a:latin typeface="Times New Roman"/>
              </a:rPr>
              <a:t>гимнастики</a:t>
            </a:r>
            <a:r>
              <a:rPr lang="ru-RU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</a:rPr>
              <a:t>, </a:t>
            </a:r>
            <a:r>
              <a:rPr lang="ru-RU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</a:rPr>
              <a:t>когда взрослый читает стихотворение, а дети в это время выполняют определённые движения руками</a:t>
            </a:r>
          </a:p>
          <a:p>
            <a:pPr lvl="0"/>
            <a:endParaRPr lang="ru-RU" i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lvl="0"/>
            <a:endParaRPr lang="ru-RU" b="1" i="1" dirty="0" smtClean="0">
              <a:solidFill>
                <a:schemeClr val="accent5">
                  <a:lumMod val="75000"/>
                </a:schemeClr>
              </a:solidFill>
              <a:latin typeface="Times New Roman"/>
            </a:endParaRPr>
          </a:p>
          <a:p>
            <a:pPr lvl="0"/>
            <a:endParaRPr lang="ru-RU" b="1" i="1" dirty="0">
              <a:solidFill>
                <a:schemeClr val="accent5">
                  <a:lumMod val="75000"/>
                </a:schemeClr>
              </a:solidFill>
              <a:latin typeface="Times New Roman"/>
            </a:endParaRPr>
          </a:p>
          <a:p>
            <a:pPr lvl="0"/>
            <a:endParaRPr lang="ru-RU" b="1" i="1" dirty="0" smtClean="0">
              <a:solidFill>
                <a:schemeClr val="accent5">
                  <a:lumMod val="75000"/>
                </a:schemeClr>
              </a:solidFill>
              <a:latin typeface="Times New Roman"/>
            </a:endParaRPr>
          </a:p>
          <a:p>
            <a:pPr lvl="0"/>
            <a:endParaRPr lang="ru-RU" b="1" i="1" dirty="0">
              <a:solidFill>
                <a:schemeClr val="accent5">
                  <a:lumMod val="75000"/>
                </a:schemeClr>
              </a:solidFill>
              <a:latin typeface="Times New Roman"/>
            </a:endParaRPr>
          </a:p>
          <a:p>
            <a:pPr lvl="0" algn="ctr"/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Пальчиковые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шаги</a:t>
            </a:r>
            <a:r>
              <a:rPr lang="ru-RU" i="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»</a:t>
            </a: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</a:rPr>
              <a:t> —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</a:rPr>
              <a:t>это увлекательные задания, которые не только готовят руку ребенка к письму, но также развивают его память, внимание, зрительно-пространственное восприятие, воображение, наблюдательность, что, в свою очередь, способствует </a:t>
            </a:r>
            <a:r>
              <a:rPr lang="ru-RU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</a:rPr>
              <a:t>развитию.</a:t>
            </a:r>
            <a:r>
              <a:rPr lang="ru-RU" b="1" i="1" dirty="0" err="1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</a:rPr>
              <a:t>Также</a:t>
            </a:r>
            <a:r>
              <a:rPr lang="ru-RU" b="1" i="1" dirty="0" smtClean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</a:rPr>
              <a:t>  я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украсила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каждую дорожку соответствующим материалом, чтобы малыши, продвигаясь по этим дорожкам, не только работали 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 координацией 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движений </a:t>
            </a:r>
            <a:endParaRPr lang="ru-RU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само по себе одновременно и сложно и интересно!), но и получали дополнительные </a:t>
            </a:r>
            <a:endParaRPr lang="ru-RU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тактильные впечатления.</a:t>
            </a:r>
            <a:endParaRPr lang="ru-RU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IMG_20191001_1559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416354"/>
            <a:ext cx="2088232" cy="141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IMG_20191001_1606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085184"/>
            <a:ext cx="1800200" cy="159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68760"/>
            <a:ext cx="2161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Пользователь\Desktop\IMG_20191001_1559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06744"/>
            <a:ext cx="2088232" cy="141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27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892" y="1340768"/>
            <a:ext cx="7944555" cy="2578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920"/>
              </a:spcAft>
            </a:pPr>
            <a:endParaRPr lang="ru-RU" sz="1600" b="1" i="1" dirty="0">
              <a:solidFill>
                <a:srgbClr val="006600">
                  <a:lumMod val="50000"/>
                </a:srgbClr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920"/>
              </a:spcAft>
            </a:pP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Поскольку </a:t>
            </a:r>
            <a:r>
              <a:rPr lang="ru-RU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  <a:cs typeface="Times New Roman"/>
              </a:rPr>
              <a:t>на ладони находится множество биологически активных точек, эффективный способ их стимуляции – массаж специальным шариком или др. предметами, которыми можно воздействовать на пальцы, кисти, ладони, прокатывая его. В результате у ребенка повышается тонус мышц, кровь приливает к конечностям. Вследствие этого улучшается мелкая моторика и чувствительность конечностей. Чтобы процесс массажа не показался детям скучным, используется стихотворный материал</a:t>
            </a:r>
            <a:endParaRPr lang="ru-RU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60648"/>
            <a:ext cx="7272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Совершенствованию </a:t>
            </a: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моторики</a:t>
            </a: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 рук ребенка способствуют специальные упражнения с разнообразными подручными </a:t>
            </a:r>
            <a:r>
              <a:rPr 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/>
              </a:rPr>
              <a:t>предметами</a:t>
            </a:r>
            <a:endParaRPr lang="ru-RU" i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Calibri"/>
              <a:cs typeface="Times New Roman" pitchFamily="18" charset="0"/>
            </a:endParaRPr>
          </a:p>
          <a:p>
            <a:endParaRPr lang="ru-RU" sz="2400" b="1" i="1" dirty="0" smtClean="0">
              <a:solidFill>
                <a:srgbClr val="6600FF">
                  <a:lumMod val="75000"/>
                </a:srgb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6600FF">
                    <a:lumMod val="75000"/>
                  </a:srgb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Массаж </a:t>
            </a:r>
            <a:r>
              <a:rPr lang="ru-RU" sz="2400" b="1" i="1" dirty="0">
                <a:solidFill>
                  <a:srgbClr val="6600FF">
                    <a:lumMod val="75000"/>
                  </a:srgb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специальным шариком   </a:t>
            </a:r>
            <a:r>
              <a:rPr lang="ru-RU" sz="2400" b="1" i="1" dirty="0">
                <a:solidFill>
                  <a:srgbClr val="6600FF">
                    <a:lumMod val="75000"/>
                  </a:srgbClr>
                </a:solidFill>
                <a:latin typeface="Times New Roman"/>
                <a:ea typeface="Times New Roman"/>
                <a:cs typeface="Times New Roman"/>
              </a:rPr>
              <a:t>карандашом, грецким орехом</a:t>
            </a:r>
            <a:r>
              <a:rPr lang="ru-RU" sz="2400" b="1" i="1" dirty="0">
                <a:solidFill>
                  <a:srgbClr val="6600FF">
                    <a:lumMod val="75000"/>
                  </a:srgbClr>
                </a:solidFill>
                <a:latin typeface="inherit"/>
                <a:ea typeface="Times New Roman"/>
                <a:cs typeface="Arial"/>
              </a:rPr>
              <a:t> </a:t>
            </a:r>
            <a:endParaRPr lang="ru-RU" sz="2400" b="1" i="1" dirty="0" smtClean="0">
              <a:solidFill>
                <a:srgbClr val="6600FF">
                  <a:lumMod val="75000"/>
                </a:srgbClr>
              </a:solidFill>
              <a:latin typeface="inherit"/>
              <a:ea typeface="Times New Roman"/>
              <a:cs typeface="Arial"/>
            </a:endParaRP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93096"/>
            <a:ext cx="1944216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25912"/>
            <a:ext cx="237807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60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88640"/>
            <a:ext cx="756084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rgbClr val="003300">
                  <a:lumMod val="75000"/>
                  <a:lumOff val="25000"/>
                </a:srgbClr>
              </a:solidFill>
              <a:latin typeface="Times New Roman"/>
              <a:ea typeface="Times New Roman"/>
            </a:endParaRPr>
          </a:p>
          <a:p>
            <a:pPr algn="ctr"/>
            <a:endParaRPr lang="ru-RU" sz="2000" b="1" i="1" dirty="0" smtClean="0">
              <a:solidFill>
                <a:srgbClr val="003300">
                  <a:lumMod val="75000"/>
                  <a:lumOff val="25000"/>
                </a:srgbClr>
              </a:solidFill>
              <a:latin typeface="Times New Roman"/>
              <a:ea typeface="Times New Roman"/>
            </a:endParaRPr>
          </a:p>
          <a:p>
            <a:pPr algn="ctr"/>
            <a:endParaRPr lang="ru-RU" sz="2000" b="1" i="1" dirty="0">
              <a:solidFill>
                <a:srgbClr val="003300">
                  <a:lumMod val="75000"/>
                  <a:lumOff val="25000"/>
                </a:srgbClr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b="1" i="1" dirty="0" smtClean="0">
                <a:solidFill>
                  <a:srgbClr val="6600FF">
                    <a:lumMod val="50000"/>
                  </a:srgbClr>
                </a:solidFill>
                <a:latin typeface="Times New Roman"/>
                <a:ea typeface="+mj-ea"/>
                <a:cs typeface="+mj-cs"/>
              </a:rPr>
              <a:t>Волшебные </a:t>
            </a:r>
            <a:r>
              <a:rPr lang="ru-RU" sz="2000" b="1" i="1" dirty="0" err="1">
                <a:solidFill>
                  <a:srgbClr val="6600FF">
                    <a:lumMod val="50000"/>
                  </a:srgbClr>
                </a:solidFill>
                <a:latin typeface="Times New Roman"/>
                <a:ea typeface="+mj-ea"/>
                <a:cs typeface="+mj-cs"/>
              </a:rPr>
              <a:t>резиночки</a:t>
            </a:r>
            <a:r>
              <a:rPr lang="ru-RU" sz="2000" b="1" i="1" dirty="0">
                <a:solidFill>
                  <a:srgbClr val="6600FF">
                    <a:lumMod val="50000"/>
                  </a:srgbClr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+mj-ea"/>
                <a:cs typeface="+mj-cs"/>
              </a:rPr>
              <a:t>в процессе игры развивается мелкая моторики, логическое мышление, наблюдательность, внимание, память, совершенствуется мелкая моторика, скорость реакции, а самым маленьким игрокам игра помогает закрепить знание цветов и навыки счета.; ориентировка на плоскости листа; закрепление цветов и оттенков, геометрических фигур;</a:t>
            </a:r>
            <a:b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+mj-ea"/>
                <a:cs typeface="+mj-cs"/>
              </a:rPr>
            </a:br>
            <a:r>
              <a:rPr lang="ru-RU" sz="2000" b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+mj-ea"/>
                <a:cs typeface="+mj-cs"/>
              </a:rPr>
              <a:t> </a:t>
            </a:r>
            <a: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</a:br>
            <a: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</a:br>
            <a: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</a:br>
            <a: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sz="2000" b="1" i="1" dirty="0">
                <a:solidFill>
                  <a:srgbClr val="003300">
                    <a:lumMod val="75000"/>
                    <a:lumOff val="25000"/>
                  </a:srgbClr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2090737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3861048"/>
            <a:ext cx="2090737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925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666666"/>
                </a:solidFill>
                <a:latin typeface="inherit"/>
                <a:ea typeface="Times New Roman"/>
                <a:cs typeface="Arial"/>
              </a:rPr>
              <a:t>Упражнения с различными предметами, которые почти всегда есть в обиходе</a:t>
            </a:r>
            <a:r>
              <a:rPr lang="ru-RU" dirty="0">
                <a:solidFill>
                  <a:srgbClr val="666666"/>
                </a:solidFill>
                <a:latin typeface="inherit"/>
                <a:ea typeface="Times New Roman"/>
                <a:cs typeface="Arial"/>
              </a:rPr>
              <a:t>.</a:t>
            </a:r>
            <a:r>
              <a:rPr lang="ru-RU" sz="4800" dirty="0">
                <a:latin typeface="Calibri"/>
                <a:ea typeface="Calibri"/>
                <a:cs typeface="Times New Roman"/>
              </a:rPr>
              <a:t/>
            </a:r>
            <a:br>
              <a:rPr lang="ru-RU" sz="4800" dirty="0">
                <a:latin typeface="Calibri"/>
                <a:ea typeface="Calibri"/>
                <a:cs typeface="Times New Roman"/>
              </a:rPr>
            </a:br>
            <a:endParaRPr lang="ru-RU" sz="2000" dirty="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126860"/>
            <a:ext cx="2304256" cy="157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81128"/>
            <a:ext cx="2304255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95337" y="1006618"/>
            <a:ext cx="55081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Игры с прищепками</a:t>
            </a:r>
            <a:r>
              <a:rPr lang="ru-RU" sz="3200" b="1" i="1" dirty="0">
                <a:solidFill>
                  <a:srgbClr val="FF0000"/>
                </a:solidFill>
                <a:latin typeface="Arial"/>
                <a:ea typeface="+mj-ea"/>
                <a:cs typeface="+mj-cs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Arial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72816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/>
              <a:buChar char="•"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Игры с прищепками прекрасно развивают мускулатуру пальчиков ребенка, способствуют координации движения рук.</a:t>
            </a: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lvl="0">
              <a:buFont typeface="Arial"/>
              <a:buChar char="•"/>
            </a:pPr>
            <a:r>
              <a:rPr lang="ru-RU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Развитие мелкой моторики и тактильно-двигательного восприятия у детей не только способствует речевому развитию, но и позволяет детям овладеть навыками письма, рисования, ручного труда, что в будущем поможет избежать многих проблем школьного обучения, лучше адаптироваться в практической жизни, научиться понимать многие явления окружающего мира.</a:t>
            </a: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7963542"/>
      </p:ext>
    </p:extLst>
  </p:cSld>
  <p:clrMapOvr>
    <a:masterClrMapping/>
  </p:clrMapOvr>
</p:sld>
</file>

<file path=ppt/theme/theme1.xml><?xml version="1.0" encoding="utf-8"?>
<a:theme xmlns:a="http://schemas.openxmlformats.org/drawingml/2006/main" name="УНИВЕРСАЛЬНЫЙ ЕЖИКИ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43219_lJK</Template>
  <TotalTime>1202</TotalTime>
  <Words>889</Words>
  <Application>Microsoft Office PowerPoint</Application>
  <PresentationFormat>Экран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УНИВЕРСАЛЬНЫЙ ЕЖИКИ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Упражнения с различными предметами, которые почти всегда есть в обиходе.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</dc:creator>
  <cp:lastModifiedBy>user</cp:lastModifiedBy>
  <cp:revision>65</cp:revision>
  <dcterms:created xsi:type="dcterms:W3CDTF">2016-05-11T09:22:36Z</dcterms:created>
  <dcterms:modified xsi:type="dcterms:W3CDTF">2024-10-27T13:40:37Z</dcterms:modified>
</cp:coreProperties>
</file>