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3"/>
  </p:notesMasterIdLst>
  <p:handoutMasterIdLst>
    <p:handoutMasterId r:id="rId24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  <p:sldId id="256" r:id="rId16"/>
    <p:sldId id="299" r:id="rId17"/>
    <p:sldId id="302" r:id="rId18"/>
    <p:sldId id="300" r:id="rId19"/>
    <p:sldId id="295" r:id="rId20"/>
    <p:sldId id="296" r:id="rId21"/>
    <p:sldId id="297" r:id="rId22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2"/>
            <p14:sldId id="300"/>
            <p14:sldId id="295"/>
            <p14:sldId id="296"/>
            <p14:sldId id="2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83" d="100"/>
          <a:sy n="83" d="100"/>
        </p:scale>
        <p:origin x="638" y="77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t>11.12.2024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t>11.12.2024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2981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18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48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237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11.12.2024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11.12.2024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Средняя группа</a:t>
            </a:r>
            <a:b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dirty="0">
                <a:latin typeface="Cambria"/>
              </a:rPr>
              <a:t>Тема: «Разноцветная осень»</a:t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err="1"/>
              <a:t>Скачкова</a:t>
            </a:r>
            <a:r>
              <a:rPr lang="ru-RU" sz="2100" b="1" dirty="0"/>
              <a:t>  Любовь  Ивановна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Воспитатель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 </a:t>
            </a:r>
            <a:r>
              <a:rPr lang="ru-RU" sz="2100" b="1"/>
              <a:t>Детский сад №103 ОАО «РЖД»</a:t>
            </a: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г. Лиски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2023-2024</a:t>
            </a:r>
            <a:r>
              <a:rPr lang="ru-RU" sz="3600" b="0" i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</a:t>
            </a:r>
            <a:r>
              <a:rPr lang="ru-RU" sz="3600" b="0" i="0" baseline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81845" y="5733256"/>
            <a:ext cx="4464496" cy="792088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Сюжетно-ролевые игры:  «День рождения куклы»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30516" y="6148388"/>
            <a:ext cx="432048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Сюжетно-ролевые игры: «Семья»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341438" y="419100"/>
            <a:ext cx="3978275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7246938" y="390525"/>
            <a:ext cx="3976687" cy="5638800"/>
          </a:xfr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526460" y="6093296"/>
            <a:ext cx="5161544" cy="61249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музыки и звуков</a:t>
            </a: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477788" y="6093296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театрализации 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r="9726"/>
          <a:stretch>
            <a:fillRect/>
          </a:stretch>
        </p:blipFill>
        <p:spPr>
          <a:xfrm>
            <a:off x="6211888" y="641350"/>
            <a:ext cx="5715000" cy="5321300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4" b="8194"/>
          <a:stretch>
            <a:fillRect/>
          </a:stretch>
        </p:blipFill>
        <p:spPr>
          <a:xfrm>
            <a:off x="40143" y="614139"/>
            <a:ext cx="5694229" cy="5320366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14300" y="6156250"/>
            <a:ext cx="4641718" cy="8199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уединения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988" y="6156250"/>
            <a:ext cx="4094950" cy="643520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художественного творчества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Книжный уголок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5" b="5805"/>
          <a:stretch>
            <a:fillRect/>
          </a:stretch>
        </p:blipFill>
        <p:spPr>
          <a:xfrm>
            <a:off x="4171950" y="406400"/>
            <a:ext cx="3976688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8185150" y="43973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909836" y="6100985"/>
            <a:ext cx="3506927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rgbClr val="FF9933"/>
                </a:solidFill>
              </a:rPr>
              <a:t>«Почта доверия» </a:t>
            </a:r>
          </a:p>
          <a:p>
            <a:pPr algn="ctr"/>
            <a:r>
              <a:rPr lang="ru-RU" sz="1800" dirty="0">
                <a:solidFill>
                  <a:srgbClr val="FF9933"/>
                </a:solidFill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1639028" y="5969123"/>
            <a:ext cx="553574" cy="55622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6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294212" y="6038850"/>
            <a:ext cx="7560840" cy="6325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FF9933"/>
                </a:solidFill>
              </a:rPr>
              <a:t>Информационный стенд,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solidFill>
                  <a:srgbClr val="FF9933"/>
                </a:solidFill>
              </a:rPr>
              <a:t>выставка поделок и рисунков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693812" y="466691"/>
            <a:ext cx="3978275" cy="563880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8" b="15018"/>
          <a:stretch>
            <a:fillRect/>
          </a:stretch>
        </p:blipFill>
        <p:spPr>
          <a:xfrm>
            <a:off x="5218340" y="3207293"/>
            <a:ext cx="5503862" cy="2868613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8" b="13198"/>
          <a:stretch>
            <a:fillRect/>
          </a:stretch>
        </p:blipFill>
        <p:spPr>
          <a:xfrm>
            <a:off x="5246688" y="362202"/>
            <a:ext cx="5472112" cy="2766884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268761"/>
            <a:ext cx="9144000" cy="1440159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Организация предметно-пространственной развивающей среды в  младшей группе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277988" y="3573016"/>
            <a:ext cx="8388425" cy="214198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/>
              <a:t>(создается для развития индивидуальности каждого ребенка с учетом его возможностей, уровня активности и интересов; активизирующих познавательную деятельность воспитанников) В активный сектор входят модули обеспечивающие двигательную активность, в том числе развитие</a:t>
            </a:r>
          </a:p>
          <a:p>
            <a:pPr algn="ctr"/>
            <a:r>
              <a:rPr lang="ru-RU" dirty="0"/>
              <a:t>крупной моторики, поддержку ролевой игры и музыкально-театрализованной деятельности.</a:t>
            </a:r>
          </a:p>
          <a:p>
            <a:pPr algn="ctr"/>
            <a:r>
              <a:rPr lang="ru-RU" dirty="0"/>
              <a:t>Деление игрового оборудования по областям условно, один и тот же материал может находиться в</a:t>
            </a:r>
          </a:p>
          <a:p>
            <a:pPr algn="ctr"/>
            <a:r>
              <a:rPr lang="ru-RU" dirty="0"/>
              <a:t>разных областях, тем самым осуществляя интеграцию.</a:t>
            </a:r>
          </a:p>
        </p:txBody>
      </p:sp>
    </p:spTree>
    <p:extLst>
      <p:ext uri="{BB962C8B-B14F-4D97-AF65-F5344CB8AC3E}">
        <p14:creationId xmlns:p14="http://schemas.microsoft.com/office/powerpoint/2010/main" val="93287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750175" y="509588"/>
            <a:ext cx="3978275" cy="563880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8265" y="980728"/>
            <a:ext cx="2739843" cy="2232248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Наш детский сад работает по программе поликультурного воспитания «Диалог культур» 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18265" y="3429000"/>
            <a:ext cx="3027875" cy="2735120"/>
          </a:xfrm>
        </p:spPr>
        <p:txBody>
          <a:bodyPr>
            <a:noAutofit/>
          </a:bodyPr>
          <a:lstStyle/>
          <a:p>
            <a:r>
              <a:rPr lang="ru-RU" sz="1600" dirty="0"/>
              <a:t>Цель программы : создание новой модели взаимодействия ребёнка с окружающим миром; формирование любви к российской цивилизации и толерантного  отношения к другим народам, их быту и культуре.</a:t>
            </a: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3" b="4353"/>
          <a:stretch>
            <a:fillRect/>
          </a:stretch>
        </p:blipFill>
        <p:spPr>
          <a:xfrm>
            <a:off x="3699803" y="525320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03550" y="1412776"/>
            <a:ext cx="3124200" cy="2088232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Наш детский сад работает по программе ранней профориентации</a:t>
            </a:r>
            <a:br>
              <a:rPr lang="ru-RU" sz="2000" dirty="0"/>
            </a:br>
            <a:r>
              <a:rPr lang="ru-RU" sz="2000" dirty="0"/>
              <a:t>«Железнодорожные традиции в воспитании дошкольников»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632608" y="3861048"/>
            <a:ext cx="3124200" cy="187072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Основная сложность работы по ознакомлению детей с железнодорожными профессиями заключается в том, что значительная часть труда взрослых недоступна для непосредственного наблюдения за ней.</a:t>
            </a:r>
          </a:p>
        </p:txBody>
      </p:sp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90" b="27290"/>
          <a:stretch>
            <a:fillRect/>
          </a:stretch>
        </p:blipFill>
        <p:spPr>
          <a:xfrm>
            <a:off x="5897563" y="3501008"/>
            <a:ext cx="5148262" cy="3117850"/>
          </a:xfrm>
        </p:spPr>
      </p:pic>
      <p:pic>
        <p:nvPicPr>
          <p:cNvPr id="16" name="Рисунок 15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0" b="8520"/>
          <a:stretch>
            <a:fillRect/>
          </a:stretch>
        </p:blipFill>
        <p:spPr>
          <a:xfrm>
            <a:off x="5897563" y="188640"/>
            <a:ext cx="5092700" cy="3168650"/>
          </a:xfrm>
        </p:spPr>
      </p:pic>
    </p:spTree>
    <p:extLst>
      <p:ext uri="{BB962C8B-B14F-4D97-AF65-F5344CB8AC3E}">
        <p14:creationId xmlns:p14="http://schemas.microsoft.com/office/powerpoint/2010/main" val="419104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91" b="27391"/>
          <a:stretch>
            <a:fillRect/>
          </a:stretch>
        </p:blipFill>
        <p:spPr>
          <a:xfrm>
            <a:off x="5373356" y="3645024"/>
            <a:ext cx="5113337" cy="3082925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85" b="25085"/>
          <a:stretch>
            <a:fillRect/>
          </a:stretch>
        </p:blipFill>
        <p:spPr>
          <a:xfrm>
            <a:off x="5373356" y="116632"/>
            <a:ext cx="5113337" cy="3397250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6" b="3166"/>
          <a:stretch>
            <a:fillRect/>
          </a:stretch>
        </p:blipFill>
        <p:spPr>
          <a:xfrm>
            <a:off x="873125" y="49053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7" r="4557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161277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Развивающие игры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5820" y="3512331"/>
            <a:ext cx="2961930" cy="2302768"/>
          </a:xfrm>
        </p:spPr>
        <p:txBody>
          <a:bodyPr>
            <a:normAutofit/>
          </a:bodyPr>
          <a:lstStyle/>
          <a:p>
            <a:r>
              <a:rPr lang="ru-RU" dirty="0"/>
              <a:t>Целью развивающих игр является непосредственное развитие ребенка, а также формирование у него конкретных психических процессов и способностей.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  <p:pic>
        <p:nvPicPr>
          <p:cNvPr id="9" name="Рисунок 8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8953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5" r="7965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550" y="1124744"/>
            <a:ext cx="3124200" cy="1872208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Уголок «</a:t>
            </a:r>
            <a:r>
              <a:rPr lang="ru-RU" sz="2000" dirty="0" err="1"/>
              <a:t>Сенсорика</a:t>
            </a:r>
            <a:r>
              <a:rPr lang="ru-RU" sz="2000" dirty="0"/>
              <a:t>-конструирование»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3501008"/>
            <a:ext cx="3124200" cy="2518792"/>
          </a:xfrm>
        </p:spPr>
        <p:txBody>
          <a:bodyPr>
            <a:normAutofit/>
          </a:bodyPr>
          <a:lstStyle/>
          <a:p>
            <a:r>
              <a:rPr lang="ru-RU" sz="1600" dirty="0"/>
              <a:t>Целью обучения является не только овладение элементарными навыками конструирования, но и развитие умственного и эстетического воспитания ребенка, развитие его творческих, технических способностей.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младший,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средний, старший, подготовительный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61303" y="2924944"/>
            <a:ext cx="3124200" cy="3094856"/>
          </a:xfrm>
        </p:spPr>
        <p:txBody>
          <a:bodyPr>
            <a:normAutofit/>
          </a:bodyPr>
          <a:lstStyle/>
          <a:p>
            <a:r>
              <a:rPr lang="ru-RU" dirty="0"/>
              <a:t>В связи с экономией рабочего пространства разные виды конструктора хранятся в маркированном шкафу нижнего яруса игровой стенки. К шкафу обеспечен свободный доступ для воспитанников.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2" r="163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022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18348" y="908720"/>
            <a:ext cx="6408712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1. Рабочий сектор </a:t>
            </a:r>
            <a:br>
              <a:rPr lang="ru-RU" sz="2400" dirty="0"/>
            </a:br>
            <a:br>
              <a:rPr lang="ru-RU" sz="2400" dirty="0"/>
            </a:br>
            <a:r>
              <a:rPr lang="ru-RU" sz="1600" dirty="0"/>
              <a:t>(включает в себя оборудование для организации совместной и регламентированной деятельности ,обеспечивает максимальную реализацию образовательного потенциала.)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2708920"/>
            <a:ext cx="4969255" cy="3312368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FFFF00"/>
              </a:solidFill>
            </a:endParaRPr>
          </a:p>
          <a:p>
            <a:pPr marL="342900" indent="-342900">
              <a:buFontTx/>
              <a:buChar char="-"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74532" y="2276872"/>
            <a:ext cx="4176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  <a:p>
            <a:endParaRPr lang="ru-RU" dirty="0">
              <a:solidFill>
                <a:srgbClr val="FFFF00"/>
              </a:solidFill>
            </a:endParaRPr>
          </a:p>
          <a:p>
            <a:pPr algn="ctr"/>
            <a:r>
              <a:rPr lang="ru-RU" dirty="0">
                <a:solidFill>
                  <a:srgbClr val="FFFF00"/>
                </a:solidFill>
              </a:rPr>
              <a:t>Наполняемость центров меняется с учетом тематического принципа построения образовательного процесса.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65175" y="61118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405780" y="6381328"/>
            <a:ext cx="3476292" cy="4184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«Природа и наука» 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091865" y="5877272"/>
            <a:ext cx="3946763" cy="9742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«Патриотического воспитания»</a:t>
            </a:r>
          </a:p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293025" y="6021288"/>
            <a:ext cx="3851430" cy="86409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 «Математического развития»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38" b="17438"/>
          <a:stretch>
            <a:fillRect/>
          </a:stretch>
        </p:blipFill>
        <p:spPr/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" r="2977"/>
          <a:stretch>
            <a:fillRect/>
          </a:stretch>
        </p:blipFill>
        <p:spPr/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768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 «Речевого развития»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61346" y="6162212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«Уголок экспериментирования»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3971458" y="5995685"/>
            <a:ext cx="4603720" cy="8623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Центр  «Уголок безопасности»</a:t>
            </a: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5" r="29615"/>
          <a:stretch>
            <a:fillRect/>
          </a:stretch>
        </p:blipFill>
        <p:spPr>
          <a:xfrm>
            <a:off x="8210550" y="458788"/>
            <a:ext cx="3978275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114800" y="398463"/>
            <a:ext cx="3978275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7788" y="400050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b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6238875" y="550863"/>
            <a:ext cx="3976688" cy="5638800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CAE465-61B1-A640-EF30-DC81C22AB91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7" r="30157"/>
          <a:stretch>
            <a:fillRect/>
          </a:stretch>
        </p:blipFill>
        <p:spPr>
          <a:xfrm rot="10800000">
            <a:off x="1197868" y="550239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70726" y="6094420"/>
            <a:ext cx="4140109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Центр «Физического развития»</a:t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5770727" y="455620"/>
            <a:ext cx="3978275" cy="5638800"/>
          </a:xfrm>
        </p:spPr>
      </p:pic>
      <p:sp>
        <p:nvSpPr>
          <p:cNvPr id="4" name="Прямоугольник 3"/>
          <p:cNvSpPr/>
          <p:nvPr/>
        </p:nvSpPr>
        <p:spPr>
          <a:xfrm>
            <a:off x="981844" y="1556792"/>
            <a:ext cx="33123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В активный сектор входят модули обеспечивающие двигательную активность, в том числе развитие</a:t>
            </a:r>
          </a:p>
          <a:p>
            <a:r>
              <a:rPr lang="ru-RU" sz="1600" dirty="0"/>
              <a:t>крупной моторики, поддержку ролевой игры и музыкально-театрализованной деятельности.</a:t>
            </a:r>
          </a:p>
          <a:p>
            <a:r>
              <a:rPr lang="ru-RU" sz="1600" dirty="0"/>
              <a:t>Деление игрового оборудования по областям условно, один и тот же материал может находиться в</a:t>
            </a:r>
          </a:p>
          <a:p>
            <a:r>
              <a:rPr lang="ru-RU" sz="1600" dirty="0"/>
              <a:t>разных областях, тем самым осуществляя интеграцию.</a:t>
            </a:r>
          </a:p>
        </p:txBody>
      </p:sp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Сюжетно-ролевые игры: «Мастерская»</a:t>
            </a:r>
            <a:r>
              <a:rPr lang="ru-RU" sz="1600" dirty="0">
                <a:solidFill>
                  <a:srgbClr val="407F21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Сюжетно-ролевые игры: «Парикмахерская»</a:t>
            </a:r>
          </a:p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9" b="19059"/>
          <a:stretch>
            <a:fillRect/>
          </a:stretch>
        </p:blipFill>
        <p:spPr>
          <a:xfrm>
            <a:off x="0" y="609600"/>
            <a:ext cx="6035675" cy="4979988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9" b="19059"/>
          <a:stretch>
            <a:fillRect/>
          </a:stretch>
        </p:blipFill>
        <p:spPr>
          <a:xfrm>
            <a:off x="6153150" y="609600"/>
            <a:ext cx="6035675" cy="4979988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0"/>
            <a:ext cx="4671920" cy="1080119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Сюжетно-ролевые игры:  «Кухня»</a:t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31038" y="6021289"/>
            <a:ext cx="3887910" cy="83671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Сюжетно-ролевые игры: «Магазин»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1481138" y="509588"/>
            <a:ext cx="3978275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4" r="2984"/>
          <a:stretch>
            <a:fillRect/>
          </a:stretch>
        </p:blipFill>
        <p:spPr>
          <a:xfrm>
            <a:off x="7031038" y="521323"/>
            <a:ext cx="3976687" cy="5638800"/>
          </a:xfr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592</Words>
  <Application>Microsoft Office PowerPoint</Application>
  <PresentationFormat>Произвольный</PresentationFormat>
  <Paragraphs>104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Cambria</vt:lpstr>
      <vt:lpstr>Times New Roman</vt:lpstr>
      <vt:lpstr>Wingdings</vt:lpstr>
      <vt:lpstr>GraduationAlbum_16x9</vt:lpstr>
      <vt:lpstr>Средняя группа Тема: «Разноцветная осень» </vt:lpstr>
      <vt:lpstr>Вход в группу, нижняя левая точка</vt:lpstr>
      <vt:lpstr>1. Рабочий сектор   (включает в себя оборудование для организации совместной и регламентированной деятельности ,обеспечивает максимальную реализацию образовательного потенциала.) </vt:lpstr>
      <vt:lpstr>Презентация PowerPoint</vt:lpstr>
      <vt:lpstr>Презентация PowerPoint</vt:lpstr>
      <vt:lpstr>1.6. Рабочий сектор  (методическая литература педагога)</vt:lpstr>
      <vt:lpstr>  Центр «Физического развития»  </vt:lpstr>
      <vt:lpstr>Презентация PowerPoint</vt:lpstr>
      <vt:lpstr> Сюжетно-ролевые игры:  «Кухня»   </vt:lpstr>
      <vt:lpstr>Сюжетно-ролевые игры:  «День рождения куклы»</vt:lpstr>
      <vt:lpstr>Презентация PowerPoint</vt:lpstr>
      <vt:lpstr>Презентация PowerPoint</vt:lpstr>
      <vt:lpstr>Презентация PowerPoint</vt:lpstr>
      <vt:lpstr>Организация предметно-пространственной развивающей среды в  младшей группе</vt:lpstr>
      <vt:lpstr>Наш детский сад работает по программе поликультурного воспитания «Диалог культур» </vt:lpstr>
      <vt:lpstr>Наш детский сад работает по программе ранней профориентации «Железнодорожные традиции в воспитании дошкольников»</vt:lpstr>
      <vt:lpstr>Презентация PowerPoint</vt:lpstr>
      <vt:lpstr>Развивающие игры</vt:lpstr>
      <vt:lpstr>Уголок «Сенсорика-конструирование»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2018-04-22T15:15:56Z</dcterms:created>
  <dcterms:modified xsi:type="dcterms:W3CDTF">2024-12-11T07:49:46Z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