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72" r:id="rId3"/>
    <p:sldId id="257" r:id="rId4"/>
    <p:sldId id="267" r:id="rId5"/>
    <p:sldId id="268" r:id="rId6"/>
    <p:sldId id="269" r:id="rId7"/>
    <p:sldId id="266" r:id="rId8"/>
    <p:sldId id="270" r:id="rId9"/>
    <p:sldId id="271" r:id="rId10"/>
    <p:sldId id="273" r:id="rId11"/>
    <p:sldId id="274" r:id="rId12"/>
    <p:sldId id="275"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smtClean="0"/>
              <a:t>12/25/2021</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909772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smtClean="0"/>
              <a:t>12/25/2021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791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smtClean="0"/>
              <a:t>12/25/2021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39668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smtClean="0"/>
              <a:t>12/25/2021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79011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smtClean="0"/>
              <a:t>12/25/2021</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019691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smtClean="0"/>
              <a:t>12/25/2021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88919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smtClean="0"/>
              <a:t>12/25/2021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36928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smtClean="0"/>
              <a:t>12/25/2021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53153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smtClean="0"/>
              <a:t>12/25/2021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45475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FD0B8D63-E026-4E54-B301-C824E1BD14F3}" type="datetimeFigureOut">
              <a:rPr lang="en-US" smtClean="0"/>
              <a:t>12/25/2021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31131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smtClean="0"/>
              <a:t>12/25/2021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44635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smtClean="0"/>
              <a:t>12/25/2021</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smtClean="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292477024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975654" y="2323070"/>
            <a:ext cx="5822049" cy="1729947"/>
          </a:xfrm>
        </p:spPr>
        <p:txBody>
          <a:bodyPr/>
          <a:lstStyle/>
          <a:p>
            <a:r>
              <a:rPr lang="ru-RU" sz="2800" b="1" dirty="0">
                <a:solidFill>
                  <a:srgbClr val="C00000"/>
                </a:solidFill>
              </a:rPr>
              <a:t>Семейные </a:t>
            </a:r>
            <a:r>
              <a:rPr lang="ru-RU" sz="2800" b="1" dirty="0" smtClean="0">
                <a:solidFill>
                  <a:srgbClr val="C00000"/>
                </a:solidFill>
              </a:rPr>
              <a:t> ценности  в  </a:t>
            </a:r>
            <a:r>
              <a:rPr lang="ru-RU" sz="2800" b="1" dirty="0">
                <a:solidFill>
                  <a:srgbClr val="C00000"/>
                </a:solidFill>
              </a:rPr>
              <a:t>образах </a:t>
            </a:r>
            <a:r>
              <a:rPr lang="ru-RU" sz="2800" b="1" dirty="0" smtClean="0">
                <a:solidFill>
                  <a:srgbClr val="C00000"/>
                </a:solidFill>
              </a:rPr>
              <a:t> </a:t>
            </a:r>
            <a:br>
              <a:rPr lang="ru-RU" sz="2800" b="1" dirty="0" smtClean="0">
                <a:solidFill>
                  <a:srgbClr val="C00000"/>
                </a:solidFill>
              </a:rPr>
            </a:br>
            <a:r>
              <a:rPr lang="ru-RU" sz="2800" b="1" dirty="0" smtClean="0">
                <a:solidFill>
                  <a:srgbClr val="C00000"/>
                </a:solidFill>
              </a:rPr>
              <a:t>народных  кукол</a:t>
            </a:r>
            <a:endParaRPr lang="ru-RU" sz="2800" b="1" dirty="0">
              <a:solidFill>
                <a:srgbClr val="C00000"/>
              </a:solidFill>
            </a:endParaRPr>
          </a:p>
        </p:txBody>
      </p:sp>
      <p:sp>
        <p:nvSpPr>
          <p:cNvPr id="3" name="Подзаголовок 2"/>
          <p:cNvSpPr>
            <a:spLocks noGrp="1"/>
          </p:cNvSpPr>
          <p:nvPr>
            <p:ph type="subTitle" idx="1"/>
          </p:nvPr>
        </p:nvSpPr>
        <p:spPr>
          <a:xfrm>
            <a:off x="6161903" y="4756202"/>
            <a:ext cx="4512234" cy="457201"/>
          </a:xfrm>
        </p:spPr>
        <p:txBody>
          <a:bodyPr>
            <a:normAutofit fontScale="62500" lnSpcReduction="20000"/>
          </a:bodyPr>
          <a:lstStyle/>
          <a:p>
            <a:pPr algn="r"/>
            <a:r>
              <a:rPr lang="ru-RU" sz="2300" dirty="0">
                <a:solidFill>
                  <a:schemeClr val="tx1"/>
                </a:solidFill>
                <a:latin typeface="+mj-lt"/>
              </a:rPr>
              <a:t>Составила: </a:t>
            </a:r>
            <a:r>
              <a:rPr lang="ru-RU" sz="2300" dirty="0" err="1">
                <a:solidFill>
                  <a:schemeClr val="tx1"/>
                </a:solidFill>
                <a:latin typeface="+mj-lt"/>
              </a:rPr>
              <a:t>Скачкова</a:t>
            </a:r>
            <a:r>
              <a:rPr lang="ru-RU" sz="2300" dirty="0">
                <a:solidFill>
                  <a:schemeClr val="tx1"/>
                </a:solidFill>
                <a:latin typeface="+mj-lt"/>
              </a:rPr>
              <a:t> Любовь Ивановна</a:t>
            </a:r>
          </a:p>
          <a:p>
            <a:pPr algn="r"/>
            <a:r>
              <a:rPr lang="ru-RU" sz="2300" dirty="0">
                <a:solidFill>
                  <a:schemeClr val="tx1"/>
                </a:solidFill>
                <a:latin typeface="+mj-lt"/>
              </a:rPr>
              <a:t>воспитатель Детского сада №103 ОАО «РЖД»</a:t>
            </a:r>
          </a:p>
          <a:p>
            <a:pPr algn="r"/>
            <a:endParaRPr lang="ru-RU" dirty="0">
              <a:solidFill>
                <a:schemeClr val="tx1"/>
              </a:solidFill>
            </a:endParaRPr>
          </a:p>
        </p:txBody>
      </p:sp>
      <p:pic>
        <p:nvPicPr>
          <p:cNvPr id="5" name="Рисунок 4"/>
          <p:cNvPicPr>
            <a:picLocks noChangeAspect="1"/>
          </p:cNvPicPr>
          <p:nvPr/>
        </p:nvPicPr>
        <p:blipFill>
          <a:blip r:embed="rId2"/>
          <a:stretch>
            <a:fillRect/>
          </a:stretch>
        </p:blipFill>
        <p:spPr>
          <a:xfrm>
            <a:off x="1729946" y="1476227"/>
            <a:ext cx="3153930" cy="3918408"/>
          </a:xfrm>
          <a:prstGeom prst="rect">
            <a:avLst/>
          </a:prstGeom>
        </p:spPr>
      </p:pic>
    </p:spTree>
    <p:extLst>
      <p:ext uri="{BB962C8B-B14F-4D97-AF65-F5344CB8AC3E}">
        <p14:creationId xmlns:p14="http://schemas.microsoft.com/office/powerpoint/2010/main" val="12384925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28951" y="665878"/>
            <a:ext cx="5684108" cy="5355312"/>
          </a:xfrm>
          <a:prstGeom prst="rect">
            <a:avLst/>
          </a:prstGeom>
        </p:spPr>
        <p:txBody>
          <a:bodyPr wrap="square">
            <a:spAutoFit/>
          </a:bodyPr>
          <a:lstStyle/>
          <a:p>
            <a:pPr algn="ctr"/>
            <a:r>
              <a:rPr lang="ru-RU" b="1" dirty="0"/>
              <a:t>Очистительная кукла. </a:t>
            </a:r>
            <a:r>
              <a:rPr lang="ru-RU" b="1" dirty="0" smtClean="0"/>
              <a:t>(Метлушка)</a:t>
            </a:r>
          </a:p>
          <a:p>
            <a:pPr algn="ctr"/>
            <a:endParaRPr lang="ru-RU" b="1" dirty="0"/>
          </a:p>
          <a:p>
            <a:r>
              <a:rPr lang="ru-RU" dirty="0"/>
              <a:t>По традиции Очистительная кукла избавляла от «плохой» энергетики в доме. Например, после семейной ссоры женщина распахивала окна, двери, брала в руки куклу и, используя ее как символический веник, выметала весь негатив прочь из избы. "Метлушка" на здоровье делалась с целью "сметания" различных хворей, болезней и порчи с членов семьи, живущих вместе в одном </a:t>
            </a:r>
            <a:r>
              <a:rPr lang="ru-RU" dirty="0" err="1"/>
              <a:t>доме.Эта</a:t>
            </a:r>
            <a:r>
              <a:rPr lang="ru-RU" dirty="0"/>
              <a:t> куколка с уменьшенной копией метлы в руках.</a:t>
            </a:r>
          </a:p>
          <a:p>
            <a:r>
              <a:rPr lang="ru-RU" dirty="0"/>
              <a:t>Этой то метлой хозяйка дома и должна "сметать" болезни, хвори и порчи со своих домашних.</a:t>
            </a:r>
          </a:p>
          <a:p>
            <a:r>
              <a:rPr lang="ru-RU" dirty="0"/>
              <a:t>На  Севере этим оберегом лечили детей от бессонницы, недержания и испуга, обмахивая младенцев метелкой. В  традиции предков, Метлушка служила еще и оберегом роженицы и новорожденного младенца от нечистой силы (незащищенному  младенцу подкладывали под колыбельку метлу от этого оберега, чтобы отогнать злых духов или клали оберег в изголовье).</a:t>
            </a:r>
          </a:p>
        </p:txBody>
      </p:sp>
      <p:pic>
        <p:nvPicPr>
          <p:cNvPr id="3" name="Рисунок 2"/>
          <p:cNvPicPr>
            <a:picLocks noChangeAspect="1"/>
          </p:cNvPicPr>
          <p:nvPr/>
        </p:nvPicPr>
        <p:blipFill>
          <a:blip r:embed="rId2"/>
          <a:stretch>
            <a:fillRect/>
          </a:stretch>
        </p:blipFill>
        <p:spPr>
          <a:xfrm>
            <a:off x="728385" y="871667"/>
            <a:ext cx="4963356" cy="4930345"/>
          </a:xfrm>
          <a:prstGeom prst="rect">
            <a:avLst/>
          </a:prstGeom>
        </p:spPr>
      </p:pic>
    </p:spTree>
    <p:extLst>
      <p:ext uri="{BB962C8B-B14F-4D97-AF65-F5344CB8AC3E}">
        <p14:creationId xmlns:p14="http://schemas.microsoft.com/office/powerpoint/2010/main" val="5381739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9037" y="860817"/>
            <a:ext cx="5436973" cy="5632311"/>
          </a:xfrm>
          <a:prstGeom prst="rect">
            <a:avLst/>
          </a:prstGeom>
        </p:spPr>
        <p:txBody>
          <a:bodyPr wrap="square">
            <a:spAutoFit/>
          </a:bodyPr>
          <a:lstStyle/>
          <a:p>
            <a:pPr algn="ctr"/>
            <a:r>
              <a:rPr lang="ru-RU" b="1" dirty="0"/>
              <a:t>«Кубышка-Травница</a:t>
            </a:r>
            <a:r>
              <a:rPr lang="ru-RU" b="1" dirty="0" smtClean="0"/>
              <a:t>»</a:t>
            </a:r>
          </a:p>
          <a:p>
            <a:pPr algn="ctr"/>
            <a:endParaRPr lang="ru-RU" b="1" dirty="0" smtClean="0"/>
          </a:p>
          <a:p>
            <a:r>
              <a:rPr lang="ru-RU" dirty="0" smtClean="0"/>
              <a:t>Она </a:t>
            </a:r>
            <a:r>
              <a:rPr lang="ru-RU" dirty="0"/>
              <a:t>объединяла в себе два важных элемента славянской культуры – рукоделие и </a:t>
            </a:r>
            <a:r>
              <a:rPr lang="ru-RU" dirty="0" err="1"/>
              <a:t>целительство</a:t>
            </a:r>
            <a:r>
              <a:rPr lang="ru-RU" dirty="0"/>
              <a:t>. Этот </a:t>
            </a:r>
            <a:r>
              <a:rPr lang="ru-RU" dirty="0" err="1"/>
              <a:t>обережный</a:t>
            </a:r>
            <a:r>
              <a:rPr lang="ru-RU" dirty="0"/>
              <a:t> предмет был популярен в народе, ведь собрать травы и достать лоскутки для куклы мог каждый. Главное назначение Кубышки — это прибавлять здоровья своему владельцу</a:t>
            </a:r>
            <a:r>
              <a:rPr lang="ru-RU" dirty="0" smtClean="0"/>
              <a:t>.</a:t>
            </a:r>
          </a:p>
          <a:p>
            <a:r>
              <a:rPr lang="ru-RU" dirty="0" smtClean="0"/>
              <a:t>Головной </a:t>
            </a:r>
            <a:r>
              <a:rPr lang="ru-RU" dirty="0"/>
              <a:t>убор </a:t>
            </a:r>
            <a:r>
              <a:rPr lang="ru-RU" dirty="0" smtClean="0"/>
              <a:t>делался это для того, чтобы сохранить жизненные силы и здоровье. Было принято прятать от чужих свои волосы, не позволив им причинить вред.</a:t>
            </a:r>
          </a:p>
          <a:p>
            <a:r>
              <a:rPr lang="ru-RU" dirty="0" smtClean="0"/>
              <a:t>Традиционно </a:t>
            </a:r>
            <a:r>
              <a:rPr lang="ru-RU" dirty="0"/>
              <a:t>под платок Травнице одевали повойник, помогающий защитить волосы от спутывания и уберечь от быстрого загрязнения основной головной </a:t>
            </a:r>
            <a:r>
              <a:rPr lang="ru-RU" dirty="0" smtClean="0"/>
              <a:t>убор.</a:t>
            </a:r>
          </a:p>
          <a:p>
            <a:r>
              <a:rPr lang="ru-RU" dirty="0" smtClean="0"/>
              <a:t>Кукла </a:t>
            </a:r>
            <a:r>
              <a:rPr lang="ru-RU" dirty="0"/>
              <a:t>Травница всегда делалась пышногрудой. Таким образом славяне изображали плодородие женщины – одно из главных ее достоинств, полученных от природы.</a:t>
            </a:r>
          </a:p>
          <a:p>
            <a:endParaRPr lang="ru-RU" dirty="0"/>
          </a:p>
        </p:txBody>
      </p:sp>
      <p:pic>
        <p:nvPicPr>
          <p:cNvPr id="3" name="Рисунок 2"/>
          <p:cNvPicPr>
            <a:picLocks noChangeAspect="1"/>
          </p:cNvPicPr>
          <p:nvPr/>
        </p:nvPicPr>
        <p:blipFill>
          <a:blip r:embed="rId2"/>
          <a:stretch>
            <a:fillRect/>
          </a:stretch>
        </p:blipFill>
        <p:spPr>
          <a:xfrm>
            <a:off x="395416" y="1005017"/>
            <a:ext cx="5421014" cy="5049794"/>
          </a:xfrm>
          <a:prstGeom prst="rect">
            <a:avLst/>
          </a:prstGeom>
        </p:spPr>
      </p:pic>
    </p:spTree>
    <p:extLst>
      <p:ext uri="{BB962C8B-B14F-4D97-AF65-F5344CB8AC3E}">
        <p14:creationId xmlns:p14="http://schemas.microsoft.com/office/powerpoint/2010/main" val="39292954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0" y="892426"/>
            <a:ext cx="5156886" cy="5355312"/>
          </a:xfrm>
          <a:prstGeom prst="rect">
            <a:avLst/>
          </a:prstGeom>
        </p:spPr>
        <p:txBody>
          <a:bodyPr wrap="square">
            <a:spAutoFit/>
          </a:bodyPr>
          <a:lstStyle/>
          <a:p>
            <a:pPr algn="ctr"/>
            <a:r>
              <a:rPr lang="ru-RU" b="1" dirty="0" smtClean="0"/>
              <a:t> </a:t>
            </a:r>
            <a:r>
              <a:rPr lang="ru-RU" b="1" dirty="0"/>
              <a:t>«</a:t>
            </a:r>
            <a:r>
              <a:rPr lang="ru-RU" b="1" dirty="0" err="1"/>
              <a:t>Зерновушка</a:t>
            </a:r>
            <a:r>
              <a:rPr lang="ru-RU" b="1" dirty="0" smtClean="0"/>
              <a:t>» (</a:t>
            </a:r>
            <a:r>
              <a:rPr lang="ru-RU" b="1" dirty="0" err="1" smtClean="0"/>
              <a:t>Крупеничка</a:t>
            </a:r>
            <a:r>
              <a:rPr lang="ru-RU" b="1" dirty="0" smtClean="0"/>
              <a:t>)</a:t>
            </a:r>
          </a:p>
          <a:p>
            <a:pPr algn="ctr"/>
            <a:endParaRPr lang="ru-RU" dirty="0"/>
          </a:p>
          <a:p>
            <a:r>
              <a:rPr lang="ru-RU" dirty="0" smtClean="0"/>
              <a:t>Кукла </a:t>
            </a:r>
            <a:r>
              <a:rPr lang="ru-RU" dirty="0" err="1" smtClean="0"/>
              <a:t>Зерновушка</a:t>
            </a:r>
            <a:r>
              <a:rPr lang="ru-RU" dirty="0" smtClean="0"/>
              <a:t> </a:t>
            </a:r>
            <a:r>
              <a:rPr lang="ru-RU" dirty="0"/>
              <a:t>защищала достаток наших предков, оберегая их от голода и неурожая. Славяне изготавливали эту обрядовую ляльку, заполняя потайной мешочек куклы зерном. Это помогало притягивать достаток, обеспечивало сытый стол и радость в доме.</a:t>
            </a:r>
          </a:p>
          <a:p>
            <a:r>
              <a:rPr lang="ru-RU" dirty="0" smtClean="0"/>
              <a:t>После </a:t>
            </a:r>
            <a:r>
              <a:rPr lang="ru-RU" dirty="0"/>
              <a:t>окончания уборочных работ крестьяне отбирали самую лучшую, отборную крупу нового урожая, чтобы наполнить ею куклу-мешочек. Считалось, что если поделка худа, то семья живет плохо, поэтому кукла </a:t>
            </a:r>
            <a:r>
              <a:rPr lang="ru-RU" dirty="0" err="1" smtClean="0"/>
              <a:t>Зерновушка</a:t>
            </a:r>
            <a:r>
              <a:rPr lang="ru-RU" dirty="0" smtClean="0"/>
              <a:t> </a:t>
            </a:r>
            <a:r>
              <a:rPr lang="ru-RU" dirty="0"/>
              <a:t>всегда должна быть наполнена зерном или </a:t>
            </a:r>
            <a:r>
              <a:rPr lang="ru-RU" dirty="0" smtClean="0"/>
              <a:t>крупой. </a:t>
            </a:r>
            <a:r>
              <a:rPr lang="ru-RU" dirty="0"/>
              <a:t>Мешочек наряжали и бережно хранили до следующего сева в красном углу избы, на почетном месте рядом с иконами. В народе считалось, что только в таком случае следующий год будет сытным и достаточным. </a:t>
            </a:r>
          </a:p>
        </p:txBody>
      </p:sp>
      <p:pic>
        <p:nvPicPr>
          <p:cNvPr id="3" name="Рисунок 2"/>
          <p:cNvPicPr>
            <a:picLocks noChangeAspect="1"/>
          </p:cNvPicPr>
          <p:nvPr/>
        </p:nvPicPr>
        <p:blipFill>
          <a:blip r:embed="rId2"/>
          <a:stretch>
            <a:fillRect/>
          </a:stretch>
        </p:blipFill>
        <p:spPr>
          <a:xfrm>
            <a:off x="624016" y="788784"/>
            <a:ext cx="5177481" cy="5443831"/>
          </a:xfrm>
          <a:prstGeom prst="rect">
            <a:avLst/>
          </a:prstGeom>
        </p:spPr>
      </p:pic>
    </p:spTree>
    <p:extLst>
      <p:ext uri="{BB962C8B-B14F-4D97-AF65-F5344CB8AC3E}">
        <p14:creationId xmlns:p14="http://schemas.microsoft.com/office/powerpoint/2010/main" val="5241818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33751" y="838885"/>
            <a:ext cx="4736001" cy="4801314"/>
          </a:xfrm>
          <a:prstGeom prst="rect">
            <a:avLst/>
          </a:prstGeom>
        </p:spPr>
        <p:txBody>
          <a:bodyPr wrap="square">
            <a:spAutoFit/>
          </a:bodyPr>
          <a:lstStyle/>
          <a:p>
            <a:pPr algn="ctr"/>
            <a:r>
              <a:rPr lang="ru-RU" b="1" dirty="0" smtClean="0"/>
              <a:t>«Кулёма»</a:t>
            </a:r>
          </a:p>
          <a:p>
            <a:pPr algn="ctr"/>
            <a:endParaRPr lang="ru-RU" b="1" dirty="0" smtClean="0"/>
          </a:p>
          <a:p>
            <a:r>
              <a:rPr lang="ru-RU" dirty="0"/>
              <a:t>Кулёма – народная куколка,</a:t>
            </a:r>
          </a:p>
          <a:p>
            <a:r>
              <a:rPr lang="ru-RU" dirty="0"/>
              <a:t>хранительница детских секретов,</a:t>
            </a:r>
          </a:p>
          <a:p>
            <a:r>
              <a:rPr lang="ru-RU" dirty="0"/>
              <a:t>сделанная в виде  </a:t>
            </a:r>
            <a:r>
              <a:rPr lang="ru-RU" dirty="0" smtClean="0"/>
              <a:t>узелка, своё название она получила от слова «куль» - мешок.</a:t>
            </a:r>
          </a:p>
          <a:p>
            <a:r>
              <a:rPr lang="ru-RU" dirty="0" smtClean="0"/>
              <a:t> Куклу мама </a:t>
            </a:r>
            <a:r>
              <a:rPr lang="ru-RU" dirty="0"/>
              <a:t>делала для своего малыша из платка, когда надо было его чем-то отвлечь и успокоить</a:t>
            </a:r>
            <a:r>
              <a:rPr lang="ru-RU" dirty="0" smtClean="0"/>
              <a:t>. Сама </a:t>
            </a:r>
            <a:r>
              <a:rPr lang="ru-RU" dirty="0"/>
              <a:t>кукла очень мягкая. У нее есть секрет. В юбочку куколки можно было положить сладости.</a:t>
            </a:r>
          </a:p>
          <a:p>
            <a:r>
              <a:rPr lang="ru-RU" dirty="0" smtClean="0"/>
              <a:t>Туловище </a:t>
            </a:r>
            <a:r>
              <a:rPr lang="ru-RU" dirty="0"/>
              <a:t>куклы – кармашек, в который малыш может прятать игрушки, </a:t>
            </a:r>
            <a:r>
              <a:rPr lang="ru-RU" dirty="0" smtClean="0"/>
              <a:t>конфетки… </a:t>
            </a:r>
          </a:p>
          <a:p>
            <a:r>
              <a:rPr lang="ru-RU" dirty="0" smtClean="0"/>
              <a:t>Т.е</a:t>
            </a:r>
            <a:r>
              <a:rPr lang="ru-RU" dirty="0"/>
              <a:t>. кукла выполняет роль детской сумочки. </a:t>
            </a:r>
            <a:endParaRPr lang="ru-RU" dirty="0" smtClean="0"/>
          </a:p>
          <a:p>
            <a:r>
              <a:rPr lang="ru-RU" dirty="0" smtClean="0"/>
              <a:t>На </a:t>
            </a:r>
            <a:r>
              <a:rPr lang="ru-RU" dirty="0"/>
              <a:t>Пасху  делали пасхальные Кулёмы, </a:t>
            </a:r>
          </a:p>
          <a:p>
            <a:r>
              <a:rPr lang="ru-RU" dirty="0"/>
              <a:t>в которые  можно было положить пасхальное яйцо.</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682" y="838885"/>
            <a:ext cx="5251812" cy="4825998"/>
          </a:xfrm>
          <a:prstGeom prst="rect">
            <a:avLst/>
          </a:prstGeom>
        </p:spPr>
      </p:pic>
    </p:spTree>
    <p:extLst>
      <p:ext uri="{BB962C8B-B14F-4D97-AF65-F5344CB8AC3E}">
        <p14:creationId xmlns:p14="http://schemas.microsoft.com/office/powerpoint/2010/main" val="1311793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784" y="642552"/>
            <a:ext cx="6277232" cy="5616922"/>
          </a:xfrm>
          <a:prstGeom prst="rect">
            <a:avLst/>
          </a:prstGeom>
        </p:spPr>
        <p:txBody>
          <a:bodyPr wrap="square">
            <a:spAutoFit/>
          </a:bodyPr>
          <a:lstStyle/>
          <a:p>
            <a:r>
              <a:rPr lang="ru-RU" sz="1700" dirty="0"/>
              <a:t>Первоочередная задача славянской народной куклы — привлечение желаемого для конкретного человека или семьи. Она использовалась в магических ритуалах и как участница в самых значимых событиях в жизни, а также для праздников</a:t>
            </a:r>
            <a:r>
              <a:rPr lang="ru-RU" sz="1700" dirty="0" smtClean="0"/>
              <a:t>.</a:t>
            </a:r>
            <a:endParaRPr lang="ru-RU" sz="1700" dirty="0"/>
          </a:p>
          <a:p>
            <a:r>
              <a:rPr lang="ru-RU" sz="1700" dirty="0"/>
              <a:t>Традиционно кукол делали дома, под руководством старших членов семьи. Кукла рождалась в живом общении матери с дочкой, бабушки с внучкой. На взрослых, чаще бабушку и дедушку, возлагалась обязанность приобщения детей к духовному миру взрослых. Ведь старики в традиционном обществе были хранителями информации о прошлом, носителями знаний и опыта. Считалось, что они обладают мудростью и прозорливостью и способностью направить развитие детей в нужном для семьи и общества направлении. И когда наступала пора, бабушки доставали из сундука разноцветные лоскутки и начинали обучать старинному ремеслу кукольного рукоделия</a:t>
            </a:r>
            <a:r>
              <a:rPr lang="ru-RU" sz="1700" dirty="0" smtClean="0"/>
              <a:t>.</a:t>
            </a:r>
            <a:endParaRPr lang="ru-RU" sz="1700" dirty="0"/>
          </a:p>
          <a:p>
            <a:r>
              <a:rPr lang="ru-RU" sz="1700" dirty="0"/>
              <a:t>Изготовление кукол было сугубо женским делом. Все куклы изготавливались без ножниц, иголок и ниток. Использовались не только тряпочки, но и глина, дерево, солома. Считалось, что кукол надо делать из старой ношенной одежды, не потому, что новой ткани не было. Ношенная рубаха, например, впитывала энергетику родителей и обладала защитными свойствами. </a:t>
            </a:r>
          </a:p>
        </p:txBody>
      </p:sp>
      <p:pic>
        <p:nvPicPr>
          <p:cNvPr id="4" name="Рисунок 3"/>
          <p:cNvPicPr>
            <a:picLocks noChangeAspect="1"/>
          </p:cNvPicPr>
          <p:nvPr/>
        </p:nvPicPr>
        <p:blipFill>
          <a:blip r:embed="rId2"/>
          <a:stretch>
            <a:fillRect/>
          </a:stretch>
        </p:blipFill>
        <p:spPr>
          <a:xfrm>
            <a:off x="706101" y="1474574"/>
            <a:ext cx="4497671" cy="4148110"/>
          </a:xfrm>
          <a:prstGeom prst="rect">
            <a:avLst/>
          </a:prstGeom>
        </p:spPr>
      </p:pic>
    </p:spTree>
    <p:extLst>
      <p:ext uri="{BB962C8B-B14F-4D97-AF65-F5344CB8AC3E}">
        <p14:creationId xmlns:p14="http://schemas.microsoft.com/office/powerpoint/2010/main" val="21905517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570135" y="1215198"/>
            <a:ext cx="5212827" cy="4701677"/>
          </a:xfrm>
          <a:prstGeom prst="rect">
            <a:avLst/>
          </a:prstGeom>
        </p:spPr>
      </p:pic>
      <p:sp>
        <p:nvSpPr>
          <p:cNvPr id="4" name="Прямоугольник 3"/>
          <p:cNvSpPr/>
          <p:nvPr/>
        </p:nvSpPr>
        <p:spPr>
          <a:xfrm>
            <a:off x="6013621" y="747251"/>
            <a:ext cx="5618205" cy="5324535"/>
          </a:xfrm>
          <a:prstGeom prst="rect">
            <a:avLst/>
          </a:prstGeom>
        </p:spPr>
        <p:txBody>
          <a:bodyPr wrap="square">
            <a:spAutoFit/>
          </a:bodyPr>
          <a:lstStyle/>
          <a:p>
            <a:r>
              <a:rPr lang="ru-RU" sz="1700" dirty="0"/>
              <a:t>В куклах отражался определенный ритм жизни, переход из детства в юность, период когда девушка становилась невестой, потом женой, матерью, хозяйкой дома. По тем деталям, которые имела кукла можно составить представления о том, какой должна быть, например, женщина-хозяйка дома, или женщина у которой должен был родиться ребенок. </a:t>
            </a:r>
            <a:endParaRPr lang="ru-RU" sz="1700" dirty="0" smtClean="0"/>
          </a:p>
          <a:p>
            <a:r>
              <a:rPr lang="ru-RU" sz="1700" dirty="0" smtClean="0"/>
              <a:t>Через </a:t>
            </a:r>
            <a:r>
              <a:rPr lang="ru-RU" sz="1700" dirty="0"/>
              <a:t>образы кукол мы видим, что очень высоко ценилась хозяйственность женщин. Ей не просто нужно было две руки, а то и десять, ведь дел было много, да все еще надо было уметь- спрясть, соткать, в поле поработать, семью накормить. Женщина в семье </a:t>
            </a:r>
            <a:r>
              <a:rPr lang="ru-RU" sz="1700" dirty="0" smtClean="0"/>
              <a:t>несла </a:t>
            </a:r>
            <a:r>
              <a:rPr lang="ru-RU" sz="1700" dirty="0"/>
              <a:t>ответственность за мир в семье, воспитание детей. Если случались ссоры, женщина старалась помирить поссорившихся детей, наладить отношения с соседями, с родственниками, мужем. В таких случаях помогали куклы, которые иногда делали вместе. В образах кукол заложены представления о функциях семьи. Одной из которых, является защитная функция. </a:t>
            </a:r>
            <a:r>
              <a:rPr lang="ru-RU" sz="1700" dirty="0" smtClean="0"/>
              <a:t>Отражалась ценность </a:t>
            </a:r>
            <a:r>
              <a:rPr lang="ru-RU" sz="1700" dirty="0"/>
              <a:t>близкой связи в семье с матерью, отцом, родственниками. </a:t>
            </a:r>
          </a:p>
        </p:txBody>
      </p:sp>
    </p:spTree>
    <p:extLst>
      <p:ext uri="{BB962C8B-B14F-4D97-AF65-F5344CB8AC3E}">
        <p14:creationId xmlns:p14="http://schemas.microsoft.com/office/powerpoint/2010/main" val="39098099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54594" y="667265"/>
            <a:ext cx="6409037" cy="6617196"/>
          </a:xfrm>
          <a:prstGeom prst="rect">
            <a:avLst/>
          </a:prstGeom>
        </p:spPr>
        <p:txBody>
          <a:bodyPr wrap="square">
            <a:spAutoFit/>
          </a:bodyPr>
          <a:lstStyle/>
          <a:p>
            <a:pPr algn="ctr"/>
            <a:r>
              <a:rPr lang="ru-RU" b="1" dirty="0">
                <a:solidFill>
                  <a:srgbClr val="181818"/>
                </a:solidFill>
                <a:latin typeface="Times New Roman" panose="02020603050405020304" pitchFamily="18" charset="0"/>
              </a:rPr>
              <a:t>«</a:t>
            </a:r>
            <a:r>
              <a:rPr lang="ru-RU" b="1" dirty="0" err="1">
                <a:solidFill>
                  <a:srgbClr val="181818"/>
                </a:solidFill>
                <a:latin typeface="Times New Roman" panose="02020603050405020304" pitchFamily="18" charset="0"/>
              </a:rPr>
              <a:t>Отдарок</a:t>
            </a:r>
            <a:r>
              <a:rPr lang="ru-RU" b="1" dirty="0">
                <a:solidFill>
                  <a:srgbClr val="181818"/>
                </a:solidFill>
                <a:latin typeface="Times New Roman" panose="02020603050405020304" pitchFamily="18" charset="0"/>
              </a:rPr>
              <a:t> на подарок</a:t>
            </a:r>
            <a:r>
              <a:rPr lang="ru-RU" b="1" dirty="0" smtClean="0">
                <a:solidFill>
                  <a:srgbClr val="181818"/>
                </a:solidFill>
                <a:latin typeface="Times New Roman" panose="02020603050405020304" pitchFamily="18" charset="0"/>
              </a:rPr>
              <a:t>»</a:t>
            </a:r>
            <a:r>
              <a:rPr lang="ru-RU" dirty="0"/>
              <a:t> </a:t>
            </a:r>
            <a:endParaRPr lang="ru-RU" dirty="0" smtClean="0"/>
          </a:p>
          <a:p>
            <a:pPr algn="ctr"/>
            <a:endParaRPr lang="ru-RU" dirty="0" smtClean="0"/>
          </a:p>
          <a:p>
            <a:r>
              <a:rPr lang="ru-RU" sz="1600" dirty="0" smtClean="0"/>
              <a:t>Так </a:t>
            </a:r>
            <a:r>
              <a:rPr lang="ru-RU" sz="1600" dirty="0"/>
              <a:t>называлась первая кукла, которую ребёнок учился делать сам. Делали ее и девочки и мальчики, достигшие приблизительно 3-х летнего возраста. А учили их ее делать – бабушки. Переделывали по многу раз, пока куколки не начинали получаться красивыми. Дети очень старались, ведь от того, насколько хорошо они овладели этим искусством, зависело посадят их за общий семейный стол или нет. А им, конечно же хотелось, этого достичь поскорее.</a:t>
            </a:r>
          </a:p>
          <a:p>
            <a:r>
              <a:rPr lang="ru-RU" sz="1600" dirty="0"/>
              <a:t>Это для ребенка был очень значимый день. Собирали всех родственников, ему определяли постоянное место за столом, и ребенок должен был отблагодарить своих родителей за то, что они его растят, дарят свою любовь, тепло и заботу.</a:t>
            </a:r>
          </a:p>
          <a:p>
            <a:r>
              <a:rPr lang="ru-RU" sz="1600" dirty="0"/>
              <a:t>Он поднимался со своего места, говорил: «Спасибо маменьке и папеньке за то, что на ноги меня поставили» и вручал им свою первую куколку. Таким образом, детей приучали с малых лет быть благодарным своим родителям. Первую куколку хранили вместе с первыми сакральными предметами, такими как крестильная рубашка</a:t>
            </a:r>
            <a:r>
              <a:rPr lang="ru-RU" sz="1600" dirty="0" smtClean="0"/>
              <a:t>.</a:t>
            </a:r>
          </a:p>
          <a:p>
            <a:r>
              <a:rPr lang="ru-RU" sz="1600" dirty="0" smtClean="0"/>
              <a:t> </a:t>
            </a:r>
            <a:r>
              <a:rPr lang="ru-RU" sz="1600" dirty="0"/>
              <a:t>Когда девушка выходила замуж, то мать отдавала ей узелок со всеми ее сакральными предметами, в том числе и с первой куклой и говорила: «Когда-то ты этот </a:t>
            </a:r>
            <a:r>
              <a:rPr lang="ru-RU" sz="1600" dirty="0" err="1"/>
              <a:t>Отдарок</a:t>
            </a:r>
            <a:r>
              <a:rPr lang="ru-RU" sz="1600" dirty="0"/>
              <a:t> подарила нам с благодарностью, что мы на ноги тебя поставили. Так пусть он тебе напоминает, что и мы когда-то будем нуждаться в твоей заботе, и нам будет нужна твоя </a:t>
            </a:r>
            <a:r>
              <a:rPr lang="ru-RU" sz="1600" dirty="0" smtClean="0"/>
              <a:t>помощь»</a:t>
            </a:r>
            <a:endParaRPr lang="ru-RU" sz="1600" dirty="0"/>
          </a:p>
          <a:p>
            <a:endParaRPr lang="ru-RU" b="1" dirty="0" smtClean="0">
              <a:solidFill>
                <a:srgbClr val="181818"/>
              </a:solidFill>
              <a:latin typeface="Times New Roman" panose="02020603050405020304" pitchFamily="18" charset="0"/>
            </a:endParaRPr>
          </a:p>
          <a:p>
            <a:endParaRPr lang="ru-RU" dirty="0"/>
          </a:p>
        </p:txBody>
      </p:sp>
      <p:pic>
        <p:nvPicPr>
          <p:cNvPr id="7" name="Рисунок 6"/>
          <p:cNvPicPr>
            <a:picLocks noChangeAspect="1"/>
          </p:cNvPicPr>
          <p:nvPr/>
        </p:nvPicPr>
        <p:blipFill>
          <a:blip r:embed="rId2"/>
          <a:stretch>
            <a:fillRect/>
          </a:stretch>
        </p:blipFill>
        <p:spPr>
          <a:xfrm>
            <a:off x="890717" y="1260389"/>
            <a:ext cx="4342370" cy="4744994"/>
          </a:xfrm>
          <a:prstGeom prst="rect">
            <a:avLst/>
          </a:prstGeom>
        </p:spPr>
      </p:pic>
    </p:spTree>
    <p:extLst>
      <p:ext uri="{BB962C8B-B14F-4D97-AF65-F5344CB8AC3E}">
        <p14:creationId xmlns:p14="http://schemas.microsoft.com/office/powerpoint/2010/main" val="26608128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988906" y="1347050"/>
            <a:ext cx="5033320" cy="4247317"/>
          </a:xfrm>
          <a:prstGeom prst="rect">
            <a:avLst/>
          </a:prstGeom>
        </p:spPr>
        <p:txBody>
          <a:bodyPr wrap="square">
            <a:spAutoFit/>
          </a:bodyPr>
          <a:lstStyle/>
          <a:p>
            <a:pPr algn="ctr"/>
            <a:r>
              <a:rPr lang="ru-RU" b="1" dirty="0" smtClean="0"/>
              <a:t>Кукушка</a:t>
            </a:r>
          </a:p>
          <a:p>
            <a:pPr algn="ctr"/>
            <a:endParaRPr lang="ru-RU" b="1" dirty="0" smtClean="0"/>
          </a:p>
          <a:p>
            <a:r>
              <a:rPr lang="ru-RU" dirty="0" smtClean="0"/>
              <a:t>Кукла </a:t>
            </a:r>
            <a:r>
              <a:rPr lang="ru-RU" dirty="0"/>
              <a:t>прощания с детством. Девочки становились девушками .Для всех девочек это раньше был очень значимый возрастной переход. Это говорило о том, что пора детства прошла и девочка стоит на пороге взрослой жизни. Ее женские органы уже готовы к зачатию ребенка. А это было очень важно для любой женщины. Ведь ее задача заключалась в рождении здорового и крепкого потомства.</a:t>
            </a:r>
          </a:p>
          <a:p>
            <a:endParaRPr lang="ru-RU" dirty="0"/>
          </a:p>
          <a:p>
            <a:r>
              <a:rPr lang="ru-RU" dirty="0"/>
              <a:t>Теперь она может ходить уже на посиделки со старшими девушками и в скором времени у нее появится жених.</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09305" y="1351006"/>
            <a:ext cx="5339558" cy="4300315"/>
          </a:xfrm>
          <a:prstGeom prst="rect">
            <a:avLst/>
          </a:prstGeom>
        </p:spPr>
      </p:pic>
    </p:spTree>
    <p:extLst>
      <p:ext uri="{BB962C8B-B14F-4D97-AF65-F5344CB8AC3E}">
        <p14:creationId xmlns:p14="http://schemas.microsoft.com/office/powerpoint/2010/main" val="27359567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40627" y="1184875"/>
            <a:ext cx="5762784" cy="4801314"/>
          </a:xfrm>
          <a:prstGeom prst="rect">
            <a:avLst/>
          </a:prstGeom>
        </p:spPr>
        <p:txBody>
          <a:bodyPr wrap="square">
            <a:spAutoFit/>
          </a:bodyPr>
          <a:lstStyle/>
          <a:p>
            <a:pPr algn="ctr"/>
            <a:r>
              <a:rPr lang="ru-RU" b="1" dirty="0"/>
              <a:t> «Неразлучники</a:t>
            </a:r>
            <a:r>
              <a:rPr lang="ru-RU" b="1" dirty="0" smtClean="0"/>
              <a:t>».</a:t>
            </a:r>
          </a:p>
          <a:p>
            <a:r>
              <a:rPr lang="ru-RU" dirty="0"/>
              <a:t>Кукла Неразлучники − символ и оберег крепкого семейного союза, поэтому делается как бы на одной руке, чтобы муж и жена шли по жизни рука об руку, были вместе в радости и беде. </a:t>
            </a:r>
          </a:p>
          <a:p>
            <a:r>
              <a:rPr lang="ru-RU" dirty="0"/>
              <a:t>В настоящее время традиция сохранилась. Теперь, как и сотни лет назад, несмотря на технический прогресс, можно сделать кукол своими руками и подарить новой семье от чистого сердца с пожеланием никогда не разлучаться. </a:t>
            </a:r>
          </a:p>
          <a:p>
            <a:r>
              <a:rPr lang="ru-RU" dirty="0"/>
              <a:t>В русской традиции во главе свадебного поезда, везущего молодую пару в дом жениха после венчания в церкви, под дугой упряжи подвешивали пару кукол – свадебных неразлучников. Женское и мужское начала соединялись в единое неразрывное целое. После свадебного торжества эта кукольная парочка хранилась в доме как оберег семейных отношений и верности.</a:t>
            </a:r>
          </a:p>
        </p:txBody>
      </p:sp>
      <p:pic>
        <p:nvPicPr>
          <p:cNvPr id="3" name="Рисунок 2"/>
          <p:cNvPicPr>
            <a:picLocks noChangeAspect="1"/>
          </p:cNvPicPr>
          <p:nvPr/>
        </p:nvPicPr>
        <p:blipFill>
          <a:blip r:embed="rId2"/>
          <a:stretch>
            <a:fillRect/>
          </a:stretch>
        </p:blipFill>
        <p:spPr>
          <a:xfrm>
            <a:off x="716693" y="1515762"/>
            <a:ext cx="5015964" cy="4470427"/>
          </a:xfrm>
          <a:prstGeom prst="rect">
            <a:avLst/>
          </a:prstGeom>
        </p:spPr>
      </p:pic>
    </p:spTree>
    <p:extLst>
      <p:ext uri="{BB962C8B-B14F-4D97-AF65-F5344CB8AC3E}">
        <p14:creationId xmlns:p14="http://schemas.microsoft.com/office/powerpoint/2010/main" val="10653962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821204" y="894420"/>
            <a:ext cx="5913558" cy="5078313"/>
          </a:xfrm>
          <a:prstGeom prst="rect">
            <a:avLst/>
          </a:prstGeom>
        </p:spPr>
        <p:txBody>
          <a:bodyPr wrap="square">
            <a:spAutoFit/>
          </a:bodyPr>
          <a:lstStyle/>
          <a:p>
            <a:pPr algn="ctr"/>
            <a:r>
              <a:rPr lang="ru-RU" b="1" dirty="0"/>
              <a:t>Кукла </a:t>
            </a:r>
            <a:r>
              <a:rPr lang="ru-RU" b="1" dirty="0" smtClean="0"/>
              <a:t>«</a:t>
            </a:r>
            <a:r>
              <a:rPr lang="ru-RU" b="1" dirty="0" err="1" smtClean="0"/>
              <a:t>Пеленашка</a:t>
            </a:r>
            <a:r>
              <a:rPr lang="ru-RU" b="1" dirty="0" smtClean="0"/>
              <a:t>»</a:t>
            </a:r>
          </a:p>
          <a:p>
            <a:pPr algn="ctr"/>
            <a:endParaRPr lang="ru-RU" b="1" dirty="0" smtClean="0"/>
          </a:p>
          <a:p>
            <a:r>
              <a:rPr lang="ru-RU" dirty="0" smtClean="0"/>
              <a:t>Когда </a:t>
            </a:r>
            <a:r>
              <a:rPr lang="ru-RU" dirty="0"/>
              <a:t>женщина узнавала, что она ждет ребенка, она делала куклу </a:t>
            </a:r>
            <a:r>
              <a:rPr lang="ru-RU" dirty="0" err="1"/>
              <a:t>пеленашку</a:t>
            </a:r>
            <a:r>
              <a:rPr lang="ru-RU" dirty="0"/>
              <a:t>. Эта народная кукла оберег похожа на младенца в пеленках. Клалась игрушка в детскую колыбель и брала на себя весь негатив, направленный на еще </a:t>
            </a:r>
            <a:r>
              <a:rPr lang="ru-RU" dirty="0" smtClean="0"/>
              <a:t>не родившегося </a:t>
            </a:r>
            <a:r>
              <a:rPr lang="ru-RU" dirty="0"/>
              <a:t>малыша</a:t>
            </a:r>
            <a:r>
              <a:rPr lang="ru-RU" dirty="0" smtClean="0"/>
              <a:t>. Эти </a:t>
            </a:r>
            <a:r>
              <a:rPr lang="ru-RU" dirty="0" err="1"/>
              <a:t>обереговые</a:t>
            </a:r>
            <a:r>
              <a:rPr lang="ru-RU" dirty="0"/>
              <a:t> куколки предназначены для малышей, делать их должна мать, чтобы уберечь ребенка от дурного глаза и болезней. Этот талисман кладут в колыбель, если у младенца плохой сон, а когда малыш просыпается, то </a:t>
            </a:r>
            <a:r>
              <a:rPr lang="ru-RU" dirty="0" err="1"/>
              <a:t>Пеленашек</a:t>
            </a:r>
            <a:r>
              <a:rPr lang="ru-RU" dirty="0"/>
              <a:t> подвешивают над кроватью, чтобы можно было ими </a:t>
            </a:r>
            <a:r>
              <a:rPr lang="ru-RU" dirty="0" smtClean="0"/>
              <a:t>играть.</a:t>
            </a:r>
            <a:r>
              <a:rPr lang="ru-RU" dirty="0"/>
              <a:t> Размер небольшой, чтобы впоследствии ребенок мог ее взять в ручку и сжимать в кулачке.</a:t>
            </a:r>
            <a:r>
              <a:rPr lang="ru-RU" dirty="0" smtClean="0"/>
              <a:t> Делали </a:t>
            </a:r>
            <a:r>
              <a:rPr lang="ru-RU" dirty="0"/>
              <a:t>из ношенных тканей </a:t>
            </a:r>
            <a:r>
              <a:rPr lang="ru-RU" dirty="0" smtClean="0"/>
              <a:t>родителей. Когда рождался </a:t>
            </a:r>
            <a:r>
              <a:rPr lang="ru-RU" dirty="0"/>
              <a:t>ребенок, кукла </a:t>
            </a:r>
            <a:r>
              <a:rPr lang="ru-RU" dirty="0" err="1" smtClean="0"/>
              <a:t>Пеленашка</a:t>
            </a:r>
            <a:r>
              <a:rPr lang="ru-RU" dirty="0" smtClean="0"/>
              <a:t> </a:t>
            </a:r>
            <a:r>
              <a:rPr lang="ru-RU" dirty="0"/>
              <a:t>сопровождала его до крещения. После чего она убиралась в отдельный сундук и использовалась только тогда, когда малыш болел. </a:t>
            </a:r>
          </a:p>
        </p:txBody>
      </p:sp>
      <p:pic>
        <p:nvPicPr>
          <p:cNvPr id="6" name="Рисунок 5"/>
          <p:cNvPicPr>
            <a:picLocks noChangeAspect="1"/>
          </p:cNvPicPr>
          <p:nvPr/>
        </p:nvPicPr>
        <p:blipFill>
          <a:blip r:embed="rId2"/>
          <a:stretch>
            <a:fillRect/>
          </a:stretch>
        </p:blipFill>
        <p:spPr>
          <a:xfrm>
            <a:off x="628219" y="1397230"/>
            <a:ext cx="5069418" cy="4072694"/>
          </a:xfrm>
          <a:prstGeom prst="rect">
            <a:avLst/>
          </a:prstGeom>
        </p:spPr>
      </p:pic>
    </p:spTree>
    <p:extLst>
      <p:ext uri="{BB962C8B-B14F-4D97-AF65-F5344CB8AC3E}">
        <p14:creationId xmlns:p14="http://schemas.microsoft.com/office/powerpoint/2010/main" val="2101653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rot="16200000">
            <a:off x="454630" y="1440731"/>
            <a:ext cx="5137313" cy="3970637"/>
          </a:xfrm>
          <a:prstGeom prst="rect">
            <a:avLst/>
          </a:prstGeom>
        </p:spPr>
      </p:pic>
      <p:sp>
        <p:nvSpPr>
          <p:cNvPr id="3" name="Прямоугольник 2"/>
          <p:cNvSpPr/>
          <p:nvPr/>
        </p:nvSpPr>
        <p:spPr>
          <a:xfrm>
            <a:off x="5527589" y="1078610"/>
            <a:ext cx="5857103" cy="4801314"/>
          </a:xfrm>
          <a:prstGeom prst="rect">
            <a:avLst/>
          </a:prstGeom>
        </p:spPr>
        <p:txBody>
          <a:bodyPr wrap="square">
            <a:spAutoFit/>
          </a:bodyPr>
          <a:lstStyle/>
          <a:p>
            <a:pPr algn="ctr"/>
            <a:r>
              <a:rPr lang="ru-RU" b="1" dirty="0"/>
              <a:t> «Девка-баба»</a:t>
            </a:r>
          </a:p>
          <a:p>
            <a:endParaRPr lang="ru-RU" dirty="0"/>
          </a:p>
          <a:p>
            <a:r>
              <a:rPr lang="ru-RU" dirty="0"/>
              <a:t>В народе называют ее Перевертыш, Вертушка. Ее вполне можно назвать куклой кукол, потому что она содержит в себе 2 головы, 4 руки, 2 юбки. Секрет в том, что когда видна одна часть куклы, например, девка, то вторая, баба, скрыта под юбкой; если куклу перевернуть, то баба откроется, а девка скроется. </a:t>
            </a:r>
          </a:p>
          <a:p>
            <a:r>
              <a:rPr lang="ru-RU" dirty="0"/>
              <a:t>Девка - это красота, птичка, которая улетит из родительского дома, беззаботная, веселая, играет на улице. А баба - хозяйственная, степенная, у нее все заботы о доме и семье, она не бежит на улицу, у нее другое состояние. Она больше глядит в себя и оберегает свой дом. </a:t>
            </a:r>
          </a:p>
          <a:p>
            <a:r>
              <a:rPr lang="ru-RU" dirty="0"/>
              <a:t>Кукла Девка-Баба отражает 2 сущности женщины: она может быть открытой для мира и дарить красоту и радость, и может быть обращена к себе, к будущему ребенку, и беречь покой. </a:t>
            </a:r>
          </a:p>
        </p:txBody>
      </p:sp>
    </p:spTree>
    <p:extLst>
      <p:ext uri="{BB962C8B-B14F-4D97-AF65-F5344CB8AC3E}">
        <p14:creationId xmlns:p14="http://schemas.microsoft.com/office/powerpoint/2010/main" val="40521836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88908" y="716692"/>
            <a:ext cx="5305168" cy="5632311"/>
          </a:xfrm>
          <a:prstGeom prst="rect">
            <a:avLst/>
          </a:prstGeom>
        </p:spPr>
        <p:txBody>
          <a:bodyPr wrap="square">
            <a:spAutoFit/>
          </a:bodyPr>
          <a:lstStyle/>
          <a:p>
            <a:pPr algn="ctr"/>
            <a:r>
              <a:rPr lang="ru-RU" b="1" dirty="0" err="1"/>
              <a:t>Многоручка</a:t>
            </a:r>
            <a:r>
              <a:rPr lang="ru-RU" dirty="0"/>
              <a:t> (</a:t>
            </a:r>
            <a:r>
              <a:rPr lang="ru-RU" dirty="0" err="1"/>
              <a:t>Десятиручка</a:t>
            </a:r>
            <a:r>
              <a:rPr lang="ru-RU" dirty="0"/>
              <a:t>, Филипповка)</a:t>
            </a:r>
          </a:p>
          <a:p>
            <a:endParaRPr lang="ru-RU" dirty="0"/>
          </a:p>
          <a:p>
            <a:r>
              <a:rPr lang="ru-RU" dirty="0"/>
              <a:t>Делались такие куклы для помощи в делах по хозяйству, женщинами </a:t>
            </a:r>
            <a:r>
              <a:rPr lang="ru-RU" dirty="0" smtClean="0"/>
              <a:t>или девушки </a:t>
            </a:r>
            <a:r>
              <a:rPr lang="ru-RU" dirty="0"/>
              <a:t>для того, чтобы им хватало сил и энергии справляться со своими обязанностями</a:t>
            </a:r>
            <a:r>
              <a:rPr lang="ru-RU" dirty="0" smtClean="0"/>
              <a:t>.</a:t>
            </a:r>
            <a:endParaRPr lang="ru-RU" dirty="0"/>
          </a:p>
          <a:p>
            <a:r>
              <a:rPr lang="ru-RU" dirty="0"/>
              <a:t>Обычно использовали солому, лыко или лен</a:t>
            </a:r>
            <a:r>
              <a:rPr lang="ru-RU" dirty="0" smtClean="0"/>
              <a:t>.</a:t>
            </a:r>
            <a:endParaRPr lang="ru-RU" dirty="0"/>
          </a:p>
          <a:p>
            <a:r>
              <a:rPr lang="ru-RU" dirty="0"/>
              <a:t>Количество ручек могло быть разным: </a:t>
            </a:r>
            <a:r>
              <a:rPr lang="ru-RU" dirty="0" err="1"/>
              <a:t>Десятиручка</a:t>
            </a:r>
            <a:r>
              <a:rPr lang="ru-RU" dirty="0"/>
              <a:t> – 10 рук, Филипповка – 6 рук</a:t>
            </a:r>
            <a:r>
              <a:rPr lang="ru-RU" dirty="0" smtClean="0"/>
              <a:t>.</a:t>
            </a:r>
            <a:endParaRPr lang="ru-RU" dirty="0"/>
          </a:p>
          <a:p>
            <a:r>
              <a:rPr lang="ru-RU" dirty="0"/>
              <a:t>При изготовлении куклы, на каждую ручку загадывалось желание </a:t>
            </a:r>
            <a:r>
              <a:rPr lang="ru-RU" dirty="0" smtClean="0"/>
              <a:t>или дело</a:t>
            </a:r>
            <a:r>
              <a:rPr lang="ru-RU" dirty="0"/>
              <a:t>, в котором она должна помочь</a:t>
            </a:r>
            <a:r>
              <a:rPr lang="ru-RU" dirty="0" smtClean="0"/>
              <a:t>. Ставилась </a:t>
            </a:r>
            <a:r>
              <a:rPr lang="ru-RU" dirty="0"/>
              <a:t>такая кукла туда, где ее хозяйка больше всего проводила времени. Считается, что наличие куклы позволяет женщине быстро исполнять свои обязанности, не переутомляясь и не расходуя лишней энергии. Это мистический помощник в обеспечении уюта, комфорта и благополучия.</a:t>
            </a:r>
            <a:endParaRPr lang="ru-RU" dirty="0" smtClean="0"/>
          </a:p>
          <a:p>
            <a:r>
              <a:rPr lang="ru-RU" dirty="0" err="1" smtClean="0"/>
              <a:t>Многоручка</a:t>
            </a:r>
            <a:r>
              <a:rPr lang="ru-RU" dirty="0" smtClean="0"/>
              <a:t> </a:t>
            </a:r>
            <a:r>
              <a:rPr lang="ru-RU" dirty="0"/>
              <a:t>– это отличный оберег для женщин, которые занимаются рукоделием.</a:t>
            </a:r>
          </a:p>
        </p:txBody>
      </p:sp>
      <p:pic>
        <p:nvPicPr>
          <p:cNvPr id="4" name="Рисунок 3"/>
          <p:cNvPicPr>
            <a:picLocks noChangeAspect="1"/>
          </p:cNvPicPr>
          <p:nvPr/>
        </p:nvPicPr>
        <p:blipFill>
          <a:blip r:embed="rId2"/>
          <a:stretch>
            <a:fillRect/>
          </a:stretch>
        </p:blipFill>
        <p:spPr>
          <a:xfrm>
            <a:off x="1094363" y="502352"/>
            <a:ext cx="4029571" cy="5846651"/>
          </a:xfrm>
          <a:prstGeom prst="rect">
            <a:avLst/>
          </a:prstGeom>
        </p:spPr>
      </p:pic>
    </p:spTree>
    <p:extLst>
      <p:ext uri="{BB962C8B-B14F-4D97-AF65-F5344CB8AC3E}">
        <p14:creationId xmlns:p14="http://schemas.microsoft.com/office/powerpoint/2010/main" val="35915375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docProps/app.xml><?xml version="1.0" encoding="utf-8"?>
<Properties xmlns="http://schemas.openxmlformats.org/officeDocument/2006/extended-properties" xmlns:vt="http://schemas.openxmlformats.org/officeDocument/2006/docPropsVTypes">
  <Template>Савон</Template>
  <TotalTime>247</TotalTime>
  <Words>1799</Words>
  <Application>Microsoft Office PowerPoint</Application>
  <PresentationFormat>Широкоэкранный</PresentationFormat>
  <Paragraphs>63</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Garamond</vt:lpstr>
      <vt:lpstr>Times New Roman</vt:lpstr>
      <vt:lpstr>Savon</vt:lpstr>
      <vt:lpstr>Семейные  ценности  в  образах   народных  кукол</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Традиционные русские обережные куклы как средство приобщения к семейным ценностям.</dc:title>
  <dc:creator>User</dc:creator>
  <cp:lastModifiedBy>User</cp:lastModifiedBy>
  <cp:revision>21</cp:revision>
  <dcterms:created xsi:type="dcterms:W3CDTF">2021-12-25T14:48:01Z</dcterms:created>
  <dcterms:modified xsi:type="dcterms:W3CDTF">2021-12-25T18:55:42Z</dcterms:modified>
</cp:coreProperties>
</file>