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0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29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657D2-BD65-4B1F-896C-4F3E1B8E85C7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36F04-F3EA-46D8-88FD-F77AB9635B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402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657D2-BD65-4B1F-896C-4F3E1B8E85C7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36F04-F3EA-46D8-88FD-F77AB9635B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884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657D2-BD65-4B1F-896C-4F3E1B8E85C7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36F04-F3EA-46D8-88FD-F77AB9635B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437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657D2-BD65-4B1F-896C-4F3E1B8E85C7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36F04-F3EA-46D8-88FD-F77AB9635B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16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657D2-BD65-4B1F-896C-4F3E1B8E85C7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36F04-F3EA-46D8-88FD-F77AB9635B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148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657D2-BD65-4B1F-896C-4F3E1B8E85C7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36F04-F3EA-46D8-88FD-F77AB9635B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2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657D2-BD65-4B1F-896C-4F3E1B8E85C7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36F04-F3EA-46D8-88FD-F77AB9635B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744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657D2-BD65-4B1F-896C-4F3E1B8E85C7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36F04-F3EA-46D8-88FD-F77AB9635B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53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657D2-BD65-4B1F-896C-4F3E1B8E85C7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36F04-F3EA-46D8-88FD-F77AB9635B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053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657D2-BD65-4B1F-896C-4F3E1B8E85C7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36F04-F3EA-46D8-88FD-F77AB9635B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11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657D2-BD65-4B1F-896C-4F3E1B8E85C7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36F04-F3EA-46D8-88FD-F77AB9635B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794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5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657D2-BD65-4B1F-896C-4F3E1B8E85C7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F36F04-F3EA-46D8-88FD-F77AB9635B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090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013255"/>
            <a:ext cx="9144000" cy="1771134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«Речевое развитие  дошкольников через проектную</a:t>
            </a:r>
            <a:br>
              <a:rPr lang="ru-RU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ru-RU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деятельность детей и взрослых»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366054"/>
            <a:ext cx="9761838" cy="1664042"/>
          </a:xfrm>
        </p:spPr>
        <p:txBody>
          <a:bodyPr/>
          <a:lstStyle/>
          <a:p>
            <a:pPr marL="27432" lvl="0" algn="r">
              <a:buClr>
                <a:srgbClr val="629DD1"/>
              </a:buClr>
              <a:buSzPct val="80000"/>
            </a:pPr>
            <a:r>
              <a:rPr lang="ru-RU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anose="02020603050405020304" pitchFamily="18" charset="0"/>
              </a:rPr>
              <a:t>Составила: </a:t>
            </a:r>
            <a:r>
              <a:rPr lang="ru-RU" sz="20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anose="02020603050405020304" pitchFamily="18" charset="0"/>
              </a:rPr>
              <a:t>Скачкова</a:t>
            </a:r>
            <a:r>
              <a:rPr lang="ru-RU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anose="02020603050405020304" pitchFamily="18" charset="0"/>
              </a:rPr>
              <a:t> Любовь Ивановна</a:t>
            </a:r>
          </a:p>
          <a:p>
            <a:pPr marL="27432" lvl="0" algn="r">
              <a:buClr>
                <a:srgbClr val="629DD1"/>
              </a:buClr>
              <a:buSzPct val="80000"/>
            </a:pPr>
            <a:r>
              <a:rPr lang="ru-RU" sz="16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anose="02020603050405020304" pitchFamily="18" charset="0"/>
              </a:rPr>
              <a:t>воспитатель Детского сада №103 ОАО «РЖД»</a:t>
            </a:r>
          </a:p>
          <a:p>
            <a:endParaRPr lang="ru-RU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843" y="3415883"/>
            <a:ext cx="4028303" cy="2865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2760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Игры с бумагой</a:t>
            </a:r>
            <a:endParaRPr lang="ru-RU" sz="2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025" y="275608"/>
            <a:ext cx="3713125" cy="312207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025" y="3669503"/>
            <a:ext cx="3713125" cy="27848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621" y="269002"/>
            <a:ext cx="3664758" cy="31286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666" y="3669503"/>
            <a:ext cx="3650458" cy="26818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95" y="2063578"/>
            <a:ext cx="3216939" cy="4287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5943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Игры с </a:t>
            </a:r>
            <a:r>
              <a:rPr lang="ru-RU" sz="2400" b="1" dirty="0" err="1" smtClean="0">
                <a:solidFill>
                  <a:srgbClr val="7030A0"/>
                </a:solidFill>
                <a:latin typeface="Georgia" panose="02040502050405020303" pitchFamily="18" charset="0"/>
              </a:rPr>
              <a:t>бусинами,пуговицами,камешками</a:t>
            </a:r>
            <a:r>
              <a:rPr lang="ru-RU" sz="2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Georgia" panose="02040502050405020303" pitchFamily="18" charset="0"/>
              </a:rPr>
              <a:t>марблс</a:t>
            </a:r>
            <a:endParaRPr lang="ru-RU" sz="2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46186">
            <a:off x="627402" y="1625787"/>
            <a:ext cx="4108490" cy="30813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6688">
            <a:off x="7059416" y="1787862"/>
            <a:ext cx="4481583" cy="3361187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147" y="4325787"/>
            <a:ext cx="4294178" cy="2262475"/>
          </a:xfrm>
        </p:spPr>
      </p:pic>
    </p:spTree>
    <p:extLst>
      <p:ext uri="{BB962C8B-B14F-4D97-AF65-F5344CB8AC3E}">
        <p14:creationId xmlns:p14="http://schemas.microsoft.com/office/powerpoint/2010/main" val="5532732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Игры с конструкторами</a:t>
            </a:r>
            <a:endParaRPr lang="ru-RU" sz="2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27" y="1460027"/>
            <a:ext cx="4730902" cy="3396862"/>
          </a:xfrm>
          <a:prstGeom prst="rect">
            <a:avLst/>
          </a:prstGeom>
        </p:spPr>
      </p:pic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3657" y="365125"/>
            <a:ext cx="3830594" cy="3830594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033" y="2785590"/>
            <a:ext cx="2594354" cy="3846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1946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Пальчиковый театр</a:t>
            </a:r>
            <a:endParaRPr lang="ru-RU" sz="2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042" y="3311841"/>
            <a:ext cx="4403764" cy="298868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7282">
            <a:off x="7336874" y="359480"/>
            <a:ext cx="4796412" cy="35973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57839">
            <a:off x="725891" y="1868973"/>
            <a:ext cx="3892429" cy="303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0257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Игры с мозаикой, шнуровкой</a:t>
            </a:r>
            <a:endParaRPr lang="ru-RU" sz="2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71" y="2253049"/>
            <a:ext cx="4267199" cy="42671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649" y="3480540"/>
            <a:ext cx="4196557" cy="2965567"/>
          </a:xfrm>
          <a:prstGeom prst="rect">
            <a:avLst/>
          </a:prstGeom>
        </p:spPr>
      </p:pic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051" y="488694"/>
            <a:ext cx="4201488" cy="2641686"/>
          </a:xfrm>
        </p:spPr>
      </p:pic>
    </p:spTree>
    <p:extLst>
      <p:ext uri="{BB962C8B-B14F-4D97-AF65-F5344CB8AC3E}">
        <p14:creationId xmlns:p14="http://schemas.microsoft.com/office/powerpoint/2010/main" val="19266705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Рисование, штриховка</a:t>
            </a:r>
            <a:endParaRPr lang="ru-RU" sz="2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761" y="2519016"/>
            <a:ext cx="3396792" cy="375003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278" y="483328"/>
            <a:ext cx="3304320" cy="32430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700" y="1756226"/>
            <a:ext cx="2584495" cy="25844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0592" y="3844579"/>
            <a:ext cx="3721584" cy="279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5213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6378" y="420130"/>
            <a:ext cx="9061622" cy="1820561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7030A0"/>
                </a:solidFill>
                <a:latin typeface="Georgia" panose="02040502050405020303" pitchFamily="18" charset="0"/>
              </a:rPr>
              <a:t>Спасибо за внимание!</a:t>
            </a:r>
            <a:endParaRPr lang="ru-RU" sz="4000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2438400"/>
            <a:ext cx="9144000" cy="28194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648" y="2611395"/>
            <a:ext cx="6466704" cy="467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88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8931" y="834469"/>
            <a:ext cx="3340084" cy="50557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5125995" cy="596153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28022" y="1103870"/>
            <a:ext cx="4118919" cy="5073094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ru-RU" sz="2400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60000"/>
              </a:lnSpc>
              <a:buNone/>
            </a:pPr>
            <a:r>
              <a:rPr lang="ru-RU" sz="2400" i="1" dirty="0">
                <a:solidFill>
                  <a:srgbClr val="5F29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«Истоки способностей и дарования детей – находятся </a:t>
            </a:r>
            <a:r>
              <a:rPr lang="ru-RU" sz="2400" i="1" dirty="0" smtClean="0">
                <a:solidFill>
                  <a:srgbClr val="5F29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i="1" dirty="0">
                <a:solidFill>
                  <a:srgbClr val="5F29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кончиках их пальцев. </a:t>
            </a:r>
            <a:endParaRPr lang="ru-RU" sz="2400" i="1" dirty="0" smtClean="0">
              <a:solidFill>
                <a:srgbClr val="5F298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60000"/>
              </a:lnSpc>
              <a:buNone/>
            </a:pPr>
            <a:r>
              <a:rPr lang="ru-RU" sz="2400" i="1" dirty="0" smtClean="0">
                <a:solidFill>
                  <a:srgbClr val="5F29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</a:t>
            </a:r>
            <a:r>
              <a:rPr lang="ru-RU" sz="2400" i="1" dirty="0">
                <a:solidFill>
                  <a:srgbClr val="5F29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</a:t>
            </a:r>
            <a:r>
              <a:rPr lang="ru-RU" sz="2400" i="1" dirty="0" smtClean="0">
                <a:solidFill>
                  <a:srgbClr val="5F29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уверенность в движениях детской руки, тем тоньше взаимодействие руки </a:t>
            </a:r>
            <a:r>
              <a:rPr lang="ru-RU" sz="2400" i="1" dirty="0">
                <a:solidFill>
                  <a:srgbClr val="5F29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орудием труда, чем  сложнее </a:t>
            </a:r>
            <a:r>
              <a:rPr lang="ru-RU" sz="2400" i="1" dirty="0" smtClean="0">
                <a:solidFill>
                  <a:srgbClr val="5F29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движения, тем ярче  творческая </a:t>
            </a:r>
            <a:r>
              <a:rPr lang="ru-RU" sz="2400" i="1" dirty="0">
                <a:solidFill>
                  <a:srgbClr val="5F29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стихия детского разума. А чем </a:t>
            </a:r>
            <a:r>
              <a:rPr lang="ru-RU" sz="2400" i="1" dirty="0" smtClean="0">
                <a:solidFill>
                  <a:srgbClr val="5F29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мастерства </a:t>
            </a:r>
            <a:r>
              <a:rPr lang="ru-RU" sz="2400" i="1" dirty="0">
                <a:solidFill>
                  <a:srgbClr val="5F29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детской руке, тем ребенок умнее…»</a:t>
            </a:r>
          </a:p>
          <a:p>
            <a:pPr marL="0" indent="0" algn="ctr">
              <a:buNone/>
            </a:pPr>
            <a:endParaRPr lang="ru-RU" sz="2400" i="1" dirty="0">
              <a:solidFill>
                <a:srgbClr val="5F298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i="1" dirty="0">
                <a:solidFill>
                  <a:srgbClr val="5F29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В. А. </a:t>
            </a:r>
            <a:r>
              <a:rPr lang="ru-RU" sz="2400" i="1" dirty="0" smtClean="0">
                <a:solidFill>
                  <a:srgbClr val="5F29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Сухомлинский</a:t>
            </a:r>
            <a:endParaRPr lang="ru-RU" sz="2400" i="1" dirty="0">
              <a:solidFill>
                <a:srgbClr val="5F298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8540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1232"/>
            <a:ext cx="10515600" cy="2388972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dirty="0">
                <a:latin typeface="Georgia" panose="02040502050405020303" pitchFamily="18" charset="0"/>
              </a:rPr>
              <a:t>Проектно-исследовательская деятельность — эта технология, основанная на научном методе познания, которая предполагает решение ребенком разнообразных задач </a:t>
            </a:r>
            <a:r>
              <a:rPr lang="ru-RU" sz="2000" dirty="0" err="1">
                <a:latin typeface="Georgia" panose="02040502050405020303" pitchFamily="18" charset="0"/>
              </a:rPr>
              <a:t>исследовательско</a:t>
            </a:r>
            <a:r>
              <a:rPr lang="ru-RU" sz="2000" dirty="0">
                <a:latin typeface="Georgia" panose="02040502050405020303" pitchFamily="18" charset="0"/>
              </a:rPr>
              <a:t>-творческого характера под руководством педагога. В основе любого проекта лежит предоставление ребенку возможности быть исследователем, преобразователем, экспериментатором. </a:t>
            </a:r>
            <a:r>
              <a:rPr lang="ru-RU" sz="2000" dirty="0" smtClean="0">
                <a:latin typeface="Georgia" panose="02040502050405020303" pitchFamily="18" charset="0"/>
              </a:rPr>
              <a:t/>
            </a:r>
            <a:br>
              <a:rPr lang="ru-RU" sz="2000" dirty="0" smtClean="0">
                <a:latin typeface="Georgia" panose="02040502050405020303" pitchFamily="18" charset="0"/>
              </a:rPr>
            </a:br>
            <a:r>
              <a:rPr lang="ru-RU" sz="2000" dirty="0" smtClean="0">
                <a:latin typeface="Georgia" panose="02040502050405020303" pitchFamily="18" charset="0"/>
              </a:rPr>
              <a:t>Исследование </a:t>
            </a:r>
            <a:r>
              <a:rPr lang="ru-RU" sz="2000" dirty="0">
                <a:latin typeface="Georgia" panose="02040502050405020303" pitchFamily="18" charset="0"/>
              </a:rPr>
              <a:t>должно идти одновременно с обучением.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7924" y="2809103"/>
            <a:ext cx="10455876" cy="3367858"/>
          </a:xfrm>
        </p:spPr>
        <p:txBody>
          <a:bodyPr>
            <a:normAutofit/>
          </a:bodyPr>
          <a:lstStyle/>
          <a:p>
            <a:pPr marL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dirty="0">
                <a:solidFill>
                  <a:srgbClr val="7030A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Как  связанна мелкая моторика с речью?</a:t>
            </a:r>
          </a:p>
          <a:p>
            <a:pPr algn="ctr"/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8269" y="3179022"/>
            <a:ext cx="3157483" cy="291498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807676" y="3426940"/>
            <a:ext cx="5698358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ru-RU" altLang="ru-RU" sz="30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cs typeface="Arial"/>
              </a:rPr>
              <a:t> </a:t>
            </a:r>
            <a:r>
              <a:rPr kumimoji="0" lang="ru-RU" altLang="ru-RU" sz="160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cs typeface="Arial"/>
              </a:rPr>
              <a:t>В настоящее время нейропсихологическими исследованиями М. М. Кольцовой (1979) и других учёных доказано, что уровень развития речи находится в прямой зависимости от степени </a:t>
            </a:r>
            <a:r>
              <a:rPr kumimoji="0" lang="ru-RU" altLang="ru-RU" sz="1600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cs typeface="Arial"/>
              </a:rPr>
              <a:t>сформированности</a:t>
            </a:r>
            <a:r>
              <a:rPr kumimoji="0" lang="ru-RU" altLang="ru-RU" sz="160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cs typeface="Arial"/>
              </a:rPr>
              <a:t> тонких движений пальцев рук. Это обусловлено анатомической близостью расположения двигательных и речевых зон в коре больших полушарий головного мозга, общностью функционирования двигательной и речевой систем, а также взаимосвязью формирования речи и моторики в норме и патологии. </a:t>
            </a:r>
            <a:r>
              <a:rPr lang="ru-RU" altLang="ru-RU" sz="1600" i="1" kern="0" dirty="0">
                <a:solidFill>
                  <a:srgbClr val="000000"/>
                </a:solidFill>
                <a:latin typeface="Georgia" panose="02040502050405020303" pitchFamily="18" charset="0"/>
                <a:cs typeface="Arial"/>
              </a:rPr>
              <a:t>Уровень развития мелкой моторики – одно из показателей интеллектуальной готовности к школьному обучению.</a:t>
            </a:r>
          </a:p>
          <a:p>
            <a:pPr marL="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i="1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1127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18984"/>
            <a:ext cx="10515600" cy="102149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200" dirty="0" smtClean="0">
                <a:latin typeface="Georgia" panose="02040502050405020303" pitchFamily="18" charset="0"/>
              </a:rPr>
              <a:t>Для </a:t>
            </a:r>
            <a:r>
              <a:rPr lang="ru-RU" sz="2200" dirty="0">
                <a:latin typeface="Georgia" panose="02040502050405020303" pitchFamily="18" charset="0"/>
              </a:rPr>
              <a:t>развития речи дошкольников в дошкольном учреждении могут использоваться разные варианты проектов.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28735" y="1260389"/>
            <a:ext cx="5925064" cy="524750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sz="2300" dirty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ru-RU" sz="5600" dirty="0" smtClean="0">
                <a:latin typeface="Georgia" panose="02040502050405020303" pitchFamily="18" charset="0"/>
              </a:rPr>
              <a:t> </a:t>
            </a:r>
            <a:r>
              <a:rPr lang="ru-RU" sz="5600" i="1" u="sng" dirty="0">
                <a:latin typeface="Georgia" panose="02040502050405020303" pitchFamily="18" charset="0"/>
              </a:rPr>
              <a:t>Цель </a:t>
            </a:r>
            <a:r>
              <a:rPr lang="ru-RU" sz="5600" i="1" u="sng" dirty="0" smtClean="0">
                <a:latin typeface="Georgia" panose="02040502050405020303" pitchFamily="18" charset="0"/>
              </a:rPr>
              <a:t>проекта: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ru-RU" sz="5600" i="1" dirty="0" smtClean="0">
                <a:latin typeface="Georgia" panose="02040502050405020303" pitchFamily="18" charset="0"/>
              </a:rPr>
              <a:t>Повышение </a:t>
            </a:r>
            <a:r>
              <a:rPr lang="ru-RU" sz="5600" i="1" dirty="0">
                <a:latin typeface="Georgia" panose="02040502050405020303" pitchFamily="18" charset="0"/>
              </a:rPr>
              <a:t>уровня познавательных и творческих способностей дошкольников, развитие речи</a:t>
            </a:r>
            <a:r>
              <a:rPr lang="ru-RU" sz="5600" i="1" dirty="0" smtClean="0">
                <a:latin typeface="Georgia" panose="02040502050405020303" pitchFamily="18" charset="0"/>
              </a:rPr>
              <a:t>.</a:t>
            </a:r>
          </a:p>
          <a:p>
            <a:pPr marL="0" indent="0" algn="ctr">
              <a:lnSpc>
                <a:spcPct val="170000"/>
              </a:lnSpc>
              <a:buNone/>
            </a:pPr>
            <a:r>
              <a:rPr lang="ru-RU" sz="5600" i="1" dirty="0" smtClean="0">
                <a:latin typeface="Georgia" panose="02040502050405020303" pitchFamily="18" charset="0"/>
              </a:rPr>
              <a:t> </a:t>
            </a:r>
            <a:r>
              <a:rPr lang="ru-RU" sz="5600" i="1" u="sng" dirty="0">
                <a:latin typeface="Georgia" panose="02040502050405020303" pitchFamily="18" charset="0"/>
              </a:rPr>
              <a:t>Задачи</a:t>
            </a:r>
            <a:r>
              <a:rPr lang="ru-RU" sz="5600" i="1" u="sng" dirty="0" smtClean="0">
                <a:latin typeface="Georgia" panose="02040502050405020303" pitchFamily="18" charset="0"/>
              </a:rPr>
              <a:t>:</a:t>
            </a:r>
            <a:endParaRPr lang="ru-RU" sz="5600" i="1" u="sng" dirty="0">
              <a:latin typeface="Georgia" panose="02040502050405020303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ru-RU" sz="5600" i="1" dirty="0">
                <a:latin typeface="Georgia" panose="02040502050405020303" pitchFamily="18" charset="0"/>
              </a:rPr>
              <a:t>  Развитие всех компонентов речи</a:t>
            </a:r>
            <a:r>
              <a:rPr lang="ru-RU" sz="5600" i="1" dirty="0" smtClean="0">
                <a:latin typeface="Georgia" panose="02040502050405020303" pitchFamily="18" charset="0"/>
              </a:rPr>
              <a:t>;</a:t>
            </a:r>
            <a:endParaRPr lang="ru-RU" sz="5600" i="1" dirty="0">
              <a:latin typeface="Georgia" panose="02040502050405020303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ru-RU" sz="5600" i="1" dirty="0">
                <a:latin typeface="Georgia" panose="02040502050405020303" pitchFamily="18" charset="0"/>
              </a:rPr>
              <a:t>  Формирование словаря</a:t>
            </a:r>
            <a:r>
              <a:rPr lang="ru-RU" sz="5600" i="1" dirty="0" smtClean="0">
                <a:latin typeface="Georgia" panose="02040502050405020303" pitchFamily="18" charset="0"/>
              </a:rPr>
              <a:t>;</a:t>
            </a:r>
            <a:endParaRPr lang="ru-RU" sz="5600" i="1" dirty="0">
              <a:latin typeface="Georgia" panose="02040502050405020303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ru-RU" sz="5600" i="1" dirty="0">
                <a:latin typeface="Georgia" panose="02040502050405020303" pitchFamily="18" charset="0"/>
              </a:rPr>
              <a:t>  Развитие творческого мышления</a:t>
            </a:r>
            <a:r>
              <a:rPr lang="ru-RU" sz="5600" i="1" dirty="0" smtClean="0">
                <a:latin typeface="Georgia" panose="02040502050405020303" pitchFamily="18" charset="0"/>
              </a:rPr>
              <a:t>;</a:t>
            </a:r>
            <a:endParaRPr lang="ru-RU" sz="5600" i="1" dirty="0">
              <a:latin typeface="Georgia" panose="02040502050405020303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ru-RU" sz="5600" i="1" dirty="0">
                <a:latin typeface="Georgia" panose="02040502050405020303" pitchFamily="18" charset="0"/>
              </a:rPr>
              <a:t>  Развитие самостоятельности, желание пополнять знания из разных источников</a:t>
            </a:r>
            <a:r>
              <a:rPr lang="ru-RU" sz="5600" i="1" dirty="0" smtClean="0">
                <a:latin typeface="Georgia" panose="02040502050405020303" pitchFamily="18" charset="0"/>
              </a:rPr>
              <a:t>;</a:t>
            </a:r>
            <a:endParaRPr lang="ru-RU" sz="5600" i="1" dirty="0">
              <a:latin typeface="Georgia" panose="02040502050405020303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ru-RU" sz="5600" i="1" dirty="0">
                <a:latin typeface="Georgia" panose="02040502050405020303" pitchFamily="18" charset="0"/>
              </a:rPr>
              <a:t>  Повышение коммуникативных умений при работе в различных группах</a:t>
            </a:r>
            <a:r>
              <a:rPr lang="ru-RU" sz="5600" i="1" dirty="0" smtClean="0">
                <a:latin typeface="Georgia" panose="02040502050405020303" pitchFamily="18" charset="0"/>
              </a:rPr>
              <a:t>;</a:t>
            </a:r>
            <a:endParaRPr lang="ru-RU" sz="5600" i="1" dirty="0">
              <a:latin typeface="Georgia" panose="02040502050405020303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ru-RU" sz="5600" i="1" dirty="0">
                <a:latin typeface="Georgia" panose="02040502050405020303" pitchFamily="18" charset="0"/>
              </a:rPr>
              <a:t>  Развитие исследовательских умений;</a:t>
            </a:r>
          </a:p>
          <a:p>
            <a:pPr>
              <a:buFont typeface="Wingdings" panose="05000000000000000000" pitchFamily="2" charset="2"/>
              <a:buChar char="v"/>
            </a:pPr>
            <a:endParaRPr lang="ru-RU" sz="5600" dirty="0"/>
          </a:p>
          <a:p>
            <a:pPr marL="0" indent="0">
              <a:buNone/>
            </a:pPr>
            <a:r>
              <a:rPr lang="ru-RU" sz="5600" dirty="0"/>
              <a:t> 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41" y="2765853"/>
            <a:ext cx="4675433" cy="2629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72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Пальчиковые игры</a:t>
            </a:r>
            <a:endParaRPr lang="ru-RU" sz="2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73" y="1524000"/>
            <a:ext cx="3691224" cy="517074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1362" y="1524000"/>
            <a:ext cx="3682986" cy="51592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423" y="1524000"/>
            <a:ext cx="3691224" cy="517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9672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Игры с пластилином</a:t>
            </a:r>
            <a:r>
              <a:rPr lang="ru-RU" sz="2400" dirty="0" smtClean="0">
                <a:latin typeface="Georgia" panose="02040502050405020303" pitchFamily="18" charset="0"/>
              </a:rPr>
              <a:t>		</a:t>
            </a:r>
            <a:endParaRPr lang="ru-RU" sz="2400" dirty="0">
              <a:latin typeface="Georgia" panose="02040502050405020303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0695">
            <a:off x="493863" y="1883102"/>
            <a:ext cx="4811954" cy="3608966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765">
            <a:off x="7376272" y="1073754"/>
            <a:ext cx="3991233" cy="39912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094" y="4297227"/>
            <a:ext cx="3633366" cy="2420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93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Игры с природным материалом</a:t>
            </a:r>
            <a:endParaRPr lang="ru-RU" sz="2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642" y="1514513"/>
            <a:ext cx="5344038" cy="2330577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9620" y="3696832"/>
            <a:ext cx="4129023" cy="27638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80735" y="4117321"/>
            <a:ext cx="3616410" cy="23433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9619" y="406985"/>
            <a:ext cx="4129023" cy="3127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9128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Массаж, самомассаж</a:t>
            </a:r>
            <a:endParaRPr lang="ru-RU" sz="2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3347">
            <a:off x="5057136" y="3548797"/>
            <a:ext cx="4738696" cy="320695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6933">
            <a:off x="6991425" y="465951"/>
            <a:ext cx="4353458" cy="32596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19339">
            <a:off x="604316" y="1753267"/>
            <a:ext cx="4938584" cy="322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6598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Игры с прищепками</a:t>
            </a:r>
            <a:endParaRPr lang="ru-RU" sz="2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88123">
            <a:off x="651920" y="1946061"/>
            <a:ext cx="3781416" cy="3183925"/>
          </a:xfrm>
          <a:prstGeom prst="rect">
            <a:avLst/>
          </a:prstGeom>
        </p:spPr>
      </p:pic>
      <p:pic>
        <p:nvPicPr>
          <p:cNvPr id="15" name="Объект 1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151" y="3623149"/>
            <a:ext cx="4634555" cy="3087773"/>
          </a:xfr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806" y="450915"/>
            <a:ext cx="4254842" cy="388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1012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</TotalTime>
  <Words>308</Words>
  <Application>Microsoft Office PowerPoint</Application>
  <PresentationFormat>Широкоэкранный</PresentationFormat>
  <Paragraphs>36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Georgia</vt:lpstr>
      <vt:lpstr>Times New Roman</vt:lpstr>
      <vt:lpstr>Wingdings</vt:lpstr>
      <vt:lpstr>Тема Office</vt:lpstr>
      <vt:lpstr>«Речевое развитие  дошкольников через проектную деятельность детей и взрослых»</vt:lpstr>
      <vt:lpstr>Презентация PowerPoint</vt:lpstr>
      <vt:lpstr>Проектно-исследовательская деятельность — эта технология, основанная на научном методе познания, которая предполагает решение ребенком разнообразных задач исследовательско-творческого характера под руководством педагога. В основе любого проекта лежит предоставление ребенку возможности быть исследователем, преобразователем, экспериментатором.  Исследование должно идти одновременно с обучением.</vt:lpstr>
      <vt:lpstr>  Для развития речи дошкольников в дошкольном учреждении могут использоваться разные варианты проектов.  </vt:lpstr>
      <vt:lpstr>Пальчиковые игры</vt:lpstr>
      <vt:lpstr>Игры с пластилином  </vt:lpstr>
      <vt:lpstr>Игры с природным материалом</vt:lpstr>
      <vt:lpstr>Массаж, самомассаж</vt:lpstr>
      <vt:lpstr>Игры с прищепками</vt:lpstr>
      <vt:lpstr>Игры с бумагой</vt:lpstr>
      <vt:lpstr>Игры с бусинами,пуговицами,камешками марблс</vt:lpstr>
      <vt:lpstr>Игры с конструкторами</vt:lpstr>
      <vt:lpstr>Пальчиковый театр</vt:lpstr>
      <vt:lpstr>Игры с мозаикой, шнуровкой</vt:lpstr>
      <vt:lpstr>Рисование, штриховка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Мелкая моторика рук и пальцев как средство речевого развития</dc:title>
  <dc:creator>User</dc:creator>
  <cp:lastModifiedBy>User</cp:lastModifiedBy>
  <cp:revision>34</cp:revision>
  <dcterms:created xsi:type="dcterms:W3CDTF">2021-03-30T07:29:43Z</dcterms:created>
  <dcterms:modified xsi:type="dcterms:W3CDTF">2021-04-03T17:01:00Z</dcterms:modified>
</cp:coreProperties>
</file>