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4" r:id="rId4"/>
    <p:sldId id="258" r:id="rId5"/>
    <p:sldId id="260" r:id="rId6"/>
    <p:sldId id="259" r:id="rId7"/>
    <p:sldId id="261" r:id="rId8"/>
    <p:sldId id="265" r:id="rId9"/>
    <p:sldId id="262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7D22D-F41F-4F5D-85CB-EF291F481090}" type="datetimeFigureOut">
              <a:rPr lang="ru-RU" smtClean="0"/>
              <a:t>19.06.2023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9E1B-D3B8-4A7A-A8FD-2C0C101B48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813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7D22D-F41F-4F5D-85CB-EF291F481090}" type="datetimeFigureOut">
              <a:rPr lang="ru-RU" smtClean="0"/>
              <a:t>19.06.2023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9E1B-D3B8-4A7A-A8FD-2C0C101B48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172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7D22D-F41F-4F5D-85CB-EF291F481090}" type="datetimeFigureOut">
              <a:rPr lang="ru-RU" smtClean="0"/>
              <a:t>19.06.2023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9E1B-D3B8-4A7A-A8FD-2C0C101B48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7764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7D22D-F41F-4F5D-85CB-EF291F481090}" type="datetimeFigureOut">
              <a:rPr lang="ru-RU" smtClean="0"/>
              <a:t>19.06.2023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9E1B-D3B8-4A7A-A8FD-2C0C101B48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306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7D22D-F41F-4F5D-85CB-EF291F481090}" type="datetimeFigureOut">
              <a:rPr lang="ru-RU" smtClean="0"/>
              <a:t>19.06.2023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9E1B-D3B8-4A7A-A8FD-2C0C101B48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875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7D22D-F41F-4F5D-85CB-EF291F481090}" type="datetimeFigureOut">
              <a:rPr lang="ru-RU" smtClean="0"/>
              <a:t>19.06.2023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9E1B-D3B8-4A7A-A8FD-2C0C101B48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243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7D22D-F41F-4F5D-85CB-EF291F481090}" type="datetimeFigureOut">
              <a:rPr lang="ru-RU" smtClean="0"/>
              <a:t>19.06.2023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9E1B-D3B8-4A7A-A8FD-2C0C101B48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955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7D22D-F41F-4F5D-85CB-EF291F481090}" type="datetimeFigureOut">
              <a:rPr lang="ru-RU" smtClean="0"/>
              <a:t>19.06.2023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9E1B-D3B8-4A7A-A8FD-2C0C101B48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2479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7D22D-F41F-4F5D-85CB-EF291F481090}" type="datetimeFigureOut">
              <a:rPr lang="ru-RU" smtClean="0"/>
              <a:t>19.06.2023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9E1B-D3B8-4A7A-A8FD-2C0C101B48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68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7D22D-F41F-4F5D-85CB-EF291F481090}" type="datetimeFigureOut">
              <a:rPr lang="ru-RU" smtClean="0"/>
              <a:t>19.06.2023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9E1B-D3B8-4A7A-A8FD-2C0C101B48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252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7D22D-F41F-4F5D-85CB-EF291F481090}" type="datetimeFigureOut">
              <a:rPr lang="ru-RU" smtClean="0"/>
              <a:t>19.06.2023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39E1B-D3B8-4A7A-A8FD-2C0C101B48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576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07D22D-F41F-4F5D-85CB-EF291F481090}" type="datetimeFigureOut">
              <a:rPr lang="ru-RU" smtClean="0"/>
              <a:t>19.06.2023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839E1B-D3B8-4A7A-A8FD-2C0C101B48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714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39233"/>
          </a:xfrm>
        </p:spPr>
      </p:pic>
    </p:spTree>
    <p:extLst>
      <p:ext uri="{BB962C8B-B14F-4D97-AF65-F5344CB8AC3E}">
        <p14:creationId xmlns:p14="http://schemas.microsoft.com/office/powerpoint/2010/main" val="465649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3211" y="538380"/>
            <a:ext cx="10515600" cy="13255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57676" y="1029903"/>
            <a:ext cx="9496124" cy="559331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>
                <a:latin typeface="IzhitsaC" panose="020B0500000000000000" pitchFamily="34" charset="0"/>
                <a:ea typeface="Bressay Trial" panose="02040503050505090203" pitchFamily="18" charset="0"/>
                <a:cs typeface="Bressay Trial" panose="02040503050505090203" pitchFamily="18" charset="0"/>
              </a:rPr>
              <a:t>Цель: </a:t>
            </a:r>
            <a:r>
              <a:rPr lang="ru-RU" dirty="0">
                <a:latin typeface="IzhitsaC" panose="020B0500000000000000" pitchFamily="34" charset="0"/>
                <a:ea typeface="Bressay Trial" panose="02040503050505090203" pitchFamily="18" charset="0"/>
                <a:cs typeface="Bressay Trial" panose="02040503050505090203" pitchFamily="18" charset="0"/>
              </a:rPr>
              <a:t>сформировать у детей представления о русской народной </a:t>
            </a:r>
            <a:endParaRPr lang="ru-RU" dirty="0" smtClean="0">
              <a:latin typeface="IzhitsaC" panose="020B0500000000000000" pitchFamily="34" charset="0"/>
              <a:ea typeface="Bressay Trial" panose="02040503050505090203" pitchFamily="18" charset="0"/>
              <a:cs typeface="Bressay Trial" panose="02040503050505090203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IzhitsaC" panose="020B0500000000000000" pitchFamily="34" charset="0"/>
                <a:ea typeface="Bressay Trial" panose="02040503050505090203" pitchFamily="18" charset="0"/>
                <a:cs typeface="Bressay Trial" panose="02040503050505090203" pitchFamily="18" charset="0"/>
              </a:rPr>
              <a:t>сказке </a:t>
            </a:r>
            <a:r>
              <a:rPr lang="ru-RU" dirty="0">
                <a:latin typeface="IzhitsaC" panose="020B0500000000000000" pitchFamily="34" charset="0"/>
                <a:ea typeface="Bressay Trial" panose="02040503050505090203" pitchFamily="18" charset="0"/>
                <a:cs typeface="Bressay Trial" panose="02040503050505090203" pitchFamily="18" charset="0"/>
              </a:rPr>
              <a:t>через различные виды деятельности.</a:t>
            </a:r>
          </a:p>
          <a:p>
            <a:pPr marL="0" indent="0">
              <a:buNone/>
            </a:pPr>
            <a:r>
              <a:rPr lang="ru-RU" b="1" dirty="0">
                <a:latin typeface="IzhitsaC" panose="020B0500000000000000" pitchFamily="34" charset="0"/>
                <a:ea typeface="Bressay Trial" panose="02040503050505090203" pitchFamily="18" charset="0"/>
                <a:cs typeface="Bressay Trial" panose="02040503050505090203" pitchFamily="18" charset="0"/>
              </a:rPr>
              <a:t>Задачи:</a:t>
            </a:r>
            <a:endParaRPr lang="ru-RU" dirty="0">
              <a:latin typeface="IzhitsaC" panose="020B0500000000000000" pitchFamily="34" charset="0"/>
              <a:ea typeface="Bressay Trial" panose="02040503050505090203" pitchFamily="18" charset="0"/>
              <a:cs typeface="Bressay Trial" panose="02040503050505090203" pitchFamily="18" charset="0"/>
            </a:endParaRPr>
          </a:p>
          <a:p>
            <a:pPr marL="0" indent="0">
              <a:buNone/>
            </a:pPr>
            <a:r>
              <a:rPr lang="ru-RU" dirty="0">
                <a:latin typeface="IzhitsaC" panose="020B0500000000000000" pitchFamily="34" charset="0"/>
                <a:ea typeface="Bressay Trial" panose="02040503050505090203" pitchFamily="18" charset="0"/>
                <a:cs typeface="Bressay Trial" panose="02040503050505090203" pitchFamily="18" charset="0"/>
              </a:rPr>
              <a:t>1. Образовательные:</a:t>
            </a:r>
          </a:p>
          <a:p>
            <a:pPr marL="0" indent="0">
              <a:buNone/>
            </a:pPr>
            <a:r>
              <a:rPr lang="ru-RU" dirty="0">
                <a:latin typeface="IzhitsaC" panose="020B0500000000000000" pitchFamily="34" charset="0"/>
                <a:ea typeface="Bressay Trial" panose="02040503050505090203" pitchFamily="18" charset="0"/>
                <a:cs typeface="Bressay Trial" panose="02040503050505090203" pitchFamily="18" charset="0"/>
              </a:rPr>
              <a:t>Создать необходимые условия для знакомства со сказками.</a:t>
            </a:r>
          </a:p>
          <a:p>
            <a:pPr marL="0" indent="0">
              <a:buNone/>
            </a:pPr>
            <a:r>
              <a:rPr lang="ru-RU" dirty="0">
                <a:latin typeface="IzhitsaC" panose="020B0500000000000000" pitchFamily="34" charset="0"/>
                <a:ea typeface="Bressay Trial" panose="02040503050505090203" pitchFamily="18" charset="0"/>
                <a:cs typeface="Bressay Trial" panose="02040503050505090203" pitchFamily="18" charset="0"/>
              </a:rPr>
              <a:t>Развивать познавательные способности ребенка, любознательность, творческое воображение, память, фантазию.</a:t>
            </a:r>
          </a:p>
          <a:p>
            <a:pPr marL="0" indent="0">
              <a:buNone/>
            </a:pPr>
            <a:r>
              <a:rPr lang="ru-RU" dirty="0">
                <a:latin typeface="IzhitsaC" panose="020B0500000000000000" pitchFamily="34" charset="0"/>
                <a:ea typeface="Bressay Trial" panose="02040503050505090203" pitchFamily="18" charset="0"/>
                <a:cs typeface="Bressay Trial" panose="02040503050505090203" pitchFamily="18" charset="0"/>
              </a:rPr>
              <a:t>Работать над звукопроизношением, развивать звуковую культуру речи детей.</a:t>
            </a:r>
          </a:p>
          <a:p>
            <a:pPr marL="0" indent="0">
              <a:buNone/>
            </a:pPr>
            <a:r>
              <a:rPr lang="ru-RU" dirty="0">
                <a:latin typeface="IzhitsaC" panose="020B0500000000000000" pitchFamily="34" charset="0"/>
                <a:ea typeface="Bressay Trial" panose="02040503050505090203" pitchFamily="18" charset="0"/>
                <a:cs typeface="Bressay Trial" panose="02040503050505090203" pitchFamily="18" charset="0"/>
              </a:rPr>
              <a:t>Формировать умение пересказывать сказки.</a:t>
            </a:r>
          </a:p>
          <a:p>
            <a:pPr marL="0" indent="0">
              <a:buNone/>
            </a:pPr>
            <a:r>
              <a:rPr lang="ru-RU" dirty="0">
                <a:latin typeface="IzhitsaC" panose="020B0500000000000000" pitchFamily="34" charset="0"/>
                <a:ea typeface="Bressay Trial" panose="02040503050505090203" pitchFamily="18" charset="0"/>
                <a:cs typeface="Bressay Trial" panose="02040503050505090203" pitchFamily="18" charset="0"/>
              </a:rPr>
              <a:t>2. Развивающее:</a:t>
            </a:r>
          </a:p>
          <a:p>
            <a:pPr marL="0" indent="0">
              <a:buNone/>
            </a:pPr>
            <a:r>
              <a:rPr lang="ru-RU" dirty="0">
                <a:latin typeface="IzhitsaC" panose="020B0500000000000000" pitchFamily="34" charset="0"/>
                <a:ea typeface="Bressay Trial" panose="02040503050505090203" pitchFamily="18" charset="0"/>
                <a:cs typeface="Bressay Trial" panose="02040503050505090203" pitchFamily="18" charset="0"/>
              </a:rPr>
              <a:t>Развивать групповую сплоченность, самооценку детей.</a:t>
            </a:r>
          </a:p>
          <a:p>
            <a:pPr marL="0" indent="0">
              <a:buNone/>
            </a:pPr>
            <a:r>
              <a:rPr lang="ru-RU" dirty="0">
                <a:latin typeface="IzhitsaC" panose="020B0500000000000000" pitchFamily="34" charset="0"/>
                <a:ea typeface="Bressay Trial" panose="02040503050505090203" pitchFamily="18" charset="0"/>
                <a:cs typeface="Bressay Trial" panose="02040503050505090203" pitchFamily="18" charset="0"/>
              </a:rPr>
              <a:t>3. Воспитательные:</a:t>
            </a:r>
          </a:p>
          <a:p>
            <a:pPr marL="0" indent="0">
              <a:buNone/>
            </a:pPr>
            <a:r>
              <a:rPr lang="ru-RU" dirty="0">
                <a:latin typeface="IzhitsaC" panose="020B0500000000000000" pitchFamily="34" charset="0"/>
                <a:ea typeface="Bressay Trial" panose="02040503050505090203" pitchFamily="18" charset="0"/>
                <a:cs typeface="Bressay Trial" panose="02040503050505090203" pitchFamily="18" charset="0"/>
              </a:rPr>
              <a:t>Воспитывать у детей уважение к самому себе и другим детям.</a:t>
            </a:r>
          </a:p>
          <a:p>
            <a:pPr marL="0" indent="0">
              <a:buNone/>
            </a:pPr>
            <a:r>
              <a:rPr lang="ru-RU" dirty="0">
                <a:latin typeface="IzhitsaC" panose="020B0500000000000000" pitchFamily="34" charset="0"/>
                <a:ea typeface="Bressay Trial" panose="02040503050505090203" pitchFamily="18" charset="0"/>
                <a:cs typeface="Bressay Trial" panose="02040503050505090203" pitchFamily="18" charset="0"/>
              </a:rPr>
              <a:t>Пробуждать интерес к сказкам.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546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04087" y="394692"/>
            <a:ext cx="9572368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IzhitsaC" panose="020B0500000000000000" pitchFamily="34" charset="0"/>
              </a:rPr>
              <a:t>Актуальность проблемы:</a:t>
            </a:r>
          </a:p>
          <a:p>
            <a:r>
              <a:rPr lang="ru-RU" dirty="0">
                <a:latin typeface="IzhitsaC" panose="020B0500000000000000" pitchFamily="34" charset="0"/>
              </a:rPr>
              <a:t>Народные сказки – самая древняя из распространенных форм устного народного творчества, присутствующая у всех народов. Сказка отражает убеждения, воззрения, главенствующие черты национального характера, обличает классовые отношения, одновременно обнажая старинный быт, который зачастую отражается в отдельных произведениях - бытовых сказках, сказках о животных, волшебных сказках. Овладение родным языком, развитие речи является одним из самых важных приобретений ребенка в дошкольном детстве и рассматривается в современном дошкольном воспитании, как общая основа воспитания и обучение детей. </a:t>
            </a:r>
            <a:endParaRPr lang="ru-RU" dirty="0" smtClean="0">
              <a:latin typeface="IzhitsaC" panose="020B0500000000000000" pitchFamily="34" charset="0"/>
            </a:endParaRPr>
          </a:p>
          <a:p>
            <a:endParaRPr lang="ru-RU" dirty="0" smtClean="0">
              <a:latin typeface="IzhitsaC" panose="020B0500000000000000" pitchFamily="34" charset="0"/>
            </a:endParaRPr>
          </a:p>
          <a:p>
            <a:r>
              <a:rPr lang="ru-RU" b="1" dirty="0">
                <a:latin typeface="IzhitsaC" panose="020B0500000000000000" pitchFamily="34" charset="0"/>
              </a:rPr>
              <a:t>Предполагаемые итоги реализации </a:t>
            </a:r>
            <a:r>
              <a:rPr lang="ru-RU" b="1" dirty="0" smtClean="0">
                <a:latin typeface="IzhitsaC" panose="020B0500000000000000" pitchFamily="34" charset="0"/>
              </a:rPr>
              <a:t>проекта</a:t>
            </a:r>
            <a:r>
              <a:rPr lang="ru-RU" dirty="0" smtClean="0">
                <a:latin typeface="IzhitsaC" panose="020B0500000000000000" pitchFamily="34" charset="0"/>
              </a:rPr>
              <a:t>:</a:t>
            </a:r>
            <a:endParaRPr lang="ru-RU" dirty="0">
              <a:latin typeface="IzhitsaC" panose="020B0500000000000000" pitchFamily="34" charset="0"/>
            </a:endParaRPr>
          </a:p>
          <a:p>
            <a:r>
              <a:rPr lang="ru-RU" dirty="0">
                <a:latin typeface="IzhitsaC" panose="020B0500000000000000" pitchFamily="34" charset="0"/>
              </a:rPr>
              <a:t>-Дети познакомятся со многими русскими народными сказками, будут знать их содержание.</a:t>
            </a:r>
          </a:p>
          <a:p>
            <a:r>
              <a:rPr lang="ru-RU" dirty="0">
                <a:latin typeface="IzhitsaC" panose="020B0500000000000000" pitchFamily="34" charset="0"/>
              </a:rPr>
              <a:t>-Дети попробуют в играх – драматизациях, кукольных театрах, настольных театрах передавать своего героя.</a:t>
            </a:r>
          </a:p>
          <a:p>
            <a:r>
              <a:rPr lang="ru-RU" dirty="0">
                <a:latin typeface="IzhitsaC" panose="020B0500000000000000" pitchFamily="34" charset="0"/>
              </a:rPr>
              <a:t>-Привлечение родителей к дальнейшему участию в мероприятиях группы (конкурсы рисунков, поделок, пополнение развивающей среды и т. д.) </a:t>
            </a:r>
          </a:p>
          <a:p>
            <a:r>
              <a:rPr lang="ru-RU" dirty="0">
                <a:latin typeface="IzhitsaC" panose="020B0500000000000000" pitchFamily="34" charset="0"/>
              </a:rPr>
              <a:t>-Развитие у детей познавательной активности, творческих способностей, коммуникативных навыков.</a:t>
            </a:r>
          </a:p>
          <a:p>
            <a:r>
              <a:rPr lang="ru-RU" dirty="0">
                <a:latin typeface="IzhitsaC" panose="020B0500000000000000" pitchFamily="34" charset="0"/>
              </a:rPr>
              <a:t>-Организация выставки </a:t>
            </a:r>
            <a:r>
              <a:rPr lang="ru-RU" dirty="0" smtClean="0">
                <a:latin typeface="IzhitsaC" panose="020B0500000000000000" pitchFamily="34" charset="0"/>
              </a:rPr>
              <a:t>рисунков</a:t>
            </a:r>
            <a:r>
              <a:rPr lang="ru-RU" dirty="0">
                <a:latin typeface="IzhitsaC" panose="020B0500000000000000" pitchFamily="34" charset="0"/>
              </a:rPr>
              <a:t> </a:t>
            </a:r>
            <a:r>
              <a:rPr lang="ru-RU" dirty="0" smtClean="0">
                <a:latin typeface="IzhitsaC" panose="020B0500000000000000" pitchFamily="34" charset="0"/>
              </a:rPr>
              <a:t>«В </a:t>
            </a:r>
            <a:r>
              <a:rPr lang="ru-RU" dirty="0">
                <a:latin typeface="IzhitsaC" panose="020B0500000000000000" pitchFamily="34" charset="0"/>
              </a:rPr>
              <a:t>гостях у сказки</a:t>
            </a:r>
            <a:r>
              <a:rPr lang="ru-RU" dirty="0" smtClean="0">
                <a:latin typeface="IzhitsaC" panose="020B0500000000000000" pitchFamily="34" charset="0"/>
              </a:rPr>
              <a:t>»</a:t>
            </a:r>
            <a:endParaRPr lang="ru-RU" dirty="0">
              <a:latin typeface="IzhitsaC" panose="020B0500000000000000" pitchFamily="34" charset="0"/>
            </a:endParaRPr>
          </a:p>
          <a:p>
            <a:r>
              <a:rPr lang="ru-RU" dirty="0">
                <a:latin typeface="IzhitsaC" panose="020B0500000000000000" pitchFamily="34" charset="0"/>
              </a:rPr>
              <a:t>-Развитие у детей творческих способностей через конструирование, рисование, лепку, аппликацию.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9286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5652" y="1507526"/>
            <a:ext cx="3880878" cy="523421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1761" y="1507525"/>
            <a:ext cx="3879324" cy="5234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246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093" y="1871431"/>
            <a:ext cx="5568340" cy="4192633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70" y="1861751"/>
            <a:ext cx="5585628" cy="4202313"/>
          </a:xfrm>
        </p:spPr>
      </p:pic>
    </p:spTree>
    <p:extLst>
      <p:ext uri="{BB962C8B-B14F-4D97-AF65-F5344CB8AC3E}">
        <p14:creationId xmlns:p14="http://schemas.microsoft.com/office/powerpoint/2010/main" val="96863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7264" y="1988893"/>
            <a:ext cx="5441815" cy="403296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226" y="1988893"/>
            <a:ext cx="5365065" cy="4036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83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249" y="1927654"/>
            <a:ext cx="5343389" cy="4020066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834" y="1842101"/>
            <a:ext cx="5369507" cy="4039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001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061" y="1982550"/>
            <a:ext cx="5399934" cy="4062607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8936" y="1982550"/>
            <a:ext cx="5395648" cy="4062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839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197" y="1858576"/>
            <a:ext cx="3273701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1421" y="1858576"/>
            <a:ext cx="578371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805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187</Words>
  <Application>Microsoft Office PowerPoint</Application>
  <PresentationFormat>Широкоэкранный</PresentationFormat>
  <Paragraphs>23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Bressay Trial</vt:lpstr>
      <vt:lpstr>Calibri</vt:lpstr>
      <vt:lpstr>Calibri Light</vt:lpstr>
      <vt:lpstr>IzhitsaC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11</cp:revision>
  <dcterms:created xsi:type="dcterms:W3CDTF">2023-06-13T16:10:55Z</dcterms:created>
  <dcterms:modified xsi:type="dcterms:W3CDTF">2023-06-19T13:55:17Z</dcterms:modified>
</cp:coreProperties>
</file>