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7" r:id="rId3"/>
    <p:sldId id="258" r:id="rId4"/>
    <p:sldId id="259" r:id="rId5"/>
    <p:sldId id="260" r:id="rId6"/>
    <p:sldId id="261" r:id="rId7"/>
    <p:sldId id="269" r:id="rId8"/>
    <p:sldId id="276" r:id="rId9"/>
    <p:sldId id="272" r:id="rId10"/>
    <p:sldId id="279" r:id="rId11"/>
    <p:sldId id="270" r:id="rId12"/>
    <p:sldId id="281" r:id="rId13"/>
    <p:sldId id="280" r:id="rId14"/>
    <p:sldId id="278" r:id="rId15"/>
    <p:sldId id="277" r:id="rId16"/>
    <p:sldId id="282" r:id="rId17"/>
    <p:sldId id="273" r:id="rId18"/>
    <p:sldId id="283" r:id="rId19"/>
    <p:sldId id="284" r:id="rId20"/>
    <p:sldId id="286" r:id="rId21"/>
    <p:sldId id="274" r:id="rId22"/>
    <p:sldId id="262" r:id="rId23"/>
    <p:sldId id="263" r:id="rId24"/>
    <p:sldId id="264" r:id="rId25"/>
    <p:sldId id="268" r:id="rId26"/>
    <p:sldId id="266" r:id="rId27"/>
    <p:sldId id="267" r:id="rId28"/>
    <p:sldId id="287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C1675-A5BE-4977-BEEE-41A9320EBE6E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B1C49-7AE7-4336-95E6-F90995DEC6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C1675-A5BE-4977-BEEE-41A9320EBE6E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B1C49-7AE7-4336-95E6-F90995DEC6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C1675-A5BE-4977-BEEE-41A9320EBE6E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B1C49-7AE7-4336-95E6-F90995DEC6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C1675-A5BE-4977-BEEE-41A9320EBE6E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B1C49-7AE7-4336-95E6-F90995DEC6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C1675-A5BE-4977-BEEE-41A9320EBE6E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B1C49-7AE7-4336-95E6-F90995DEC6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C1675-A5BE-4977-BEEE-41A9320EBE6E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B1C49-7AE7-4336-95E6-F90995DEC6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C1675-A5BE-4977-BEEE-41A9320EBE6E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B1C49-7AE7-4336-95E6-F90995DEC6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C1675-A5BE-4977-BEEE-41A9320EBE6E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B1C49-7AE7-4336-95E6-F90995DEC6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C1675-A5BE-4977-BEEE-41A9320EBE6E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B1C49-7AE7-4336-95E6-F90995DEC6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C1675-A5BE-4977-BEEE-41A9320EBE6E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B1C49-7AE7-4336-95E6-F90995DEC6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C1675-A5BE-4977-BEEE-41A9320EBE6E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B1C49-7AE7-4336-95E6-F90995DEC6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C1675-A5BE-4977-BEEE-41A9320EBE6E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B1C49-7AE7-4336-95E6-F90995DEC6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www.arinasorokina.ru/wp-content/uploads/2011/10/ramochka-61.jpg"/>
          <p:cNvPicPr>
            <a:picLocks noChangeAspect="1" noChangeArrowheads="1"/>
          </p:cNvPicPr>
          <p:nvPr/>
        </p:nvPicPr>
        <p:blipFill>
          <a:blip r:embed="rId2" cstate="print"/>
          <a:srcRect l="19973" t="5700" r="8862" b="12273"/>
          <a:stretch>
            <a:fillRect/>
          </a:stretch>
        </p:blipFill>
        <p:spPr bwMode="auto">
          <a:xfrm flipH="1">
            <a:off x="0" y="0"/>
            <a:ext cx="9324528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28662" y="1386946"/>
            <a:ext cx="7286676" cy="2346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444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ПРОЕКТ </a:t>
            </a:r>
          </a:p>
          <a:p>
            <a:pPr marL="0" marR="0" lvl="0" indent="1444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экологической направленности</a:t>
            </a:r>
          </a:p>
          <a:p>
            <a:pPr marL="0" marR="0" lvl="0" indent="1444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800" b="1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1444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«ЛЮБИТЕЛИ  ПРИРОДЫ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</a:p>
          <a:p>
            <a:pPr marL="0" marR="0" lvl="0" indent="1444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(семейный клуб выходного дня)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1444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рамках социального партнерства</a:t>
            </a:r>
          </a:p>
          <a:p>
            <a:pPr marL="0" marR="0" lvl="0" indent="1444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444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084168" y="3914807"/>
            <a:ext cx="3312367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Разработчики:</a:t>
            </a:r>
            <a:endParaRPr kumimoji="0" lang="ru-RU" sz="14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Локоткова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Татьяна Ивановна,</a:t>
            </a: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воспитатель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МБДОУ № 92 «Веснушка»</a:t>
            </a: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aseline="0" dirty="0" err="1" smtClean="0">
                <a:latin typeface="Times New Roman" pitchFamily="18" charset="0"/>
                <a:cs typeface="Times New Roman" pitchFamily="18" charset="0"/>
              </a:rPr>
              <a:t>Маюрова</a:t>
            </a:r>
            <a:r>
              <a:rPr lang="ru-RU" sz="1400" baseline="0" dirty="0" smtClean="0">
                <a:latin typeface="Times New Roman" pitchFamily="18" charset="0"/>
                <a:cs typeface="Times New Roman" pitchFamily="18" charset="0"/>
              </a:rPr>
              <a:t> Марина Валентиновна,</a:t>
            </a: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Методист МАОУ ДО ЭБЦ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348" y="428604"/>
            <a:ext cx="8429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детский сад № 92 «Веснушка»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3714752"/>
            <a:ext cx="38884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Руководитель проекта:  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Зорина Ольга Леонидовна директор,  </a:t>
            </a: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МАОУ ДО  ЭБЦ 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кандидат педагогических наук,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«Заслуженный учитель РФ»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Координатор проекта: 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Прокофьев Александр Михайлович      заведующий зоологического отдела</a:t>
            </a: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МАОУ ДО  ЭБЦ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28992" y="5786454"/>
            <a:ext cx="21778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г. Сургут, 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декабрь 2021г. 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8022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075" y="0"/>
            <a:ext cx="93281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3528392" cy="178621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Expert\Documents\для молодых\ребятам о зверятах\IMG_20180908_1041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911" y="476673"/>
            <a:ext cx="3968440" cy="2232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Expert\Documents\для молодых\ребятам о зверятах\IMG_7844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4"/>
          <a:stretch/>
        </p:blipFill>
        <p:spPr bwMode="auto">
          <a:xfrm>
            <a:off x="5375564" y="3426621"/>
            <a:ext cx="3588924" cy="2910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Expert\Documents\для молодых\ребятам о зверятах\IMG_78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84984"/>
            <a:ext cx="4680520" cy="312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Expert\Documents\для молодых\ребятам о зверятах\IMG_20180908_10415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73" y="836712"/>
            <a:ext cx="4006327" cy="2253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640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81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91680" y="1556792"/>
            <a:ext cx="6912768" cy="4569371"/>
          </a:xfrm>
        </p:spPr>
        <p:txBody>
          <a:bodyPr>
            <a:normAutofit/>
          </a:bodyPr>
          <a:lstStyle/>
          <a:p>
            <a:pPr marL="0" lvl="0" indent="144463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«Творческая мастерская»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0" lvl="0" indent="144463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мастер-классы по изготовлению поделок;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lvl="0" indent="144463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мастер-классы «Оригами»;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lvl="0" indent="144463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проведение конкурсов рисунков «Моё любимое животное»;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lvl="0" indent="144463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проведение фотовыставок и вернисажей «Природа родного края».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0042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075" y="0"/>
            <a:ext cx="93281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6176" y="274638"/>
            <a:ext cx="2808312" cy="5746650"/>
          </a:xfrm>
        </p:spPr>
        <p:txBody>
          <a:bodyPr vert="horz">
            <a:normAutofit/>
          </a:bodyPr>
          <a:lstStyle/>
          <a:p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 классы по изготовлению поделок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Expert\Documents\для молодых\мастерские\IMG-ccc7d1e8deb8e490370b356e4481443a-V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5693767" cy="56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4686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075" y="0"/>
            <a:ext cx="93281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941168"/>
            <a:ext cx="4896544" cy="122413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Оч. Умелые ручки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Expert\Documents\для молодых\мастерские\IMG-4bb6cbf8923523d3c890de5ad28a4a12-V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8446"/>
            <a:ext cx="5472608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Expert\Documents\для молодых\мастерские\IMG-7e749b7b0f9189633a8c5d88f89f41e9-V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33" b="18242"/>
          <a:stretch/>
        </p:blipFill>
        <p:spPr bwMode="auto">
          <a:xfrm>
            <a:off x="6084168" y="3068960"/>
            <a:ext cx="2664296" cy="304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8292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075" y="0"/>
            <a:ext cx="93281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4221088"/>
            <a:ext cx="3538736" cy="165618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Игровая программа: </a:t>
            </a:r>
            <a:r>
              <a:rPr lang="ru-RU" sz="2400" b="1" dirty="0" smtClean="0">
                <a:solidFill>
                  <a:srgbClr val="00B050"/>
                </a:solidFill>
              </a:rPr>
              <a:t>«Прятки с животным»</a:t>
            </a:r>
            <a:endParaRPr lang="ru-RU" sz="2400" b="1" dirty="0">
              <a:solidFill>
                <a:srgbClr val="00B050"/>
              </a:solidFill>
            </a:endParaRPr>
          </a:p>
        </p:txBody>
      </p:sp>
      <p:pic>
        <p:nvPicPr>
          <p:cNvPr id="6146" name="Picture 2" descr="C:\Users\Expert\Documents\для молодых\мастерские\IMG_20180908_10455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92696"/>
            <a:ext cx="4690864" cy="26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Expert\Documents\для молодых\мастерские\20180908_10534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287693" y="1043735"/>
            <a:ext cx="3384376" cy="253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Expert\Documents\для молодых\мастерские\20180908_10474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57301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44293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075" y="0"/>
            <a:ext cx="93281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7464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1" name="Picture 3" descr="C:\Users\Expert\Documents\для молодых\мастерские\IMG_20180908_10460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48680"/>
            <a:ext cx="4896544" cy="275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Expert\Documents\для молодых\мастерские\IMG-172b775f52668c074d579461b90adfa5-V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190564"/>
            <a:ext cx="1857654" cy="24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Expert\Documents\для молодых\мастерские\IMG_20180908_10455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407505"/>
            <a:ext cx="5472608" cy="3078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05872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075" y="0"/>
            <a:ext cx="93281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3960440" cy="144016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Мы не скажем, а покажем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8194" name="Picture 2" descr="C:\Users\Expert\Documents\для молодых\мастерские\IMG-253a7c46b6e2bea398fa27472f8d296a-V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76872"/>
            <a:ext cx="5698976" cy="427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Expert\Documents\для молодых\мастерские\IMG_788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48680"/>
            <a:ext cx="4068452" cy="2712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05955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075" y="0"/>
            <a:ext cx="93281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556793"/>
            <a:ext cx="8003232" cy="3672408"/>
          </a:xfrm>
        </p:spPr>
        <p:txBody>
          <a:bodyPr>
            <a:normAutofit fontScale="92500" lnSpcReduction="10000"/>
          </a:bodyPr>
          <a:lstStyle/>
          <a:p>
            <a:pPr marL="0" lvl="0" indent="144463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«Ребятам о зверятах» </a:t>
            </a:r>
          </a:p>
          <a:p>
            <a:pPr marL="0" lvl="0" indent="144463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совместные занятия родителей с детьми по знакомству с окружающим миром;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lvl="0" indent="144463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сюжетно – ролевые игры;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lvl="0" indent="144463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экскурсии;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lvl="0" indent="144463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игры – конкурсы;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lvl="0" indent="144463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занятия – праздник;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lvl="0" indent="144463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творческие мастерские;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lvl="0" indent="144463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практические работы, практическая деятельность по уходу за животными.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593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075" y="0"/>
            <a:ext cx="93281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55576" y="5949280"/>
            <a:ext cx="4176464" cy="5760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Праздники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6" name="Picture 4" descr="C:\Users\expert\Documents\наши 8\IMG_5404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/>
          <a:srcRect r="12327" b="9213"/>
          <a:stretch/>
        </p:blipFill>
        <p:spPr bwMode="auto">
          <a:xfrm>
            <a:off x="179512" y="833725"/>
            <a:ext cx="5564654" cy="4932071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chemeClr val="bg1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2" descr="C:\Users\expert\Documents\наши 8\IMG_5426.JPG"/>
          <p:cNvPicPr>
            <a:picLocks noChangeAspect="1" noChangeArrowheads="1"/>
          </p:cNvPicPr>
          <p:nvPr/>
        </p:nvPicPr>
        <p:blipFill>
          <a:blip r:embed="rId4" cstate="print"/>
          <a:srcRect l="16902" t="16097"/>
          <a:stretch>
            <a:fillRect/>
          </a:stretch>
        </p:blipFill>
        <p:spPr bwMode="auto">
          <a:xfrm>
            <a:off x="6084168" y="836712"/>
            <a:ext cx="2478195" cy="1876648"/>
          </a:xfrm>
          <a:prstGeom prst="round2DiagRect">
            <a:avLst>
              <a:gd name="adj1" fmla="val 50000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2" descr="C:\Users\expert\Documents\наши 8\IMG_54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951" y="3299761"/>
            <a:ext cx="3667447" cy="30963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19214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075" y="0"/>
            <a:ext cx="93281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3861048"/>
            <a:ext cx="6120680" cy="57606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Педагог экологического центра</a:t>
            </a:r>
            <a:endParaRPr lang="ru-RU" sz="2000" dirty="0"/>
          </a:p>
        </p:txBody>
      </p:sp>
      <p:pic>
        <p:nvPicPr>
          <p:cNvPr id="9219" name="Picture 3" descr="C:\Users\Expert\Documents\для молодых\контактный\IMG_7874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05"/>
          <a:stretch/>
        </p:blipFill>
        <p:spPr bwMode="auto">
          <a:xfrm rot="5400000" flipV="1">
            <a:off x="5789848" y="1262472"/>
            <a:ext cx="303691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Expert\Documents\турция и лето работа\IMG_20180622_16322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12" y="4293096"/>
            <a:ext cx="4094584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Expert\Documents\для молодых\контактный\IMG_785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977" y="4293096"/>
            <a:ext cx="2916324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Expert\Documents\для молодых\ребятам о зверятах\IMG_7877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243"/>
          <a:stretch/>
        </p:blipFill>
        <p:spPr bwMode="auto">
          <a:xfrm>
            <a:off x="350703" y="260648"/>
            <a:ext cx="4253345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1176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 descr="https://www.arinasorokina.ru/wp-content/uploads/2011/10/ramochka-61.jpg"/>
          <p:cNvPicPr>
            <a:picLocks noChangeAspect="1" noChangeArrowheads="1"/>
          </p:cNvPicPr>
          <p:nvPr/>
        </p:nvPicPr>
        <p:blipFill>
          <a:blip r:embed="rId2" cstate="print"/>
          <a:srcRect l="19973" t="5700" r="8862" b="12273"/>
          <a:stretch>
            <a:fillRect/>
          </a:stretch>
        </p:blipFill>
        <p:spPr bwMode="auto">
          <a:xfrm flipH="1">
            <a:off x="-180528" y="0"/>
            <a:ext cx="9324528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95536" y="322292"/>
            <a:ext cx="8496944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Информация об учреждении - социальном партнёре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АВТОНОМНОЕ ОБРАЗОВАТЕЛЬНОЕ УЧРЕЖДЕНИЕ ДОПОЛНИТЕЛЬНОГО ОБРАЗОВАНИЯ "ЭКОЛОГО-БИОЛОГИЧЕСКИЙ ЦЕНТР" функционирует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1980 года.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Юридический адрес: 628403, ул. Дружбы 7, г.Сургут,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ХМАО-Югра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Тюменской области.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Специфика, особенности учреждения - социального партнера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МАОУДО «ЭБЦ»–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образовательное учреждение дополнительного образования, основное предназначение которого развитие мотивации личности к познанию и творчеству, реализации дополнительных образовательных программ эколого-биологического направления и образовательных услуг в интересах личности, общества, государства.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Миссия учреждения – трансляция ценностей экологической культуры в образовательном пространстве города и округа.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Особенностью учреждения являются наличие богатой коллекции живых объектов: более 1000 экземпляров животных 200 видов, из них 9 видов занесены в Красную книгу РФ и 6 видов в Красную книгу ХМАО –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Югры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 около 400 видов, сортов, гибридных форм экзотических и культурных растений.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075" y="0"/>
            <a:ext cx="93281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050904" cy="157018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</a:rPr>
              <a:t>Наедине с животным</a:t>
            </a:r>
            <a:endParaRPr lang="ru-RU" sz="3200" b="1" dirty="0">
              <a:solidFill>
                <a:srgbClr val="00B050"/>
              </a:solidFill>
            </a:endParaRPr>
          </a:p>
        </p:txBody>
      </p:sp>
      <p:pic>
        <p:nvPicPr>
          <p:cNvPr id="10243" name="Picture 3" descr="C:\Users\Expert\Documents\для молодых\контактный\IMG-2281a0dc3aa2978c3bf43e77a77f2d03-V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04664"/>
            <a:ext cx="3034432" cy="4045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Expert\Documents\для молодых\контактный\IMG-1ff792eb91bd5a6b12a9e9bdd4b5ea2c-V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76872"/>
            <a:ext cx="5376597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48102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075" y="0"/>
            <a:ext cx="93281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5626968" cy="936104"/>
          </a:xfrm>
        </p:spPr>
        <p:txBody>
          <a:bodyPr>
            <a:normAutofit/>
          </a:bodyPr>
          <a:lstStyle/>
          <a:p>
            <a:r>
              <a:rPr lang="ru-RU" dirty="0" smtClean="0"/>
              <a:t>Контактный зоопарк</a:t>
            </a:r>
            <a:endParaRPr lang="ru-RU" dirty="0"/>
          </a:p>
        </p:txBody>
      </p:sp>
      <p:pic>
        <p:nvPicPr>
          <p:cNvPr id="11266" name="Picture 2" descr="C:\Users\Expert\Documents\для молодых\контактный\IMG_20180908_110507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0"/>
          <a:stretch/>
        </p:blipFill>
        <p:spPr bwMode="auto">
          <a:xfrm>
            <a:off x="179512" y="2492896"/>
            <a:ext cx="6010735" cy="365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Expert\Documents\для молодых\контактный\20180908_11010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67959" y="2212961"/>
            <a:ext cx="4974704" cy="279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86687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 descr="https://www.arinasorokina.ru/wp-content/uploads/2011/10/ramochka-61.jpg"/>
          <p:cNvPicPr>
            <a:picLocks noChangeAspect="1" noChangeArrowheads="1"/>
          </p:cNvPicPr>
          <p:nvPr/>
        </p:nvPicPr>
        <p:blipFill>
          <a:blip r:embed="rId2" cstate="print"/>
          <a:srcRect l="19973" t="5700" r="8862" b="12273"/>
          <a:stretch>
            <a:fillRect/>
          </a:stretch>
        </p:blipFill>
        <p:spPr bwMode="auto">
          <a:xfrm flipH="1">
            <a:off x="-180528" y="0"/>
            <a:ext cx="9324528" cy="6858000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23528" y="626224"/>
            <a:ext cx="8568952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Основное содержание проекта программы включает: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97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Реализация образовательного Проекта «Любители природы», предусматривает развитие познавательной мотивации воспитанников от эгоцентрического к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биоцентрическому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изучению окружающего мира.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Данный проект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разработан для обеспечения реализации государственного образовательного стандарта и направлен на формирование общей и экологической культуры воспитанников, на их духовно-нравственное, социальное, личностное и интеллектуальное развитие, на создание основы для самостоятельной реализации учебной деятельности, обеспечивающей социальную успешность, развитие творческих способностей, саморазвитие и самосовершенствование, сохранение и укрепление здоровья.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3975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97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Привлечение родителей и воспитанников к участию в экологических акциях в соответствии с международным экологическим календарем.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3975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Сроки реализации проекта клуба: 2022-2023годы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sz="half" idx="2"/>
          </p:nvPr>
        </p:nvGraphicFramePr>
        <p:xfrm>
          <a:off x="539551" y="620693"/>
          <a:ext cx="8280922" cy="5349322"/>
        </p:xfrm>
        <a:graphic>
          <a:graphicData uri="http://schemas.openxmlformats.org/drawingml/2006/table">
            <a:tbl>
              <a:tblPr/>
              <a:tblGrid>
                <a:gridCol w="41404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404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31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МЕСЯЦ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ТЕМА ЗАНЯТИЯ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9282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Сентябрь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Обзорная экскурсия «Ребятам о зверятах»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39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Увлекательное знакомство с ручными животными мини – зоопарка «Наши верные друзья»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31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Игра – путешествие «Страна зверей»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69282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Октябрь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Экологическая акция «Зимняя кладовая»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31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«Плохих животных не бывает»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931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Всемирный День защиты животных»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69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Игровая развлекательная программа «Что нам скажет попугай?»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3106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Ноябрь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Экологическая акция «Кормушка»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69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Познавательное путешествие «Живые редкости»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69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Игровая развлекательная программа «Карнавал животных»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69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Благотворительная ярмарка «Добрая зима»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6928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Декабрь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Творческая мастерская «Новогодний сувенир»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69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Игровая развлекательная программа «Крыска Анфиска предсказывает»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69282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Январь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Творческая мастерская «Подарок к Рождеству»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69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Игровая развлекательная программа «Мордочка, хвост и 4 ноги»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69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Познавательная экскурсия «Обо всех понемножку»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931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Конкурс загадок «Ярмарка знаний»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69282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Февраль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Конкурс рисунков «Мое любимое животное»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69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Видео прогулка по заповедным местам ХМАО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931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Ярмарка занятий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69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Игровая познавательная программа «Как с гуся вода»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69282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Март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Творческая мастерская «Цветы для любимой мамы»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69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Занятие практикум «Всякому нужен обед и ужин»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931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17 марта День хомяка»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169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«Игра –викторина «Самые, самые, самые…»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931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Калейдоскоп зоологических игр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  <a:tr h="93106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Апрель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1 апреля Всемирный День птиц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  <a:tr h="169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7 апреля День вороны (праздник народов Крайнего Севера России)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8"/>
                  </a:ext>
                </a:extLst>
              </a:tr>
              <a:tr h="169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Познавательная развлекательная программа «В гостях у крокодила»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9"/>
                  </a:ext>
                </a:extLst>
              </a:tr>
              <a:tr h="169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27 апреля Воронов праздник (древний русский праздник)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0"/>
                  </a:ext>
                </a:extLst>
              </a:tr>
              <a:tr h="93106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Май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1 мая французский карнавал улиток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1"/>
                  </a:ext>
                </a:extLst>
              </a:tr>
              <a:tr h="169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Занятие – практикум «Эти удивительные фиалки»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2"/>
                  </a:ext>
                </a:extLst>
              </a:tr>
              <a:tr h="2539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Познавательная развлекательная программа «Что за маленький зверек по деревьям прыг да скок»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3"/>
                  </a:ext>
                </a:extLst>
              </a:tr>
              <a:tr h="931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Экологическая игра «12 записок»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4"/>
                  </a:ext>
                </a:extLst>
              </a:tr>
              <a:tr h="169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 dirty="0">
                          <a:latin typeface="Times New Roman"/>
                          <a:ea typeface="Times New Roman"/>
                        </a:rPr>
                        <a:t>Экологическая игра «Фейерверк желаний»</a:t>
                      </a:r>
                      <a:endParaRPr lang="ru-RU" sz="300" dirty="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5"/>
                  </a:ext>
                </a:extLst>
              </a:tr>
            </a:tbl>
          </a:graphicData>
        </a:graphic>
      </p:graphicFrame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sz="quarter" idx="4"/>
          </p:nvPr>
        </p:nvGraphicFramePr>
        <p:xfrm>
          <a:off x="5044969" y="2174875"/>
          <a:ext cx="3241886" cy="3951288"/>
        </p:xfrm>
        <a:graphic>
          <a:graphicData uri="http://schemas.openxmlformats.org/drawingml/2006/table">
            <a:tbl>
              <a:tblPr/>
              <a:tblGrid>
                <a:gridCol w="74940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494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7154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7154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0679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 i="1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6" marR="34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 i="1">
                          <a:latin typeface="Times New Roman"/>
                          <a:ea typeface="Calibri"/>
                          <a:cs typeface="Times New Roman"/>
                        </a:rPr>
                        <a:t>Мероприятия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6" marR="34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 i="1">
                          <a:latin typeface="Times New Roman"/>
                          <a:ea typeface="Calibri"/>
                          <a:cs typeface="Times New Roman"/>
                        </a:rPr>
                        <a:t>Участники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6" marR="34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 i="1">
                          <a:latin typeface="Times New Roman"/>
                          <a:ea typeface="Calibri"/>
                          <a:cs typeface="Times New Roman"/>
                        </a:rPr>
                        <a:t>Результат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6" marR="34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6112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6" marR="34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Реализация проекта семейного клуба «Любители природы» 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(на базе МБОУ ДОД СЮН и образовательных организаций)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6" marR="34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Педагоги дополнительного образования, воспитатели, воспитанники детского сада №92 «Веснушка, родители  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6" marR="34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Обновление содержания  дополнительного образования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6" marR="34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7166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6" marR="34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Привлечение воспитанников, родителей к участию экологических акциях в соответствии с календарем экологических дат и ежегодным календарем городских массовых мероприятий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6" marR="34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562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«Дерево надежды»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«Кормушка»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«Ёлочка»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«Очистим планету от мусора»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«Капелька»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«Сохраним цветущим мир Югры»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«Земля – наш дом, в котором мы живём»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Научно-практическая конференция для младших школьников по вопросам экологии «Открываю мир для себя»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6" marR="34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Заместитель директора по ВР, педагоги дополнительного образования, воспитатели, воспитанники детского сада №92 «Веснушка, родители  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6" marR="34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Привлечение дошкольников к </a:t>
                      </a:r>
                      <a:r>
                        <a:rPr lang="ru-RU" sz="700" dirty="0" err="1">
                          <a:latin typeface="Times New Roman"/>
                          <a:ea typeface="Calibri"/>
                          <a:cs typeface="Times New Roman"/>
                        </a:rPr>
                        <a:t>природосообразной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социально одобряемой деятельности, расширение информационного поля воспитанников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«Человек – окружающая среда»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6" marR="343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7" name="Picture 2" descr="https://www.arinasorokina.ru/wp-content/uploads/2011/10/ramochka-61.jpg"/>
          <p:cNvPicPr>
            <a:picLocks noChangeAspect="1" noChangeArrowheads="1"/>
          </p:cNvPicPr>
          <p:nvPr/>
        </p:nvPicPr>
        <p:blipFill>
          <a:blip r:embed="rId2" cstate="print"/>
          <a:srcRect l="19973" t="5700" r="8862" b="12273"/>
          <a:stretch>
            <a:fillRect/>
          </a:stretch>
        </p:blipFill>
        <p:spPr bwMode="auto">
          <a:xfrm flipH="1">
            <a:off x="0" y="0"/>
            <a:ext cx="9324528" cy="6858000"/>
          </a:xfrm>
          <a:prstGeom prst="rect">
            <a:avLst/>
          </a:prstGeom>
          <a:noFill/>
        </p:spPr>
      </p:pic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323528" y="785814"/>
            <a:ext cx="8820472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Этапы реализации Проекта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97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Подготовительный (2019-2021г.) Проработка документов и методических материалов по экологическому образованию. Заключение договора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975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97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Основной этап (2022-2023 гг.)  Реализация проекта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975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97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Заключительный этап (2023г.) Анализ полученных результатов и определение дальнейших перспектив.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97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Фиксация полученных результатов образовательной практики и их закрепление в локальных и нормативных актах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МБДОУ  №92  «Веснушка» и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МАОУДО «ЭБЦ»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975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975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2"/>
          </p:nvPr>
        </p:nvGraphicFramePr>
        <p:xfrm>
          <a:off x="-1" y="620693"/>
          <a:ext cx="8964488" cy="5349322"/>
        </p:xfrm>
        <a:graphic>
          <a:graphicData uri="http://schemas.openxmlformats.org/drawingml/2006/table">
            <a:tbl>
              <a:tblPr/>
              <a:tblGrid>
                <a:gridCol w="44822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822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31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МЕСЯЦ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ТЕМА ЗАНЯТИЯ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9282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Сентябрь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Обзорная экскурсия «Ребятам о зверятах»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39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Увлекательное знакомство с ручными животными мини – зоопарка «Наши верные друзья»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31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Игра – путешествие «Страна зверей»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69282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Октябрь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Экологическая акция «Зимняя кладовая»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31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«Плохих животных не бывает»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931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Всемирный День защиты животных»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69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Игровая развлекательная программа «Что нам скажет попугай?»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3106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Ноябрь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Экологическая акция «Кормушка»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69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Познавательное путешествие «Живые редкости»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69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Игровая развлекательная программа «Карнавал животных»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69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Благотворительная ярмарка «Добрая зима»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6928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Декабрь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Творческая мастерская «Новогодний сувенир»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69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Игровая развлекательная программа «Крыска Анфиска предсказывает»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69282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Январь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Творческая мастерская «Подарок к Рождеству»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69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Игровая развлекательная программа «Мордочка, хвост и 4 ноги»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69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Познавательная экскурсия «Обо всех понемножку»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931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Конкурс загадок «Ярмарка знаний»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69282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Февраль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Конкурс рисунков «Мое любимое животное»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69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Видео прогулка по заповедным местам ХМАО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931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Ярмарка занятий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69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Игровая познавательная программа «Как с гуся вода»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69282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Март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Творческая мастерская «Цветы для любимой мамы»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69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Занятие практикум «Всякому нужен обед и ужин»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931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17 марта День хомяка»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169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«Игра –викторина «Самые, самые, самые…»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931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Калейдоскоп зоологических игр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  <a:tr h="93106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Апрель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1 апреля Всемирный День птиц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  <a:tr h="169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7 апреля День вороны (праздник народов Крайнего Севера России)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8"/>
                  </a:ext>
                </a:extLst>
              </a:tr>
              <a:tr h="169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Познавательная развлекательная программа «В гостях у крокодила»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9"/>
                  </a:ext>
                </a:extLst>
              </a:tr>
              <a:tr h="169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27 апреля Воронов праздник (древний русский праздник)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0"/>
                  </a:ext>
                </a:extLst>
              </a:tr>
              <a:tr h="93106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Май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1 мая французский карнавал улиток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1"/>
                  </a:ext>
                </a:extLst>
              </a:tr>
              <a:tr h="169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Занятие – практикум «Эти удивительные фиалки»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2"/>
                  </a:ext>
                </a:extLst>
              </a:tr>
              <a:tr h="2539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Познавательная развлекательная программа «Что за маленький зверек по деревьям прыг да скок»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3"/>
                  </a:ext>
                </a:extLst>
              </a:tr>
              <a:tr h="931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Экологическая игра «12 записок»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4"/>
                  </a:ext>
                </a:extLst>
              </a:tr>
              <a:tr h="169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 dirty="0">
                          <a:latin typeface="Times New Roman"/>
                          <a:ea typeface="Times New Roman"/>
                        </a:rPr>
                        <a:t>Экологическая игра «Фейерверк желаний»</a:t>
                      </a:r>
                      <a:endParaRPr lang="ru-RU" sz="300" dirty="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5"/>
                  </a:ext>
                </a:extLst>
              </a:tr>
            </a:tbl>
          </a:graphicData>
        </a:graphic>
      </p:graphicFrame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sz="quarter" idx="4"/>
          </p:nvPr>
        </p:nvGraphicFramePr>
        <p:xfrm>
          <a:off x="323527" y="764703"/>
          <a:ext cx="8640960" cy="5205312"/>
        </p:xfrm>
        <a:graphic>
          <a:graphicData uri="http://schemas.openxmlformats.org/drawingml/2006/table">
            <a:tbl>
              <a:tblPr/>
              <a:tblGrid>
                <a:gridCol w="43204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204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05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МЕСЯЦ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ТЕМА ЗАНЯТИЯ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4725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Сентябрь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Обзорная экскурсия «Ребятам о зверятах»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70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Увлекательное знакомство с ручными животными мини – зоопарка «Наши верные друзья»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05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Игра – путешествие «Страна зверей»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64725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Октябрь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Экологическая акция «Зимняя кладовая»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05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«Плохих животных не бывает»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905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Всемирный День защиты животных»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647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Игровая развлекательная программа «Что нам скажет попугай?»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0599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Ноябрь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Экологическая акция «Кормушка»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647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Познавательное путешествие «Живые редкости»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647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Игровая развлекательная программа «Карнавал животных»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647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Благотворительная ярмарка «Добрая зима»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6472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Декабрь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Творческая мастерская «Новогодний сувенир»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647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Игровая развлекательная программа «Крыска Анфиска предсказывает»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64725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Январь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Творческая мастерская «Подарок к Рождеству»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647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Игровая развлекательная программа «Мордочка, хвост и 4 ноги»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647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Познавательная экскурсия «Обо всех понемножку»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905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Конкурс загадок «Ярмарка знаний»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64725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Февраль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Конкурс рисунков «Мое любимое животное»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647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Видео прогулка по заповедным местам ХМАО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905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Ярмарка занятий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647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Игровая познавательная программа «Как с гуся вода»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64725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Март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Творческая мастерская «Цветы для любимой мамы»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647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Занятие практикум «Всякому нужен обед и ужин»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905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17 марта День хомяка»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1647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«Игра –викторина «Самые, самые, самые…»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905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Калейдоскоп зоологических игр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  <a:tr h="90599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Апрель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1 апреля Всемирный День птиц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  <a:tr h="1647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7 апреля День вороны (праздник народов Крайнего Севера России)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8"/>
                  </a:ext>
                </a:extLst>
              </a:tr>
              <a:tr h="1647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Познавательная развлекательная программа «В гостях у крокодила»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9"/>
                  </a:ext>
                </a:extLst>
              </a:tr>
              <a:tr h="1647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27 апреля Воронов праздник (древний русский праздник)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0"/>
                  </a:ext>
                </a:extLst>
              </a:tr>
              <a:tr h="90599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Май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1 мая французский карнавал улиток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1"/>
                  </a:ext>
                </a:extLst>
              </a:tr>
              <a:tr h="1647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Занятие – практикум «Эти удивительные фиалки»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2"/>
                  </a:ext>
                </a:extLst>
              </a:tr>
              <a:tr h="2470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Познавательная развлекательная программа «Что за маленький зверек по деревьям прыг да скок»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3"/>
                  </a:ext>
                </a:extLst>
              </a:tr>
              <a:tr h="905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>
                          <a:latin typeface="Times New Roman"/>
                          <a:ea typeface="Times New Roman"/>
                        </a:rPr>
                        <a:t>Экологическая игра «12 записок»</a:t>
                      </a:r>
                      <a:endParaRPr lang="ru-RU" sz="30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4"/>
                  </a:ext>
                </a:extLst>
              </a:tr>
              <a:tr h="1647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 dirty="0">
                          <a:latin typeface="Times New Roman"/>
                          <a:ea typeface="Times New Roman"/>
                        </a:rPr>
                        <a:t>Экологическая игра «Фейерверк желаний»</a:t>
                      </a:r>
                      <a:endParaRPr lang="ru-RU" sz="300" dirty="0">
                        <a:latin typeface="Times New Roman"/>
                        <a:ea typeface="Times New Roman"/>
                      </a:endParaRPr>
                    </a:p>
                  </a:txBody>
                  <a:tcPr marL="17813" marR="178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5"/>
                  </a:ext>
                </a:extLst>
              </a:tr>
            </a:tbl>
          </a:graphicData>
        </a:graphic>
      </p:graphicFrame>
      <p:pic>
        <p:nvPicPr>
          <p:cNvPr id="7" name="Picture 2" descr="https://www.arinasorokina.ru/wp-content/uploads/2011/10/ramochka-61.jpg"/>
          <p:cNvPicPr>
            <a:picLocks noChangeAspect="1" noChangeArrowheads="1"/>
          </p:cNvPicPr>
          <p:nvPr/>
        </p:nvPicPr>
        <p:blipFill>
          <a:blip r:embed="rId2" cstate="print"/>
          <a:srcRect l="19973" t="5700" r="8862" b="12273"/>
          <a:stretch>
            <a:fillRect/>
          </a:stretch>
        </p:blipFill>
        <p:spPr bwMode="auto">
          <a:xfrm flipH="1">
            <a:off x="-180528" y="0"/>
            <a:ext cx="9324528" cy="6858000"/>
          </a:xfrm>
          <a:prstGeom prst="rect">
            <a:avLst/>
          </a:prstGeom>
          <a:noFill/>
        </p:spPr>
      </p:pic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467544" y="1412775"/>
          <a:ext cx="8208913" cy="4320483"/>
        </p:xfrm>
        <a:graphic>
          <a:graphicData uri="http://schemas.openxmlformats.org/drawingml/2006/table">
            <a:tbl>
              <a:tblPr/>
              <a:tblGrid>
                <a:gridCol w="13076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12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799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МЕСЯЦ</a:t>
                      </a:r>
                    </a:p>
                  </a:txBody>
                  <a:tcPr marL="18321" marR="18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</a:t>
                      </a:r>
                      <a:endParaRPr lang="ru-RU" sz="16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321" marR="18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96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Сентябрь</a:t>
                      </a:r>
                    </a:p>
                  </a:txBody>
                  <a:tcPr marL="18321" marR="18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Обзорная экскурсия «Ребятам о зверятах»</a:t>
                      </a:r>
                    </a:p>
                  </a:txBody>
                  <a:tcPr marL="18321" marR="18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619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Увлекательное знакомство с ручными животными мини – зоопарка «Наши верные друзья»</a:t>
                      </a:r>
                    </a:p>
                  </a:txBody>
                  <a:tcPr marL="18321" marR="18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096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Октябрь</a:t>
                      </a:r>
                    </a:p>
                  </a:txBody>
                  <a:tcPr marL="18321" marR="18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Экологическая акция «Зимняя кладовая»</a:t>
                      </a:r>
                    </a:p>
                  </a:txBody>
                  <a:tcPr marL="18321" marR="18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9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Всемирный День защиты животных»</a:t>
                      </a:r>
                    </a:p>
                  </a:txBody>
                  <a:tcPr marL="18321" marR="18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962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Ноябрь</a:t>
                      </a:r>
                    </a:p>
                  </a:txBody>
                  <a:tcPr marL="18321" marR="18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Экологическая акция «Кормушка»</a:t>
                      </a:r>
                    </a:p>
                  </a:txBody>
                  <a:tcPr marL="18321" marR="18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09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Познавательное путешествие «Живые редкости»</a:t>
                      </a:r>
                    </a:p>
                  </a:txBody>
                  <a:tcPr marL="18321" marR="18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309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Благотворительная ярмарка «Добрая зима»</a:t>
                      </a:r>
                    </a:p>
                  </a:txBody>
                  <a:tcPr marL="18321" marR="18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3096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Декабрь</a:t>
                      </a:r>
                    </a:p>
                  </a:txBody>
                  <a:tcPr marL="18321" marR="18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Творческая мастерская «Новогодний сувенир»</a:t>
                      </a:r>
                    </a:p>
                  </a:txBody>
                  <a:tcPr marL="18321" marR="18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619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Экологическая акция «Зеленое золото </a:t>
                      </a:r>
                      <a:r>
                        <a:rPr lang="ru-RU" sz="1600" b="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Югры</a:t>
                      </a:r>
                      <a:r>
                        <a:rPr lang="ru-RU" sz="16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321" marR="18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290524"/>
            <a:ext cx="838842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 РАБОТЫ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«ЛЮБИТЕЛИ ПРИРОДЫ»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2017 -2018 </a:t>
            </a:r>
            <a:r>
              <a:rPr 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г. (первое полугодие)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www.arinasorokina.ru/wp-content/uploads/2011/10/ramochka-61.jpg"/>
          <p:cNvPicPr>
            <a:picLocks noChangeAspect="1" noChangeArrowheads="1"/>
          </p:cNvPicPr>
          <p:nvPr/>
        </p:nvPicPr>
        <p:blipFill>
          <a:blip r:embed="rId2" cstate="print"/>
          <a:srcRect l="19973" t="5700" r="8862" b="12273"/>
          <a:stretch>
            <a:fillRect/>
          </a:stretch>
        </p:blipFill>
        <p:spPr bwMode="auto">
          <a:xfrm flipH="1">
            <a:off x="-180528" y="0"/>
            <a:ext cx="9324528" cy="6858000"/>
          </a:xfrm>
          <a:prstGeom prst="rect">
            <a:avLst/>
          </a:prstGeom>
          <a:noFill/>
        </p:spPr>
      </p:pic>
      <p:graphicFrame>
        <p:nvGraphicFramePr>
          <p:cNvPr id="8" name="Содержимое 7"/>
          <p:cNvGraphicFramePr>
            <a:graphicFrameLocks noGrp="1"/>
          </p:cNvGraphicFramePr>
          <p:nvPr>
            <p:ph sz="half" idx="2"/>
          </p:nvPr>
        </p:nvGraphicFramePr>
        <p:xfrm>
          <a:off x="467544" y="1700804"/>
          <a:ext cx="8147247" cy="3632268"/>
        </p:xfrm>
        <a:graphic>
          <a:graphicData uri="http://schemas.openxmlformats.org/drawingml/2006/table">
            <a:tbl>
              <a:tblPr/>
              <a:tblGrid>
                <a:gridCol w="12977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8494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0406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</a:rPr>
                        <a:t>Январь</a:t>
                      </a:r>
                    </a:p>
                  </a:txBody>
                  <a:tcPr marL="18321" marR="18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</a:rPr>
                        <a:t>Творческая мастерская «Подарок к Рождеству»</a:t>
                      </a:r>
                    </a:p>
                  </a:txBody>
                  <a:tcPr marL="18321" marR="18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10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</a:rPr>
                        <a:t>Конкурс загадок «Ярмарка знаний»</a:t>
                      </a:r>
                    </a:p>
                  </a:txBody>
                  <a:tcPr marL="18321" marR="18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102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</a:rPr>
                        <a:t>Февраль</a:t>
                      </a:r>
                    </a:p>
                  </a:txBody>
                  <a:tcPr marL="18321" marR="18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Видео прогулка по заповедным местам ХМАО</a:t>
                      </a:r>
                    </a:p>
                  </a:txBody>
                  <a:tcPr marL="18321" marR="18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10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</a:rPr>
                        <a:t>Игровая познавательная программа «Как с гуся вода»</a:t>
                      </a:r>
                    </a:p>
                  </a:txBody>
                  <a:tcPr marL="18321" marR="18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102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</a:rPr>
                        <a:t>Март</a:t>
                      </a:r>
                    </a:p>
                  </a:txBody>
                  <a:tcPr marL="18321" marR="18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</a:rPr>
                        <a:t>Творческая мастерская «Цветы для любимой мамы»</a:t>
                      </a:r>
                    </a:p>
                  </a:txBody>
                  <a:tcPr marL="18321" marR="18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10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</a:rPr>
                        <a:t>17 марта День хомяка»</a:t>
                      </a:r>
                    </a:p>
                  </a:txBody>
                  <a:tcPr marL="18321" marR="18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102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Апрель</a:t>
                      </a:r>
                    </a:p>
                  </a:txBody>
                  <a:tcPr marL="18321" marR="18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1 апреля Всемирный День птиц</a:t>
                      </a:r>
                    </a:p>
                  </a:txBody>
                  <a:tcPr marL="18321" marR="18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910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7 апреля День вороны (праздник народов Крайнего Севера России)</a:t>
                      </a:r>
                    </a:p>
                  </a:txBody>
                  <a:tcPr marL="18321" marR="18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910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</a:rPr>
                        <a:t>Май</a:t>
                      </a:r>
                    </a:p>
                  </a:txBody>
                  <a:tcPr marL="18321" marR="18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</a:rPr>
                        <a:t>1 мая французский карнавал улиток</a:t>
                      </a:r>
                    </a:p>
                  </a:txBody>
                  <a:tcPr marL="18321" marR="183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899592" y="260649"/>
            <a:ext cx="74168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 РАБОТЫ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«ЛЮБИТЕЛИ ПРИРОДЫ»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2022 -2023уч. г. (второе полугодие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ww.arinasorokina.ru/wp-content/uploads/2011/10/ramochka-61.jpg"/>
          <p:cNvPicPr>
            <a:picLocks noChangeAspect="1" noChangeArrowheads="1"/>
          </p:cNvPicPr>
          <p:nvPr/>
        </p:nvPicPr>
        <p:blipFill>
          <a:blip r:embed="rId2" cstate="print"/>
          <a:srcRect l="19973" t="5700" r="8862" b="12273"/>
          <a:stretch>
            <a:fillRect/>
          </a:stretch>
        </p:blipFill>
        <p:spPr bwMode="auto">
          <a:xfrm flipH="1">
            <a:off x="-180528" y="0"/>
            <a:ext cx="9324528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476672"/>
            <a:ext cx="8219256" cy="5649491"/>
          </a:xfrm>
        </p:spPr>
        <p:txBody>
          <a:bodyPr>
            <a:normAutofit fontScale="70000" lnSpcReduction="20000"/>
          </a:bodyPr>
          <a:lstStyle/>
          <a:p>
            <a:pPr marL="0" lvl="0" indent="342900" algn="just" fontAlgn="base">
              <a:spcBef>
                <a:spcPct val="0"/>
              </a:spcBef>
              <a:spcAft>
                <a:spcPct val="0"/>
              </a:spcAft>
              <a:buNone/>
              <a:tabLst>
                <a:tab pos="450850" algn="l"/>
              </a:tabLst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342900" algn="ctr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0850" algn="l"/>
              </a:tabLs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Ожидаемые результаты и критерии оценки результативности проекта.</a:t>
            </a:r>
          </a:p>
          <a:p>
            <a:pPr marL="0" lvl="0" indent="342900" algn="ctr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0850" algn="l"/>
              </a:tabLst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342900" algn="just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0850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Реализация Проекта «Любители природы» направлена на достижение обучающимися  следующих личностных результатов: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4508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0850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Знание основных принципов и правил отношения к живой природе.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4508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0850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Знание  правил здорового образа жизни.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4508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0850" algn="l"/>
              </a:tabLst>
            </a:pPr>
            <a:r>
              <a:rPr lang="ru-RU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Сформированность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познавательных интересов и мотивов, направленных на изучение живой природы; интеллектуальных умений (доказывать, строить рассуждения, анализировать, сравнивать, делать выводы и др.); эстетического отношения к живым объектам.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4508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0850" algn="l"/>
              </a:tabLst>
            </a:pPr>
            <a:r>
              <a:rPr lang="ru-RU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Сформированность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 обучающихся коммуникативной компетентности в общении и сотрудничестве со сверстниками, взрослыми.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450850" algn="just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0850" algn="l"/>
              </a:tabLs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Предметные результаты: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450850" algn="just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0850" algn="l"/>
              </a:tabLs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Формирование адекватного отношения к природным объектам и природе в целом и дальнейшее развитие </a:t>
            </a:r>
            <a:r>
              <a:rPr lang="ru-RU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экологосообразного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взаимодействия с окружающим миром;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450850" algn="just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0850" algn="l"/>
              </a:tabLs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Ответственное отношение к природе;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450850" algn="just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0850" algn="l"/>
              </a:tabLs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3.Бережное отношение к природным объектам</a:t>
            </a:r>
            <a:r>
              <a:rPr lang="ru-RU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arinasorokina.ru/wp-content/uploads/2011/10/ramochka-61.jpg"/>
          <p:cNvPicPr>
            <a:picLocks noChangeAspect="1" noChangeArrowheads="1"/>
          </p:cNvPicPr>
          <p:nvPr/>
        </p:nvPicPr>
        <p:blipFill>
          <a:blip r:embed="rId2" cstate="print"/>
          <a:srcRect l="19973" t="5700" r="8862" b="12273"/>
          <a:stretch>
            <a:fillRect/>
          </a:stretch>
        </p:blipFill>
        <p:spPr bwMode="auto">
          <a:xfrm flipH="1">
            <a:off x="-149308" y="2169"/>
            <a:ext cx="9324528" cy="6858000"/>
          </a:xfrm>
          <a:prstGeom prst="rect">
            <a:avLst/>
          </a:prstGeom>
          <a:noFill/>
        </p:spPr>
      </p:pic>
      <p:sp>
        <p:nvSpPr>
          <p:cNvPr id="3" name="Овал 2"/>
          <p:cNvSpPr/>
          <p:nvPr/>
        </p:nvSpPr>
        <p:spPr>
          <a:xfrm>
            <a:off x="827584" y="1340768"/>
            <a:ext cx="2968530" cy="156529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МБДОУ №92 «Веснушка»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148064" y="1340768"/>
            <a:ext cx="3096344" cy="1614573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006307" y="3995554"/>
            <a:ext cx="2880320" cy="164266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</a:t>
            </a:r>
            <a:r>
              <a:rPr lang="ru-RU" dirty="0" smtClean="0">
                <a:solidFill>
                  <a:schemeClr val="tx1"/>
                </a:solidFill>
              </a:rPr>
              <a:t>едагоги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83568" y="3924532"/>
            <a:ext cx="2952328" cy="1736715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Родители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(законные представители)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и дети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044217" y="2177665"/>
            <a:ext cx="83169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3952591" y="4797152"/>
            <a:ext cx="86409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384639" y="2430993"/>
            <a:ext cx="0" cy="23498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446467" y="3045055"/>
            <a:ext cx="0" cy="8662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2267744" y="2955341"/>
            <a:ext cx="0" cy="8280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508104" y="1772817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Эколого-Биологический Центр</a:t>
            </a:r>
            <a:endParaRPr lang="ru-RU" dirty="0"/>
          </a:p>
        </p:txBody>
      </p:sp>
      <p:cxnSp>
        <p:nvCxnSpPr>
          <p:cNvPr id="21" name="Прямая со стрелкой 20"/>
          <p:cNvCxnSpPr/>
          <p:nvPr/>
        </p:nvCxnSpPr>
        <p:spPr>
          <a:xfrm flipV="1">
            <a:off x="6696236" y="3045055"/>
            <a:ext cx="0" cy="8662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4044217" y="2005087"/>
            <a:ext cx="94157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4515004" y="2430993"/>
            <a:ext cx="0" cy="23498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3796114" y="4941168"/>
            <a:ext cx="107979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2051720" y="2955341"/>
            <a:ext cx="0" cy="8280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arinasorokina.ru/wp-content/uploads/2011/10/ramochka-61.jpg"/>
          <p:cNvPicPr>
            <a:picLocks noChangeAspect="1" noChangeArrowheads="1"/>
          </p:cNvPicPr>
          <p:nvPr/>
        </p:nvPicPr>
        <p:blipFill>
          <a:blip r:embed="rId2" cstate="print"/>
          <a:srcRect l="19973" t="5700" r="8862" b="12273"/>
          <a:stretch>
            <a:fillRect/>
          </a:stretch>
        </p:blipFill>
        <p:spPr bwMode="auto">
          <a:xfrm flipH="1">
            <a:off x="-180528" y="0"/>
            <a:ext cx="932452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Спасибо за внимание!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6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 descr="https://www.arinasorokina.ru/wp-content/uploads/2011/10/ramochka-61.jpg"/>
          <p:cNvPicPr>
            <a:picLocks noChangeAspect="1" noChangeArrowheads="1"/>
          </p:cNvPicPr>
          <p:nvPr/>
        </p:nvPicPr>
        <p:blipFill>
          <a:blip r:embed="rId2" cstate="print"/>
          <a:srcRect l="19973" t="5700" r="8862" b="12273"/>
          <a:stretch>
            <a:fillRect/>
          </a:stretch>
        </p:blipFill>
        <p:spPr bwMode="auto">
          <a:xfrm flipH="1">
            <a:off x="-180528" y="0"/>
            <a:ext cx="9324528" cy="6858000"/>
          </a:xfrm>
          <a:prstGeom prst="rect">
            <a:avLst/>
          </a:prstGeom>
          <a:noFill/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67544" y="963490"/>
            <a:ext cx="8352928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Основания для разработки </a:t>
            </a: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роекта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 «Любители природы» разработан в соответствии с целевыми ориентирами, заданными в программных документах федерального и регионального уровня: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97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Конвенция о правах ребенка.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97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Закон РФ «Об образовании».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97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Закон «Об экологическом образовании и просвещении ХМАО».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97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Стратегия развития образования Ханты-Мансийского автономного округа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Югры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до 2015 года.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97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Концепция развития системы образования Ханты-Мансийского автономного округа –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Югра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до 2020 года.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97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Концепция развития дополнительного образования детей в Ханты-Мансийском автономном округе –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Югре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до 2020 года.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5397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Договор сотрудничества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МАОУДО «ЭБЦ»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МБДОУ № 92 «Веснушка».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 descr="https://www.arinasorokina.ru/wp-content/uploads/2011/10/ramochka-61.jpg"/>
          <p:cNvPicPr>
            <a:picLocks noChangeAspect="1" noChangeArrowheads="1"/>
          </p:cNvPicPr>
          <p:nvPr/>
        </p:nvPicPr>
        <p:blipFill>
          <a:blip r:embed="rId2" cstate="print"/>
          <a:srcRect l="19973" t="5700" r="8862" b="12273"/>
          <a:stretch>
            <a:fillRect/>
          </a:stretch>
        </p:blipFill>
        <p:spPr bwMode="auto">
          <a:xfrm flipH="1">
            <a:off x="-180528" y="0"/>
            <a:ext cx="9324528" cy="6858000"/>
          </a:xfrm>
          <a:prstGeom prst="rect">
            <a:avLst/>
          </a:prstGeom>
          <a:noFill/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428596" y="-301954"/>
            <a:ext cx="8358246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Актуальность проекта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связи с Указом Президента Российской Федерации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20C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 05.01.2016 г. № 7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"О проведении в Российской Федерации Года экологии»  возникла идея создания Проекта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«Любители природы».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Экологические проблемы, возникновение которых обусловлено, прежде всего, социально-экономическими факторами, могут быть решены только образованным населением. Именно поэтому вопросы информирования населения, экологического образования, воспитания и формирования экологической культуры выходят сегодня на первый план. В системе современного образования экологическое образование  должно стать основополагающим, поскольку именно оно призвано формировать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экоцентрическое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мировоззрение человека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Новизна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Проекта заключается в том, что образование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детей и их родителей (законных представителей)осуществляется слаженной работе образовательной организации и учреждением дополнительного образования.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Образовательная деятельность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основывается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принципах экологического просвещения, формирования экологической культуры и развития семейных традиций в понимании не безграничности природных богатств и беспредельных возможностей окружающей среды к самовосстановлению и самоочищению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99592" y="5517232"/>
            <a:ext cx="77768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Целевая аудитория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Проект предусматривает экологическое образование детей и взрослых, рассчитан на реализацию в учреждениях дополнительного образования и в общеобразовательных организациях.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 descr="https://www.arinasorokina.ru/wp-content/uploads/2011/10/ramochka-61.jpg"/>
          <p:cNvPicPr>
            <a:picLocks noChangeAspect="1" noChangeArrowheads="1"/>
          </p:cNvPicPr>
          <p:nvPr/>
        </p:nvPicPr>
        <p:blipFill>
          <a:blip r:embed="rId2" cstate="print"/>
          <a:srcRect l="19973" t="5700" r="8862" b="12273"/>
          <a:stretch>
            <a:fillRect/>
          </a:stretch>
        </p:blipFill>
        <p:spPr bwMode="auto">
          <a:xfrm flipH="1">
            <a:off x="-180528" y="0"/>
            <a:ext cx="9324528" cy="6858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467544" y="819577"/>
            <a:ext cx="8496944" cy="5247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Проекта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создание условий для развития системы духовно-нравственного воспитания детей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их родителей (законных представителей)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через повышение уровня экологической культуры населения.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Проекта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развитие форм взаимодействия образовательного учреждения с семьей;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воспитание чувства ответственности перед окружающим миром;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формирование понимания эстетической ценности природы;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расширение представлений о жизни животных и растений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ХМАО-Югры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раскрытие творческих способностей, воображения и фантазии в совместной деятельности родителей и детей.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Обучение строится «от ребёнка» в направлении расширения его познания. При отборе содержания учитывается научность и доступность понятий.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реализации Проекта учитываются такие принципы обучения, как индивидуальность каждого из воспитанников, доступность подачи материала, преемственность и результативность.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 descr="https://www.arinasorokina.ru/wp-content/uploads/2011/10/ramochka-61.jpg"/>
          <p:cNvPicPr>
            <a:picLocks noChangeAspect="1" noChangeArrowheads="1"/>
          </p:cNvPicPr>
          <p:nvPr/>
        </p:nvPicPr>
        <p:blipFill>
          <a:blip r:embed="rId2" cstate="print"/>
          <a:srcRect l="19973" t="5700" r="8862" b="12273"/>
          <a:stretch>
            <a:fillRect/>
          </a:stretch>
        </p:blipFill>
        <p:spPr bwMode="auto">
          <a:xfrm flipH="1">
            <a:off x="-180528" y="0"/>
            <a:ext cx="9324528" cy="6858000"/>
          </a:xfrm>
          <a:prstGeom prst="rect">
            <a:avLst/>
          </a:prstGeom>
          <a:noFill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323528" y="1218753"/>
            <a:ext cx="8424936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444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Направления  реализации Проекта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444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Работа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над проектом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«Любители природы» осуществляется с сентября по май </a:t>
            </a:r>
          </a:p>
          <a:p>
            <a:pPr marL="0" marR="0" lvl="0" indent="1444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выполняет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две основные функции – просветительскую и семейного досуга.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444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</a:p>
          <a:p>
            <a:pPr marL="0" marR="0" lvl="0" indent="1444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Проекте можно выделить несколько направлений</a:t>
            </a: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1444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444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«Школа экологических знаний»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444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организация обзорных тематических экскурсий;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444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проведение цикла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видеолекций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проблемам экологии, охраны окружающей среды, природопользования и экологической безопасности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ХМАО-Югры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444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проведение экологических акций, праздников, игр, викторин;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444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организация и проведение экологических занятий;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444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-оказание консультативных услуг по содержанию экзотических животных и по выращиванию растений;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444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знакомство с литературой экологического содержания.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444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075" y="0"/>
            <a:ext cx="93281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Видеолектории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 descr="C:\Users\Expert\Documents\турция и лето работа\IMG_20180621_09275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8064896" cy="453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971600" y="234888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001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075" y="0"/>
            <a:ext cx="93281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4437112"/>
            <a:ext cx="4546848" cy="1689051"/>
          </a:xfrm>
        </p:spPr>
        <p:txBody>
          <a:bodyPr/>
          <a:lstStyle/>
          <a:p>
            <a:r>
              <a:rPr lang="ru-RU" dirty="0" smtClean="0"/>
              <a:t>Экскурсии по мини-зоопарку Эколого-биологического центра</a:t>
            </a:r>
            <a:endParaRPr lang="ru-RU" dirty="0"/>
          </a:p>
        </p:txBody>
      </p:sp>
      <p:pic>
        <p:nvPicPr>
          <p:cNvPr id="1026" name="Picture 2" descr="C:\Users\Expert\Documents\для молодых\ребятам о зверятах\20180908_10383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900" y="-12805059"/>
            <a:ext cx="21279726" cy="11969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Expert\Documents\для молодых\ребятам о зверятах\20180908_10125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900" y="-16491234"/>
            <a:ext cx="21279725" cy="15959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Expert\Documents\для молодых\ребятам о зверятах\20180908_10255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900" y="-16491234"/>
            <a:ext cx="21279725" cy="15959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Expert\Documents\для молодых\ребятам о зверятах\20180908_10353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5013542" cy="3760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Expert\Documents\для молодых\ребятам о зверятах\20180908_10125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08763" y="1643282"/>
            <a:ext cx="5658015" cy="4243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588224" y="3140968"/>
            <a:ext cx="7200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668344" y="2284742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81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075" y="0"/>
            <a:ext cx="93281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4149080"/>
            <a:ext cx="4474840" cy="1728192"/>
          </a:xfrm>
        </p:spPr>
        <p:txBody>
          <a:bodyPr/>
          <a:lstStyle/>
          <a:p>
            <a:r>
              <a:rPr lang="ru-RU" dirty="0" smtClean="0"/>
              <a:t>Семейные просмотры</a:t>
            </a:r>
            <a:endParaRPr lang="ru-RU" dirty="0"/>
          </a:p>
        </p:txBody>
      </p:sp>
      <p:pic>
        <p:nvPicPr>
          <p:cNvPr id="2050" name="Picture 2" descr="C:\Users\Expert\Documents\для молодых\ребятам о зверятах\20180908_10255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324544" y="1484784"/>
            <a:ext cx="518457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Expert\Documents\для молодых\ребятам о зверятах\IMG_784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664" y="476672"/>
            <a:ext cx="4748336" cy="316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41218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2077</Words>
  <Application>Microsoft Office PowerPoint</Application>
  <PresentationFormat>Экран (4:3)</PresentationFormat>
  <Paragraphs>322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Видеолектории</vt:lpstr>
      <vt:lpstr>Презентация PowerPoint</vt:lpstr>
      <vt:lpstr>Семейные просмотры</vt:lpstr>
      <vt:lpstr>Презентация PowerPoint</vt:lpstr>
      <vt:lpstr>Презентация PowerPoint</vt:lpstr>
      <vt:lpstr>Мастер- классы по изготовлению поделок</vt:lpstr>
      <vt:lpstr>Оч. Умелые ручки</vt:lpstr>
      <vt:lpstr>Игровая программа: «Прятки с животным»</vt:lpstr>
      <vt:lpstr>Презентация PowerPoint</vt:lpstr>
      <vt:lpstr>Мы не скажем, а покажем</vt:lpstr>
      <vt:lpstr>Презентация PowerPoint</vt:lpstr>
      <vt:lpstr>Презентация PowerPoint</vt:lpstr>
      <vt:lpstr>Педагог экологического центра</vt:lpstr>
      <vt:lpstr>Наедине с животным</vt:lpstr>
      <vt:lpstr>Контактный зоопарк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expert</dc:creator>
  <cp:lastModifiedBy>Пользователь Windows</cp:lastModifiedBy>
  <cp:revision>40</cp:revision>
  <dcterms:created xsi:type="dcterms:W3CDTF">2017-12-08T16:32:47Z</dcterms:created>
  <dcterms:modified xsi:type="dcterms:W3CDTF">2026-02-17T14:24:42Z</dcterms:modified>
</cp:coreProperties>
</file>