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70" r:id="rId6"/>
    <p:sldId id="269" r:id="rId7"/>
    <p:sldId id="268" r:id="rId8"/>
    <p:sldId id="267" r:id="rId9"/>
    <p:sldId id="266" r:id="rId10"/>
    <p:sldId id="265" r:id="rId11"/>
    <p:sldId id="264" r:id="rId12"/>
    <p:sldId id="263" r:id="rId13"/>
    <p:sldId id="262" r:id="rId14"/>
    <p:sldId id="271" r:id="rId15"/>
    <p:sldId id="274" r:id="rId16"/>
    <p:sldId id="273" r:id="rId17"/>
    <p:sldId id="272" r:id="rId18"/>
    <p:sldId id="279" r:id="rId19"/>
    <p:sldId id="285" r:id="rId20"/>
    <p:sldId id="278" r:id="rId21"/>
    <p:sldId id="283" r:id="rId22"/>
    <p:sldId id="276" r:id="rId23"/>
    <p:sldId id="28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40" autoAdjust="0"/>
    <p:restoredTop sz="94600"/>
  </p:normalViewPr>
  <p:slideViewPr>
    <p:cSldViewPr>
      <p:cViewPr varScale="1">
        <p:scale>
          <a:sx n="86" d="100"/>
          <a:sy n="86" d="100"/>
        </p:scale>
        <p:origin x="15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D8E22-E656-AE94-D763-AAD4CBD75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8775542-74D6-BA79-4DE3-A129AF61F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CE85DC-E1FA-CB4D-9499-831F472E6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A0F4C5-06C4-9A95-EC8D-1C0130256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3840B1-9B39-06D9-9A2A-C2ADB604B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1B8D2D-461E-4CE7-AC08-BE7BCDE664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20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F7A6B-A17B-20DA-76D7-4FCA87463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C28208-27EF-B7E0-E539-10FF97C262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4294EB-B9C8-4935-EC54-85196F54D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E555CA-20ED-E8C5-92D2-CA11E3980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810A38-F05B-FB99-B83E-3BC4CA1E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A3C80-F3A7-487E-B819-D9A8BE411E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55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7C9062A-DE91-FE56-B31F-5AFC4B84AB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0EE4F01-3CD4-F00B-06AE-F58EBE192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95D101-37E6-3C26-1AAB-B21A83988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C7E681-F269-9044-2BFF-F6B4ED69F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86AF1F-0A9E-D5A8-EE22-7372F44C4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270BDD-1256-4DB8-9247-2D3567B95C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627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FADA1-482B-136A-6657-AA1A12204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BCFDEE-0A2A-6785-F4E3-79F04BAA9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B0BF85-1BD2-820F-6239-81B07A6FE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05FCCF-B42F-5CD3-CA2D-07CCE3DCF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F4CCFE-E930-4576-7235-E961C24C7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BE8EB6-9C3D-49C2-B0BA-B65CC97D03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63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893F80-BAA4-C5DB-FB05-ABAEFD18D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EBC805-BD72-A29F-3EB1-3168DB30A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035FFE-3508-5E6F-F187-1CF5941DF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C405EA-3EC2-EB6E-F5FC-F76656EBC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D0688F-1576-2F14-0CD0-EABE7C95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3587E2-ED71-43B9-B1E8-3F1499801B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27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DF49D-6784-315A-AED1-E4A1D9452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3FB7B2-0AC6-0BB9-3606-A73BCEC4D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C09DFE-E26F-28C7-5C1F-D4124CB35D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B87AE2-7EDE-4C73-F006-E182BD628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66F95D-6921-52B0-50CF-4FD3A49A0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188F3A-3CAE-D911-DEAD-644EC305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79D82-2C26-4224-814A-620A6DC4C0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934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69E08D-7901-3598-E792-741F72781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8326FD-37BB-AB18-E524-D2849B933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4DED52-819F-B489-C4B8-286ACC84E5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D70D768-F88E-D48F-C3D0-4457B5B75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8911B8B-C069-7D67-895E-FBE743F3BC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C2A05C0-B872-E72C-6C8A-4F468B3B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28F0525-0DA4-07FE-0CAB-CB18023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0C4537-86DE-E727-7500-3383682CE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E40DE-26DE-4AB5-9578-6C6C854BD9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28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2DE042-29C7-FFC6-BFD8-78158152C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15822B-473C-E4A1-B218-0B816097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A4320C6-2CDF-80DD-8E62-13362199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D58B56-7B31-710E-CB0B-6A806212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F67A19-CC9D-4995-B752-0FD374054B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92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6015DAB-4A4F-5B94-D2A9-A37A8B131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BEED20A-2400-3E58-1AD7-00450D01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BFD7A3-3B79-D9A9-6A71-AF05CB52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CAF9F-E07F-4BE2-A59F-1B63983105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940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F8D99-CCE6-5D85-818C-FDB3F6F2D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B1BECC-53AB-54DF-94CF-0F5E4C398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762436-FEC4-0B4F-65F2-7DB69939F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3B1D7-43DF-19F5-BFB1-C0F930639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101117-9498-CB65-B3A2-CEED86BA1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2F1A74-2B2B-99EA-9F06-B58D97E5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1AF05A-45E4-4E78-AC6E-8FFC7536C2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95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A54EC-2EB5-1B47-F8EF-5C93AB93B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30B901-D750-B9C4-1ECB-365CAA2B54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2DC453-1E42-94F5-ADFD-9387F860C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F3FC42-8E91-E596-AE6B-1F59D5BFD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37EFFD-1CB4-D467-B05E-3D1F0F8E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1418E8-E88E-AAE8-1967-DF79275F8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9191D0-1F09-4413-9A67-148D2F5F75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19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5D4FE-87D6-F77D-DF03-17F544EF4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7D4034-5649-0919-FD1B-262E86E1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B1B897-DA1E-B24F-57CE-1F3114633A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28261C-69D1-29F0-FFA9-B406FEFCF6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9A5583-571A-8E7A-B9AA-9F89FEB422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532D77-B100-4DDD-81E7-3F02D3A467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63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E878E4-AB96-D458-7A60-C2670262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" y="0"/>
            <a:ext cx="9129789" cy="6858000"/>
          </a:xfrm>
          <a:prstGeom prst="rect">
            <a:avLst/>
          </a:prstGeom>
        </p:spPr>
      </p:pic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547663" y="1196752"/>
            <a:ext cx="6696745" cy="2701945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Конспект группового занятия для детей с тяжелыми нарушениями речи по обучению грамоте</a:t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Тема: «Буква П. Согласный звук [п].»</a:t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400" dirty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5220072" y="5101419"/>
            <a:ext cx="3448472" cy="576064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Подготовила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учитель-логопед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Ионенко Александра Витальевна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/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672" y="908721"/>
            <a:ext cx="6895678" cy="15841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Попугай клюет крупу </a:t>
            </a: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пу</a:t>
            </a: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пу</a:t>
            </a: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пу</a:t>
            </a:r>
            <a:endParaRPr lang="ru-RU" sz="2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На пол сыплется крупа па – па – па</a:t>
            </a:r>
          </a:p>
          <a:p>
            <a:pPr>
              <a:lnSpc>
                <a:spcPct val="100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Больше нет у нас крупы </a:t>
            </a: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пы</a:t>
            </a: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пы</a:t>
            </a: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пы</a:t>
            </a:r>
            <a:endParaRPr lang="ru-RU" sz="2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33E4EB99-008B-180D-3BCA-C40B617C4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180" y="2492897"/>
            <a:ext cx="5757639" cy="31545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21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D191B71C-E54D-ED8E-9CE3-2B1EDBC69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678" y="797459"/>
            <a:ext cx="7172672" cy="5379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D0C8F1-8F5C-78DF-A16D-C8615FC05FF5}"/>
              </a:ext>
            </a:extLst>
          </p:cNvPr>
          <p:cNvSpPr txBox="1"/>
          <p:nvPr/>
        </p:nvSpPr>
        <p:spPr>
          <a:xfrm>
            <a:off x="1691680" y="400043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1A69C8-A3AA-B8C1-D44B-20B73C685608}"/>
              </a:ext>
            </a:extLst>
          </p:cNvPr>
          <p:cNvSpPr txBox="1"/>
          <p:nvPr/>
        </p:nvSpPr>
        <p:spPr>
          <a:xfrm>
            <a:off x="7801322" y="400043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П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FDD21B-E84B-5556-95BD-E5A54178F438}"/>
              </a:ext>
            </a:extLst>
          </p:cNvPr>
          <p:cNvSpPr txBox="1"/>
          <p:nvPr/>
        </p:nvSpPr>
        <p:spPr>
          <a:xfrm>
            <a:off x="2483768" y="1902981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4DD471-5C4B-DDD8-B359-36A222805A0B}"/>
              </a:ext>
            </a:extLst>
          </p:cNvPr>
          <p:cNvSpPr txBox="1"/>
          <p:nvPr/>
        </p:nvSpPr>
        <p:spPr>
          <a:xfrm>
            <a:off x="3141271" y="1690689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4A8D29-4697-DD06-0A07-57A37FB54344}"/>
              </a:ext>
            </a:extLst>
          </p:cNvPr>
          <p:cNvSpPr txBox="1"/>
          <p:nvPr/>
        </p:nvSpPr>
        <p:spPr>
          <a:xfrm>
            <a:off x="3762314" y="192775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9EE8D5-4391-47EA-0DA8-5351FCA58DFE}"/>
              </a:ext>
            </a:extLst>
          </p:cNvPr>
          <p:cNvSpPr txBox="1"/>
          <p:nvPr/>
        </p:nvSpPr>
        <p:spPr>
          <a:xfrm>
            <a:off x="4414629" y="259528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D16D42-3529-93E0-123B-018F064AAD13}"/>
              </a:ext>
            </a:extLst>
          </p:cNvPr>
          <p:cNvSpPr txBox="1"/>
          <p:nvPr/>
        </p:nvSpPr>
        <p:spPr>
          <a:xfrm>
            <a:off x="5043279" y="259528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19088C-078B-E2F6-8BFD-DD7CF3A3E74D}"/>
              </a:ext>
            </a:extLst>
          </p:cNvPr>
          <p:cNvSpPr txBox="1"/>
          <p:nvPr/>
        </p:nvSpPr>
        <p:spPr>
          <a:xfrm>
            <a:off x="5732247" y="1815047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EC3A43-AB68-2987-40ED-7F7E06904902}"/>
              </a:ext>
            </a:extLst>
          </p:cNvPr>
          <p:cNvSpPr txBox="1"/>
          <p:nvPr/>
        </p:nvSpPr>
        <p:spPr>
          <a:xfrm>
            <a:off x="6322018" y="166473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О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9D21F8-A2D6-AD08-C2DB-F03BD87110B6}"/>
              </a:ext>
            </a:extLst>
          </p:cNvPr>
          <p:cNvSpPr txBox="1"/>
          <p:nvPr/>
        </p:nvSpPr>
        <p:spPr>
          <a:xfrm>
            <a:off x="7094648" y="184939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4054668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672" y="980728"/>
            <a:ext cx="2016224" cy="519623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Попугай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Паук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Поезд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Пума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Посуда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Пушка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Пылесос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Пустыня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Пакет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Пуговица</a:t>
            </a:r>
          </a:p>
          <a:p>
            <a:pPr>
              <a:lnSpc>
                <a:spcPct val="115000"/>
              </a:lnSpc>
              <a:spcBef>
                <a:spcPts val="0"/>
              </a:spcBef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Палка</a:t>
            </a:r>
          </a:p>
          <a:p>
            <a:pPr>
              <a:spcBef>
                <a:spcPts val="0"/>
              </a:spcBef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Пыльца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C22A14-9B04-32F8-E690-E7D172449A91}"/>
              </a:ext>
            </a:extLst>
          </p:cNvPr>
          <p:cNvSpPr txBox="1"/>
          <p:nvPr/>
        </p:nvSpPr>
        <p:spPr>
          <a:xfrm>
            <a:off x="6516215" y="1052736"/>
            <a:ext cx="1656184" cy="500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</a:t>
            </a: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Па</a:t>
            </a: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</a:t>
            </a: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Пу</a:t>
            </a:r>
            <a:endParaRPr lang="ru-RU" sz="2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</a:t>
            </a: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Пу</a:t>
            </a:r>
            <a:endParaRPr lang="ru-RU" sz="2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Пы</a:t>
            </a:r>
            <a:endParaRPr lang="ru-RU" sz="2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Пу</a:t>
            </a:r>
            <a:endParaRPr lang="ru-RU" sz="2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Па</a:t>
            </a: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Пу</a:t>
            </a:r>
            <a:endParaRPr lang="ru-RU" sz="2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Па</a:t>
            </a:r>
          </a:p>
          <a:p>
            <a:pPr marL="171450" indent="-171450" defTabSz="685800">
              <a:lnSpc>
                <a:spcPct val="95000"/>
              </a:lnSpc>
              <a:buFont typeface="Arial" panose="020B0604020202020204" pitchFamily="34" charset="0"/>
              <a:buChar char="•"/>
              <a:tabLst>
                <a:tab pos="838200" algn="l"/>
              </a:tabLst>
            </a:pPr>
            <a:r>
              <a:rPr lang="ru-RU" sz="2800" dirty="0" err="1">
                <a:latin typeface="Comic Sans MS" panose="030F0702030302020204" pitchFamily="66" charset="0"/>
                <a:cs typeface="Times New Roman" panose="02020603050405020304" pitchFamily="18" charset="0"/>
              </a:rPr>
              <a:t>Пы</a:t>
            </a:r>
            <a:endParaRPr lang="ru-RU" sz="28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395CAD3E-33BE-C1AC-E532-08DFDF91C8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6" t="8420" r="17870" b="10941"/>
          <a:stretch/>
        </p:blipFill>
        <p:spPr bwMode="auto">
          <a:xfrm>
            <a:off x="3832230" y="2240867"/>
            <a:ext cx="248765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344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7ABF-C5E8-786F-76B4-D3357056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FE59B135-C493-F9E3-D40E-BBDD70F896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" t="3596" r="3981" b="6225"/>
          <a:stretch/>
        </p:blipFill>
        <p:spPr bwMode="auto">
          <a:xfrm>
            <a:off x="1475655" y="681037"/>
            <a:ext cx="6912769" cy="5340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8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7ABF-C5E8-786F-76B4-D3357056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D1204BB4-72AB-56D6-B667-446FA66869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0" t="9599" r="25952" b="12810"/>
          <a:stretch/>
        </p:blipFill>
        <p:spPr bwMode="auto">
          <a:xfrm>
            <a:off x="1979712" y="953357"/>
            <a:ext cx="5731127" cy="522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81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7ABF-C5E8-786F-76B4-D3357056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6E11AE-96DF-3B4F-E18C-C3269A0E0E5A}"/>
              </a:ext>
            </a:extLst>
          </p:cNvPr>
          <p:cNvSpPr txBox="1"/>
          <p:nvPr/>
        </p:nvSpPr>
        <p:spPr>
          <a:xfrm>
            <a:off x="1817088" y="681037"/>
            <a:ext cx="4658138" cy="3018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" marR="36195"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Физ. Минутка!</a:t>
            </a:r>
          </a:p>
          <a:p>
            <a:pPr marL="36195" marR="36195"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 папа вот такой,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Второй папа вот такой,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195" marR="36195"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Третий папа вот такой,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четвертый вот такой!</a:t>
            </a:r>
            <a:endParaRPr lang="ru-RU" sz="3600" dirty="0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2CC7A3A6-33EF-9D27-08C6-C8B045716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832" y="3383480"/>
            <a:ext cx="4397278" cy="31093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832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7ABF-C5E8-786F-76B4-D3357056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CEF9479F-F8D0-4B5B-51FD-FAFD8DFC0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08856"/>
            <a:ext cx="7179467" cy="564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680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AF1EAE33-FA5F-D541-6EF6-7FE8C001F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680" y="980728"/>
            <a:ext cx="6895678" cy="304353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-С каким звуком мы сегодня работали?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-Чем отличается звук от буквы?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-С  какой буквой мы работали?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-Какие задания вам понравились?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695DEC-2CD7-98B8-CAA0-9A03A66EC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867" y="3326340"/>
            <a:ext cx="3290491" cy="329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02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7ABF-C5E8-786F-76B4-D3357056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87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E676E8CF-3D53-F5D7-5027-66C628D291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E57B12-F5C7-34A6-40B8-8362792C5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2381721"/>
            <a:ext cx="6674840" cy="239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04296"/>
      </p:ext>
    </p:extLst>
  </p:cSld>
  <p:clrMapOvr>
    <a:masterClrMapping/>
  </p:clrMapOvr>
  <p:transition spd="slow">
    <p:wheel spokes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7ABF-C5E8-786F-76B4-D3357056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>
            <a:extLst>
              <a:ext uri="{FF2B5EF4-FFF2-40B4-BE49-F238E27FC236}">
                <a16:creationId xmlns:a16="http://schemas.microsoft.com/office/drawing/2014/main" id="{B9407698-5DD1-D3AA-4DE4-209DE26ECB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2" b="55408"/>
          <a:stretch/>
        </p:blipFill>
        <p:spPr bwMode="auto">
          <a:xfrm>
            <a:off x="1907704" y="1346377"/>
            <a:ext cx="5836097" cy="447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0A764E-4EBC-445B-A2E4-B3DA4802357E}"/>
              </a:ext>
            </a:extLst>
          </p:cNvPr>
          <p:cNvSpPr txBox="1"/>
          <p:nvPr/>
        </p:nvSpPr>
        <p:spPr>
          <a:xfrm>
            <a:off x="1653951" y="579039"/>
            <a:ext cx="5836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1121100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81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476672"/>
            <a:ext cx="7632848" cy="5616624"/>
          </a:xfrm>
        </p:spPr>
        <p:txBody>
          <a:bodyPr>
            <a:noAutofit/>
          </a:bodyPr>
          <a:lstStyle/>
          <a:p>
            <a:pPr algn="l"/>
            <a:r>
              <a:rPr lang="ru-RU" sz="1400" b="1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Цель: </a:t>
            </a:r>
            <a:r>
              <a:rPr lang="ru-RU" sz="14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Знакомство с буквой П и с согласным звуком [ п ], которая обозначает эта буква</a:t>
            </a:r>
            <a:r>
              <a:rPr lang="ru-RU" sz="1400" b="1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1400" b="1" i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Задачи: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400" i="1" u="sng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Коррекционно-образовательные: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закреплять правильное произношение звуков в слогах, словах;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развивать навыки чтения слогов, слов с буквами П;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формировать понятие о том, что буква П служит для обозначения согласных звуков;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навыки анализа и синтеза обратных слогов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формировать навык правильного письма печатной буквы П.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u="sng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Коррекционно-развивающие: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умение называть слова на предложенный звук.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вырабатывать правильные и координированные движения пальцев и кистей рук;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развивать умение ориентироваться на листе бумаги;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развивать логическое мышление, внимание, память, зрительное восприятие.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u="sng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</a:rPr>
              <a:t>Коррекционно-воспитательная: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воспитывать у детей самоконтроль за собственной речью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формировать мотивацию достижения успеха: желание выполнять работу до конца, поддерживать чувство уверенности в личных возможностях;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08940" algn="l"/>
              </a:tabLs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воспитывать аккуратность: закреплять умение пользоваться письменными принадлежностями.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45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E878E4-AB96-D458-7A60-C2670262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5" y="0"/>
            <a:ext cx="9129789" cy="6858000"/>
          </a:xfrm>
          <a:prstGeom prst="rect">
            <a:avLst/>
          </a:prstGeom>
        </p:spPr>
      </p:pic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547663" y="1196752"/>
            <a:ext cx="6696745" cy="2701945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Конспект группового занятия для детей с тяжелыми нарушениями речи по обучению грамоте</a:t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Тема: «Буква П. Согласный звук [п].»</a:t>
            </a:r>
            <a:b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3400" dirty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5220072" y="5101419"/>
            <a:ext cx="3448472" cy="576064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Подготовила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учитель-логопед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Ионенко Александра Витальевна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270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680" y="764704"/>
            <a:ext cx="6895678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Добрый день, добрый час.</a:t>
            </a:r>
          </a:p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Как я рада видеть вас!</a:t>
            </a:r>
          </a:p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Друзьям своим мы улыбнулись.</a:t>
            </a:r>
          </a:p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Пожали руки, подтянулись.</a:t>
            </a:r>
          </a:p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Друг на друга поглядели</a:t>
            </a:r>
          </a:p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И тихонько дружно сели.</a:t>
            </a:r>
          </a:p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Настроенье каково?-Во</a:t>
            </a:r>
          </a:p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Все такого мнения?</a:t>
            </a:r>
          </a:p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Все, без исключения</a:t>
            </a:r>
          </a:p>
          <a:p>
            <a:pPr marL="0" indent="0">
              <a:buNone/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Молодцы!!!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566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7ABF-C5E8-786F-76B4-D33570565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4590" y="476672"/>
            <a:ext cx="6840760" cy="1214017"/>
          </a:xfrm>
        </p:spPr>
        <p:txBody>
          <a:bodyPr>
            <a:normAutofit/>
          </a:bodyPr>
          <a:lstStyle/>
          <a:p>
            <a:pPr marL="36195" marR="36195"/>
            <a:r>
              <a:rPr lang="uk-UA" sz="2600" b="1" dirty="0" err="1"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Игра</a:t>
            </a:r>
            <a:r>
              <a:rPr lang="uk-UA" sz="2600" b="1" dirty="0"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 «</a:t>
            </a:r>
            <a:r>
              <a:rPr lang="uk-UA" sz="2600" b="1" dirty="0" err="1"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Назови</a:t>
            </a:r>
            <a:r>
              <a:rPr lang="uk-UA" sz="2600" b="1" dirty="0"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 слова» </a:t>
            </a:r>
            <a:br>
              <a:rPr lang="ru-RU" sz="2600" b="1" dirty="0"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</a:br>
            <a:r>
              <a:rPr lang="ru-RU" sz="2600" b="1" dirty="0"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(с мячом)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1825625"/>
            <a:ext cx="4608512" cy="4351338"/>
          </a:xfrm>
        </p:spPr>
        <p:txBody>
          <a:bodyPr/>
          <a:lstStyle/>
          <a:p>
            <a:r>
              <a:rPr lang="ru-RU" sz="2600" dirty="0">
                <a:latin typeface="Comic Sans MS" panose="030F0702030302020204" pitchFamily="66" charset="0"/>
                <a:cs typeface="Times New Roman" panose="02020603050405020304" pitchFamily="18" charset="0"/>
              </a:rPr>
              <a:t>Сегодня мы с вами отправимся в страну знаний, но туда могут отправится только самые сообразительные и находчивые. 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EC3FF74B-AF04-B47B-6496-54363324B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641" y="3284984"/>
            <a:ext cx="4038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1417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>
            <a:extLst>
              <a:ext uri="{FF2B5EF4-FFF2-40B4-BE49-F238E27FC236}">
                <a16:creationId xmlns:a16="http://schemas.microsoft.com/office/drawing/2014/main" id="{122045AA-9F92-481D-88E7-D5F7D30B66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3" r="51235" b="7895"/>
          <a:stretch/>
        </p:blipFill>
        <p:spPr bwMode="auto">
          <a:xfrm>
            <a:off x="2123728" y="1340768"/>
            <a:ext cx="5434930" cy="468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976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7ABF-C5E8-786F-76B4-D3357056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>
            <a:extLst>
              <a:ext uri="{FF2B5EF4-FFF2-40B4-BE49-F238E27FC236}">
                <a16:creationId xmlns:a16="http://schemas.microsoft.com/office/drawing/2014/main" id="{9FD80429-6FED-59A4-5A8E-57EA9ED14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35" t="7384" b="11723"/>
          <a:stretch/>
        </p:blipFill>
        <p:spPr bwMode="auto">
          <a:xfrm>
            <a:off x="2339752" y="827876"/>
            <a:ext cx="4858866" cy="520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6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050E818-F094-4B10-51E5-A7A590DA3F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54" t="29490" r="32839" b="13505"/>
          <a:stretch/>
        </p:blipFill>
        <p:spPr>
          <a:xfrm>
            <a:off x="1607921" y="4377950"/>
            <a:ext cx="1467406" cy="20882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BC6715F-0F4C-49F5-7F7B-5B18C9232E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517" t="33200" r="4230" b="18500"/>
          <a:stretch/>
        </p:blipFill>
        <p:spPr>
          <a:xfrm>
            <a:off x="5261065" y="3885819"/>
            <a:ext cx="1689589" cy="242878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D82E14-3363-222A-9F3D-A94DA10142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19" t="53150" r="64204" b="15350"/>
          <a:stretch/>
        </p:blipFill>
        <p:spPr>
          <a:xfrm>
            <a:off x="5719154" y="1196752"/>
            <a:ext cx="2308059" cy="17754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8DAD708-6E00-0D00-FFB5-29FF47EFFD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20" b="95040" l="10000" r="90000">
                        <a14:foregroundMark x1="28333" y1="23360" x2="28333" y2="23360"/>
                        <a14:foregroundMark x1="28333" y1="33440" x2="28333" y2="33440"/>
                        <a14:foregroundMark x1="27976" y1="27200" x2="27976" y2="27200"/>
                        <a14:foregroundMark x1="25119" y1="32000" x2="25952" y2="20320"/>
                        <a14:foregroundMark x1="25952" y1="20320" x2="32857" y2="20320"/>
                        <a14:foregroundMark x1="32857" y1="20320" x2="32262" y2="25120"/>
                        <a14:foregroundMark x1="20357" y1="45600" x2="47857" y2="18080"/>
                        <a14:foregroundMark x1="23452" y1="91040" x2="29286" y2="95040"/>
                        <a14:foregroundMark x1="29286" y1="95040" x2="41429" y2="56320"/>
                        <a14:foregroundMark x1="46310" y1="9280" x2="53095" y2="9120"/>
                        <a14:foregroundMark x1="53095" y1="9120" x2="55000" y2="10720"/>
                        <a14:foregroundMark x1="24167" y1="36000" x2="18095" y2="42240"/>
                        <a14:foregroundMark x1="18095" y1="42240" x2="23690" y2="52000"/>
                        <a14:foregroundMark x1="23690" y1="52000" x2="27024" y2="72960"/>
                        <a14:foregroundMark x1="27024" y1="72960" x2="42500" y2="57760"/>
                        <a14:foregroundMark x1="42500" y1="57760" x2="74167" y2="54720"/>
                        <a14:foregroundMark x1="74167" y1="54720" x2="75357" y2="45760"/>
                        <a14:foregroundMark x1="75357" y1="45760" x2="72976" y2="34080"/>
                        <a14:foregroundMark x1="72976" y1="34080" x2="63571" y2="24000"/>
                        <a14:foregroundMark x1="63571" y1="24000" x2="57381" y2="21440"/>
                        <a14:foregroundMark x1="57381" y1="21440" x2="31905" y2="27200"/>
                        <a14:foregroundMark x1="31905" y1="27200" x2="25595" y2="32640"/>
                      </a14:backgroundRemoval>
                    </a14:imgEffect>
                  </a14:imgLayer>
                </a14:imgProps>
              </a:ext>
            </a:extLst>
          </a:blip>
          <a:srcRect l="13130" r="11394"/>
          <a:stretch/>
        </p:blipFill>
        <p:spPr>
          <a:xfrm>
            <a:off x="1604879" y="476672"/>
            <a:ext cx="3639935" cy="3588235"/>
          </a:xfrm>
          <a:prstGeom prst="rect">
            <a:avLst/>
          </a:prstGeom>
        </p:spPr>
      </p:pic>
      <p:pic>
        <p:nvPicPr>
          <p:cNvPr id="3090" name="Picture 18">
            <a:extLst>
              <a:ext uri="{FF2B5EF4-FFF2-40B4-BE49-F238E27FC236}">
                <a16:creationId xmlns:a16="http://schemas.microsoft.com/office/drawing/2014/main" id="{AD6A23E8-0162-C86C-E713-A2CE89EB4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25167" y1="79375" x2="24500" y2="32125"/>
                        <a14:foregroundMark x1="24500" y1="32125" x2="33000" y2="15875"/>
                        <a14:foregroundMark x1="33000" y1="15875" x2="56000" y2="16750"/>
                        <a14:foregroundMark x1="63749" y1="24993" x2="72333" y2="34125"/>
                        <a14:foregroundMark x1="56000" y1="16750" x2="57712" y2="18571"/>
                        <a14:foregroundMark x1="72333" y1="34125" x2="72667" y2="83125"/>
                        <a14:foregroundMark x1="27000" y1="77500" x2="15333" y2="34250"/>
                        <a14:foregroundMark x1="15333" y1="34250" x2="14500" y2="17500"/>
                        <a14:foregroundMark x1="14500" y1="17500" x2="70833" y2="11625"/>
                        <a14:foregroundMark x1="70833" y1="11625" x2="78333" y2="28000"/>
                        <a14:foregroundMark x1="78333" y1="28000" x2="72833" y2="67750"/>
                        <a14:foregroundMark x1="72833" y1="67750" x2="78167" y2="84125"/>
                        <a14:foregroundMark x1="78167" y1="84125" x2="72667" y2="28375"/>
                        <a14:foregroundMark x1="20833" y1="77500" x2="23833" y2="75625"/>
                        <a14:foregroundMark x1="22000" y1="80375" x2="22000" y2="76625"/>
                        <a14:foregroundMark x1="22000" y1="81250" x2="35000" y2="85875"/>
                        <a14:backgroundMark x1="56667" y1="19125" x2="63500" y2="25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229" y="1379300"/>
            <a:ext cx="1337234" cy="178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166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FCD6B996-B5FC-FFD6-1EC9-D697773A8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5696" y="836712"/>
            <a:ext cx="4392488" cy="18002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Кто в семье высокий, смелый,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838200" algn="l"/>
              </a:tabLst>
            </a:pPr>
            <a:r>
              <a:rPr lang="ru-R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Самый сильный и умелый?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4C0A6BB-F969-3ECB-434A-1F467DE68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47" b="98708" l="6111" r="90000">
                        <a14:foregroundMark x1="18333" y1="39984" x2="8333" y2="42003"/>
                        <a14:foregroundMark x1="8333" y1="42003" x2="14778" y2="48384"/>
                        <a14:foregroundMark x1="14778" y1="48384" x2="26444" y2="50646"/>
                        <a14:foregroundMark x1="26444" y1="50646" x2="27444" y2="56462"/>
                        <a14:foregroundMark x1="34889" y1="9047" x2="44111" y2="10662"/>
                        <a14:foregroundMark x1="28222" y1="97577" x2="34556" y2="87318"/>
                        <a14:foregroundMark x1="59889" y1="94669" x2="69667" y2="98708"/>
                        <a14:foregroundMark x1="69667" y1="98708" x2="69667" y2="98708"/>
                        <a14:foregroundMark x1="7778" y1="39984" x2="6444" y2="48304"/>
                        <a14:foregroundMark x1="6444" y1="48304" x2="10111" y2="49111"/>
                        <a14:foregroundMark x1="6111" y1="40549" x2="6111" y2="462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78095" y="1916832"/>
            <a:ext cx="3278035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6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5D3510F-9B8E-1DD1-6AAA-9CE3CEA31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" y="0"/>
            <a:ext cx="9136393" cy="686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E6B7E4D-04EB-6A1D-D524-A18A87067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6538" y="764704"/>
            <a:ext cx="3477590" cy="18002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None/>
              <a:tabLst>
                <a:tab pos="838200" algn="l"/>
              </a:tabLst>
            </a:pPr>
            <a:r>
              <a:rPr lang="ru-RU" sz="9600" dirty="0">
                <a:latin typeface="Comic Sans MS" panose="030F0702030302020204" pitchFamily="66" charset="0"/>
                <a:cs typeface="Times New Roman" panose="02020603050405020304" pitchFamily="18" charset="0"/>
              </a:rPr>
              <a:t>Я найду слова везде: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  <a:tabLst>
                <a:tab pos="838200" algn="l"/>
              </a:tabLst>
            </a:pPr>
            <a:r>
              <a:rPr lang="ru-RU" sz="9600" dirty="0">
                <a:latin typeface="Comic Sans MS" panose="030F0702030302020204" pitchFamily="66" charset="0"/>
                <a:cs typeface="Times New Roman" panose="02020603050405020304" pitchFamily="18" charset="0"/>
              </a:rPr>
              <a:t>И на небе, и в воде,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  <a:tabLst>
                <a:tab pos="838200" algn="l"/>
              </a:tabLst>
            </a:pPr>
            <a:r>
              <a:rPr lang="ru-RU" sz="9600" dirty="0">
                <a:latin typeface="Comic Sans MS" panose="030F0702030302020204" pitchFamily="66" charset="0"/>
                <a:cs typeface="Times New Roman" panose="02020603050405020304" pitchFamily="18" charset="0"/>
              </a:rPr>
              <a:t>На полу, на потолке.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  <a:tabLst>
                <a:tab pos="838200" algn="l"/>
              </a:tabLst>
            </a:pPr>
            <a:r>
              <a:rPr lang="ru-RU" sz="9600" dirty="0">
                <a:latin typeface="Comic Sans MS" panose="030F0702030302020204" pitchFamily="66" charset="0"/>
                <a:cs typeface="Times New Roman" panose="02020603050405020304" pitchFamily="18" charset="0"/>
              </a:rPr>
              <a:t>На носу и на руке!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EBA558-6043-CA64-6FC2-61BE26E939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46" b="99870" l="3696" r="98696">
                        <a14:foregroundMark x1="68478" y1="6250" x2="75652" y2="15104"/>
                        <a14:foregroundMark x1="75652" y1="15104" x2="80435" y2="48307"/>
                        <a14:foregroundMark x1="80435" y1="48307" x2="74239" y2="94922"/>
                        <a14:foregroundMark x1="73043" y1="25781" x2="76739" y2="35547"/>
                        <a14:foregroundMark x1="76739" y1="35547" x2="85109" y2="29427"/>
                        <a14:foregroundMark x1="85109" y1="29427" x2="73696" y2="22786"/>
                        <a14:foregroundMark x1="73696" y1="22786" x2="66196" y2="24740"/>
                        <a14:foregroundMark x1="66196" y1="24740" x2="71304" y2="30469"/>
                        <a14:foregroundMark x1="70217" y1="4427" x2="88587" y2="18490"/>
                        <a14:foregroundMark x1="88587" y1="18490" x2="73804" y2="13542"/>
                        <a14:foregroundMark x1="73804" y1="13542" x2="77391" y2="4036"/>
                        <a14:foregroundMark x1="77391" y1="4036" x2="91196" y2="8984"/>
                        <a14:foregroundMark x1="91196" y1="8984" x2="94348" y2="19010"/>
                        <a14:foregroundMark x1="94348" y1="19010" x2="84783" y2="48828"/>
                        <a14:foregroundMark x1="84783" y1="48828" x2="83261" y2="93359"/>
                        <a14:foregroundMark x1="83261" y1="93359" x2="74457" y2="97266"/>
                        <a14:foregroundMark x1="74457" y1="97266" x2="74022" y2="88281"/>
                        <a14:foregroundMark x1="67391" y1="98307" x2="80543" y2="49479"/>
                        <a14:foregroundMark x1="92283" y1="14453" x2="92283" y2="14453"/>
                        <a14:foregroundMark x1="98370" y1="22135" x2="98370" y2="22135"/>
                        <a14:foregroundMark x1="96196" y1="21484" x2="96196" y2="21484"/>
                        <a14:foregroundMark x1="96196" y1="21484" x2="96196" y2="21484"/>
                        <a14:foregroundMark x1="95543" y1="10677" x2="95543" y2="10677"/>
                        <a14:foregroundMark x1="89348" y1="3906" x2="89348" y2="3906"/>
                        <a14:foregroundMark x1="75109" y1="3906" x2="75109" y2="3906"/>
                        <a14:foregroundMark x1="75109" y1="3906" x2="75109" y2="3906"/>
                        <a14:foregroundMark x1="95326" y1="9896" x2="95326" y2="9896"/>
                        <a14:foregroundMark x1="95326" y1="9896" x2="95326" y2="9896"/>
                        <a14:foregroundMark x1="93370" y1="10417" x2="94674" y2="14453"/>
                        <a14:foregroundMark x1="98913" y1="8333" x2="98913" y2="8333"/>
                        <a14:foregroundMark x1="90761" y1="10156" x2="94022" y2="18620"/>
                        <a14:foregroundMark x1="94022" y1="18620" x2="93370" y2="18620"/>
                        <a14:foregroundMark x1="93370" y1="12109" x2="95109" y2="9375"/>
                        <a14:foregroundMark x1="98696" y1="9375" x2="98696" y2="9375"/>
                        <a14:foregroundMark x1="98696" y1="9375" x2="98696" y2="9375"/>
                        <a14:foregroundMark x1="98696" y1="9375" x2="98696" y2="9375"/>
                        <a14:foregroundMark x1="98696" y1="9375" x2="98587" y2="8333"/>
                        <a14:foregroundMark x1="87826" y1="89583" x2="87826" y2="99219"/>
                        <a14:foregroundMark x1="87826" y1="99219" x2="80326" y2="99870"/>
                        <a14:foregroundMark x1="85000" y1="94661" x2="86304" y2="93880"/>
                        <a14:foregroundMark x1="69565" y1="95182" x2="85217" y2="95182"/>
                        <a14:foregroundMark x1="22391" y1="17839" x2="7174" y2="29427"/>
                        <a14:foregroundMark x1="7174" y1="29427" x2="10543" y2="40885"/>
                        <a14:foregroundMark x1="18423" y1="52117" x2="19130" y2="53125"/>
                        <a14:foregroundMark x1="10543" y1="40885" x2="12823" y2="44135"/>
                        <a14:foregroundMark x1="26032" y1="70255" x2="33510" y2="88817"/>
                        <a14:foregroundMark x1="22508" y1="61509" x2="25236" y2="68281"/>
                        <a14:foregroundMark x1="19130" y1="53125" x2="20857" y2="57412"/>
                        <a14:foregroundMark x1="36851" y1="88236" x2="46196" y2="79688"/>
                        <a14:foregroundMark x1="46196" y1="79688" x2="46957" y2="66797"/>
                        <a14:foregroundMark x1="46957" y1="66797" x2="27826" y2="28906"/>
                        <a14:foregroundMark x1="27826" y1="28906" x2="20435" y2="21615"/>
                        <a14:foregroundMark x1="18478" y1="14193" x2="25326" y2="21615"/>
                        <a14:foregroundMark x1="24022" y1="16536" x2="24022" y2="12370"/>
                        <a14:foregroundMark x1="23043" y1="9115" x2="23043" y2="9115"/>
                        <a14:foregroundMark x1="3478" y1="27865" x2="3478" y2="37760"/>
                        <a14:foregroundMark x1="3478" y1="37760" x2="3696" y2="27865"/>
                        <a14:foregroundMark x1="3696" y1="27865" x2="3696" y2="27865"/>
                        <a14:foregroundMark x1="21087" y1="33724" x2="26196" y2="41797"/>
                        <a14:foregroundMark x1="26196" y1="41797" x2="21739" y2="33984"/>
                        <a14:foregroundMark x1="21739" y1="33984" x2="21739" y2="37109"/>
                        <a14:foregroundMark x1="29457" y1="77734" x2="33587" y2="88151"/>
                        <a14:foregroundMark x1="33587" y1="88151" x2="42391" y2="85547"/>
                        <a14:foregroundMark x1="42391" y1="85547" x2="43696" y2="76432"/>
                        <a14:foregroundMark x1="43696" y1="76432" x2="29674" y2="77214"/>
                        <a14:foregroundMark x1="26196" y1="78255" x2="26413" y2="78776"/>
                        <a14:foregroundMark x1="30109" y1="80859" x2="30109" y2="80859"/>
                        <a14:foregroundMark x1="27500" y1="80859" x2="27500" y2="80859"/>
                        <a14:foregroundMark x1="27500" y1="80859" x2="27500" y2="80859"/>
                        <a14:foregroundMark x1="27500" y1="80859" x2="27500" y2="80859"/>
                        <a14:foregroundMark x1="27717" y1="81120" x2="27717" y2="81120"/>
                        <a14:foregroundMark x1="27717" y1="81120" x2="27717" y2="81120"/>
                        <a14:foregroundMark x1="29674" y1="84896" x2="29674" y2="84896"/>
                        <a14:foregroundMark x1="29674" y1="84896" x2="29674" y2="84896"/>
                        <a14:foregroundMark x1="29674" y1="84896" x2="29674" y2="84896"/>
                        <a14:foregroundMark x1="29674" y1="84896" x2="29674" y2="84896"/>
                        <a14:foregroundMark x1="29674" y1="84896" x2="29674" y2="84896"/>
                        <a14:foregroundMark x1="29022" y1="81120" x2="29022" y2="81120"/>
                        <a14:foregroundMark x1="28370" y1="79557" x2="28370" y2="79557"/>
                        <a14:foregroundMark x1="28370" y1="79818" x2="42826" y2="84896"/>
                        <a14:foregroundMark x1="42826" y1="84896" x2="44239" y2="77734"/>
                        <a14:foregroundMark x1="15652" y1="41667" x2="17501" y2="48715"/>
                        <a14:foregroundMark x1="15442" y1="46248" x2="14457" y2="44531"/>
                        <a14:foregroundMark x1="14457" y1="44531" x2="14598" y2="45236"/>
                        <a14:foregroundMark x1="26848" y1="84375" x2="26848" y2="84375"/>
                        <a14:foregroundMark x1="26848" y1="84375" x2="26848" y2="84375"/>
                        <a14:foregroundMark x1="29239" y1="84375" x2="29239" y2="84375"/>
                        <a14:foregroundMark x1="34565" y1="84896" x2="34565" y2="84896"/>
                        <a14:foregroundMark x1="39783" y1="84635" x2="39783" y2="84635"/>
                        <a14:foregroundMark x1="40761" y1="84635" x2="40761" y2="84635"/>
                        <a14:foregroundMark x1="46413" y1="84635" x2="44022" y2="75130"/>
                        <a14:foregroundMark x1="30326" y1="86979" x2="26739" y2="77083"/>
                        <a14:foregroundMark x1="26739" y1="77083" x2="26630" y2="75911"/>
                        <a14:foregroundMark x1="30761" y1="88542" x2="25761" y2="78516"/>
                        <a14:foregroundMark x1="25761" y1="78516" x2="25543" y2="76953"/>
                        <a14:backgroundMark x1="11848" y1="45052" x2="18043" y2="52474"/>
                        <a14:backgroundMark x1="18043" y1="52474" x2="12717" y2="46094"/>
                        <a14:backgroundMark x1="23043" y1="59505" x2="22609" y2="58724"/>
                        <a14:backgroundMark x1="21522" y1="58724" x2="21739" y2="59505"/>
                        <a14:backgroundMark x1="21739" y1="59505" x2="19130" y2="57422"/>
                        <a14:backgroundMark x1="19783" y1="57422" x2="19348" y2="55859"/>
                        <a14:backgroundMark x1="24022" y1="70573" x2="26630" y2="68750"/>
                        <a14:backgroundMark x1="32826" y1="90104" x2="37174" y2="90104"/>
                      </a14:backgroundRemoval>
                    </a14:imgEffect>
                  </a14:imgLayer>
                </a14:imgProps>
              </a:ext>
            </a:extLst>
          </a:blip>
          <a:srcRect l="54346"/>
          <a:stretch/>
        </p:blipFill>
        <p:spPr>
          <a:xfrm>
            <a:off x="5971089" y="1547367"/>
            <a:ext cx="2359174" cy="47514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BC4513-BF76-EBC3-FD94-8ECFD0858F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4274"/>
          <a:stretch/>
        </p:blipFill>
        <p:spPr>
          <a:xfrm>
            <a:off x="1985089" y="2409637"/>
            <a:ext cx="3883055" cy="442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07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rketSpecific xmlns="9d035d7d-02e5-4a00-8b62-9a556aabc7b5">false</MarketSpecific>
    <ApprovalStatus xmlns="9d035d7d-02e5-4a00-8b62-9a556aabc7b5">InProgress</ApprovalStatus>
    <LocComments xmlns="9d035d7d-02e5-4a00-8b62-9a556aabc7b5" xsi:nil="true"/>
    <DirectSourceMarket xmlns="9d035d7d-02e5-4a00-8b62-9a556aabc7b5">english</DirectSourceMarket>
    <ThumbnailAssetId xmlns="9d035d7d-02e5-4a00-8b62-9a556aabc7b5" xsi:nil="true"/>
    <PrimaryImageGen xmlns="9d035d7d-02e5-4a00-8b62-9a556aabc7b5">true</PrimaryImageGen>
    <LegacyData xmlns="9d035d7d-02e5-4a00-8b62-9a556aabc7b5" xsi:nil="true"/>
    <TPFriendlyName xmlns="9d035d7d-02e5-4a00-8b62-9a556aabc7b5" xsi:nil="true"/>
    <NumericId xmlns="9d035d7d-02e5-4a00-8b62-9a556aabc7b5" xsi:nil="true"/>
    <LocRecommendedHandoff xmlns="9d035d7d-02e5-4a00-8b62-9a556aabc7b5" xsi:nil="true"/>
    <BlockPublish xmlns="9d035d7d-02e5-4a00-8b62-9a556aabc7b5">false</BlockPublish>
    <BusinessGroup xmlns="9d035d7d-02e5-4a00-8b62-9a556aabc7b5" xsi:nil="true"/>
    <OpenTemplate xmlns="9d035d7d-02e5-4a00-8b62-9a556aabc7b5">true</OpenTemplate>
    <SourceTitle xmlns="9d035d7d-02e5-4a00-8b62-9a556aabc7b5">Playpen design template</SourceTitle>
    <APEditor xmlns="9d035d7d-02e5-4a00-8b62-9a556aabc7b5">
      <UserInfo>
        <DisplayName/>
        <AccountId xsi:nil="true"/>
        <AccountType/>
      </UserInfo>
    </APEditor>
    <UALocComments xmlns="9d035d7d-02e5-4a00-8b62-9a556aabc7b5">2007 Template UpLeveling Do Not HandOff</UALocComments>
    <IntlLangReviewDate xmlns="9d035d7d-02e5-4a00-8b62-9a556aabc7b5" xsi:nil="true"/>
    <PublishStatusLookup xmlns="9d035d7d-02e5-4a00-8b62-9a556aabc7b5">
      <Value>433927</Value>
      <Value>433952</Value>
    </PublishStatusLookup>
    <ParentAssetId xmlns="9d035d7d-02e5-4a00-8b62-9a556aabc7b5" xsi:nil="true"/>
    <FeatureTagsTaxHTField0 xmlns="9d035d7d-02e5-4a00-8b62-9a556aabc7b5">
      <Terms xmlns="http://schemas.microsoft.com/office/infopath/2007/PartnerControls"/>
    </FeatureTagsTaxHTField0>
    <MachineTranslated xmlns="9d035d7d-02e5-4a00-8b62-9a556aabc7b5">false</MachineTranslated>
    <Providers xmlns="9d035d7d-02e5-4a00-8b62-9a556aabc7b5" xsi:nil="true"/>
    <OriginalSourceMarket xmlns="9d035d7d-02e5-4a00-8b62-9a556aabc7b5">english</OriginalSourceMarket>
    <APDescription xmlns="9d035d7d-02e5-4a00-8b62-9a556aabc7b5" xsi:nil="true"/>
    <ContentItem xmlns="9d035d7d-02e5-4a00-8b62-9a556aabc7b5" xsi:nil="true"/>
    <ClipArtFilename xmlns="9d035d7d-02e5-4a00-8b62-9a556aabc7b5" xsi:nil="true"/>
    <TPInstallLocation xmlns="9d035d7d-02e5-4a00-8b62-9a556aabc7b5" xsi:nil="true"/>
    <TimesCloned xmlns="9d035d7d-02e5-4a00-8b62-9a556aabc7b5" xsi:nil="true"/>
    <PublishTargets xmlns="9d035d7d-02e5-4a00-8b62-9a556aabc7b5">OfficeOnline,OfficeOnlineVNext</PublishTargets>
    <AcquiredFrom xmlns="9d035d7d-02e5-4a00-8b62-9a556aabc7b5">Internal MS</AcquiredFrom>
    <AssetStart xmlns="9d035d7d-02e5-4a00-8b62-9a556aabc7b5">2012-01-11T20:33:00+00:00</AssetStart>
    <FriendlyTitle xmlns="9d035d7d-02e5-4a00-8b62-9a556aabc7b5" xsi:nil="true"/>
    <Provider xmlns="9d035d7d-02e5-4a00-8b62-9a556aabc7b5" xsi:nil="true"/>
    <LastHandOff xmlns="9d035d7d-02e5-4a00-8b62-9a556aabc7b5" xsi:nil="true"/>
    <Manager xmlns="9d035d7d-02e5-4a00-8b62-9a556aabc7b5" xsi:nil="true"/>
    <UALocRecommendation xmlns="9d035d7d-02e5-4a00-8b62-9a556aabc7b5">Localize</UALocRecommendation>
    <ArtSampleDocs xmlns="9d035d7d-02e5-4a00-8b62-9a556aabc7b5" xsi:nil="true"/>
    <UACurrentWords xmlns="9d035d7d-02e5-4a00-8b62-9a556aabc7b5" xsi:nil="true"/>
    <TPClientViewer xmlns="9d035d7d-02e5-4a00-8b62-9a556aabc7b5" xsi:nil="true"/>
    <TemplateStatus xmlns="9d035d7d-02e5-4a00-8b62-9a556aabc7b5">Complete</TemplateStatus>
    <ShowIn xmlns="9d035d7d-02e5-4a00-8b62-9a556aabc7b5">Show everywhere</ShowIn>
    <CSXHash xmlns="9d035d7d-02e5-4a00-8b62-9a556aabc7b5" xsi:nil="true"/>
    <Downloads xmlns="9d035d7d-02e5-4a00-8b62-9a556aabc7b5">0</Downloads>
    <VoteCount xmlns="9d035d7d-02e5-4a00-8b62-9a556aabc7b5" xsi:nil="true"/>
    <OOCacheId xmlns="9d035d7d-02e5-4a00-8b62-9a556aabc7b5" xsi:nil="true"/>
    <IsDeleted xmlns="9d035d7d-02e5-4a00-8b62-9a556aabc7b5">false</IsDeleted>
    <InternalTagsTaxHTField0 xmlns="9d035d7d-02e5-4a00-8b62-9a556aabc7b5">
      <Terms xmlns="http://schemas.microsoft.com/office/infopath/2007/PartnerControls"/>
    </InternalTagsTaxHTField0>
    <UANotes xmlns="9d035d7d-02e5-4a00-8b62-9a556aabc7b5">2003 to 2007 conversion</UANotes>
    <AssetExpire xmlns="9d035d7d-02e5-4a00-8b62-9a556aabc7b5">2035-01-01T08:00:00+00:00</AssetExpire>
    <CSXSubmissionMarket xmlns="9d035d7d-02e5-4a00-8b62-9a556aabc7b5" xsi:nil="true"/>
    <DSATActionTaken xmlns="9d035d7d-02e5-4a00-8b62-9a556aabc7b5" xsi:nil="true"/>
    <SubmitterId xmlns="9d035d7d-02e5-4a00-8b62-9a556aabc7b5" xsi:nil="true"/>
    <EditorialTags xmlns="9d035d7d-02e5-4a00-8b62-9a556aabc7b5" xsi:nil="true"/>
    <TPExecutable xmlns="9d035d7d-02e5-4a00-8b62-9a556aabc7b5" xsi:nil="true"/>
    <CSXSubmissionDate xmlns="9d035d7d-02e5-4a00-8b62-9a556aabc7b5" xsi:nil="true"/>
    <CSXUpdate xmlns="9d035d7d-02e5-4a00-8b62-9a556aabc7b5">false</CSXUpdate>
    <AssetType xmlns="9d035d7d-02e5-4a00-8b62-9a556aabc7b5">TP</AssetType>
    <ApprovalLog xmlns="9d035d7d-02e5-4a00-8b62-9a556aabc7b5" xsi:nil="true"/>
    <BugNumber xmlns="9d035d7d-02e5-4a00-8b62-9a556aabc7b5" xsi:nil="true"/>
    <OriginAsset xmlns="9d035d7d-02e5-4a00-8b62-9a556aabc7b5" xsi:nil="true"/>
    <TPComponent xmlns="9d035d7d-02e5-4a00-8b62-9a556aabc7b5" xsi:nil="true"/>
    <Milestone xmlns="9d035d7d-02e5-4a00-8b62-9a556aabc7b5" xsi:nil="true"/>
    <RecommendationsModifier xmlns="9d035d7d-02e5-4a00-8b62-9a556aabc7b5" xsi:nil="true"/>
    <Component xmlns="91e8d559-4d54-460d-ba58-5d5027f88b4d" xsi:nil="true"/>
    <Description0 xmlns="91e8d559-4d54-460d-ba58-5d5027f88b4d" xsi:nil="true"/>
    <AssetId xmlns="9d035d7d-02e5-4a00-8b62-9a556aabc7b5">TP102814490</AssetId>
    <PolicheckWords xmlns="9d035d7d-02e5-4a00-8b62-9a556aabc7b5" xsi:nil="true"/>
    <TPLaunchHelpLink xmlns="9d035d7d-02e5-4a00-8b62-9a556aabc7b5" xsi:nil="true"/>
    <IntlLocPriority xmlns="9d035d7d-02e5-4a00-8b62-9a556aabc7b5" xsi:nil="true"/>
    <TPApplication xmlns="9d035d7d-02e5-4a00-8b62-9a556aabc7b5" xsi:nil="true"/>
    <IntlLangReviewer xmlns="9d035d7d-02e5-4a00-8b62-9a556aabc7b5" xsi:nil="true"/>
    <HandoffToMSDN xmlns="9d035d7d-02e5-4a00-8b62-9a556aabc7b5" xsi:nil="true"/>
    <PlannedPubDate xmlns="9d035d7d-02e5-4a00-8b62-9a556aabc7b5" xsi:nil="true"/>
    <CrawlForDependencies xmlns="9d035d7d-02e5-4a00-8b62-9a556aabc7b5">false</CrawlForDependencies>
    <LocLastLocAttemptVersionLookup xmlns="9d035d7d-02e5-4a00-8b62-9a556aabc7b5">770525</LocLastLocAttemptVersionLookup>
    <TrustLevel xmlns="9d035d7d-02e5-4a00-8b62-9a556aabc7b5">1 Microsoft Managed Content</TrustLevel>
    <CampaignTagsTaxHTField0 xmlns="9d035d7d-02e5-4a00-8b62-9a556aabc7b5">
      <Terms xmlns="http://schemas.microsoft.com/office/infopath/2007/PartnerControls"/>
    </CampaignTagsTaxHTField0>
    <TPNamespace xmlns="9d035d7d-02e5-4a00-8b62-9a556aabc7b5" xsi:nil="true"/>
    <TaxCatchAll xmlns="9d035d7d-02e5-4a00-8b62-9a556aabc7b5"/>
    <IsSearchable xmlns="9d035d7d-02e5-4a00-8b62-9a556aabc7b5">true</IsSearchable>
    <TemplateTemplateType xmlns="9d035d7d-02e5-4a00-8b62-9a556aabc7b5">PowerPoint 12 Default</TemplateTemplateType>
    <Markets xmlns="9d035d7d-02e5-4a00-8b62-9a556aabc7b5"/>
    <IntlLangReview xmlns="9d035d7d-02e5-4a00-8b62-9a556aabc7b5">false</IntlLangReview>
    <UAProjectedTotalWords xmlns="9d035d7d-02e5-4a00-8b62-9a556aabc7b5" xsi:nil="true"/>
    <OutputCachingOn xmlns="9d035d7d-02e5-4a00-8b62-9a556aabc7b5">false</OutputCachingOn>
    <AverageRating xmlns="9d035d7d-02e5-4a00-8b62-9a556aabc7b5" xsi:nil="true"/>
    <APAuthor xmlns="9d035d7d-02e5-4a00-8b62-9a556aabc7b5">
      <UserInfo>
        <DisplayName/>
        <AccountId>1928</AccountId>
        <AccountType/>
      </UserInfo>
    </APAuthor>
    <TPCommandLine xmlns="9d035d7d-02e5-4a00-8b62-9a556aabc7b5" xsi:nil="true"/>
    <LocManualTestRequired xmlns="9d035d7d-02e5-4a00-8b62-9a556aabc7b5">false</LocManualTestRequired>
    <TPAppVersion xmlns="9d035d7d-02e5-4a00-8b62-9a556aabc7b5" xsi:nil="true"/>
    <EditorialStatus xmlns="9d035d7d-02e5-4a00-8b62-9a556aabc7b5" xsi:nil="true"/>
    <LastModifiedDateTime xmlns="9d035d7d-02e5-4a00-8b62-9a556aabc7b5" xsi:nil="true"/>
    <TPLaunchHelpLinkType xmlns="9d035d7d-02e5-4a00-8b62-9a556aabc7b5">Template</TPLaunchHelpLinkType>
    <OriginalRelease xmlns="9d035d7d-02e5-4a00-8b62-9a556aabc7b5">14</OriginalRelease>
    <ScenarioTagsTaxHTField0 xmlns="9d035d7d-02e5-4a00-8b62-9a556aabc7b5">
      <Terms xmlns="http://schemas.microsoft.com/office/infopath/2007/PartnerControls"/>
    </ScenarioTagsTaxHTField0>
    <LocalizationTagsTaxHTField0 xmlns="9d035d7d-02e5-4a00-8b62-9a556aabc7b5">
      <Terms xmlns="http://schemas.microsoft.com/office/infopath/2007/PartnerControls"/>
    </LocalizationTagsTaxHTField0>
    <LocMarketGroupTiers2 xmlns="9d035d7d-02e5-4a00-8b62-9a556aabc7b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1737D11-65E2-4011-B4EC-877B9B9A08EC}">
  <ds:schemaRefs>
    <ds:schemaRef ds:uri="http://schemas.microsoft.com/office/2006/metadata/properties"/>
    <ds:schemaRef ds:uri="http://schemas.microsoft.com/office/infopath/2007/PartnerControls"/>
    <ds:schemaRef ds:uri="9d035d7d-02e5-4a00-8b62-9a556aabc7b5"/>
    <ds:schemaRef ds:uri="91e8d559-4d54-460d-ba58-5d5027f88b4d"/>
  </ds:schemaRefs>
</ds:datastoreItem>
</file>

<file path=customXml/itemProps2.xml><?xml version="1.0" encoding="utf-8"?>
<ds:datastoreItem xmlns:ds="http://schemas.openxmlformats.org/officeDocument/2006/customXml" ds:itemID="{F950AC13-4E18-44FE-9D55-98BA7E9BFB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42D721-90DF-488F-BD1A-201730CCFF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436</Words>
  <Application>Microsoft Office PowerPoint</Application>
  <PresentationFormat>Экран (4:3)</PresentationFormat>
  <Paragraphs>88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Comic Sans MS</vt:lpstr>
      <vt:lpstr>Times New Roman</vt:lpstr>
      <vt:lpstr>Тема Office</vt:lpstr>
      <vt:lpstr>Конспект группового занятия для детей с тяжелыми нарушениями речи по обучению грамоте   Тема: «Буква П. Согласный звук [п].» </vt:lpstr>
      <vt:lpstr>Презентация PowerPoint</vt:lpstr>
      <vt:lpstr>Презентация PowerPoint</vt:lpstr>
      <vt:lpstr>Игра «Назови слова»  (с мячом)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Конспект группового занятия для детей с тяжелыми нарушениями речи по обучению грамоте   Тема: «Буква П. Согласный звук [п].»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в 1 классе по обучению грамоте Тема: «Согласные звуки [п]–[п’].  Буква П, п»</dc:title>
  <dc:subject/>
  <dc:creator>Ionenko Sasha</dc:creator>
  <cp:keywords/>
  <dc:description/>
  <cp:lastModifiedBy>Ionenko Sasha</cp:lastModifiedBy>
  <cp:revision>3</cp:revision>
  <dcterms:created xsi:type="dcterms:W3CDTF">2022-06-10T17:48:17Z</dcterms:created>
  <dcterms:modified xsi:type="dcterms:W3CDTF">2025-03-18T09:17:26Z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  <property fmtid="{D5CDD505-2E9C-101B-9397-08002B2CF9AE}" pid="3" name="InternalTags">
    <vt:lpwstr/>
  </property>
  <property fmtid="{D5CDD505-2E9C-101B-9397-08002B2CF9AE}" pid="4" name="ContentTypeId">
    <vt:lpwstr>0x010100BB2780C3CC07BD4BAA623FF9571645580400D1570604EA743043A2641365C0E91715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  <property fmtid="{D5CDD505-2E9C-101B-9397-08002B2CF9AE}" pid="9" name="Order">
    <vt:r8>12936200</vt:r8>
  </property>
  <property fmtid="{D5CDD505-2E9C-101B-9397-08002B2CF9AE}" pid="10" name="HiddenCategoryTags">
    <vt:lpwstr/>
  </property>
  <property fmtid="{D5CDD505-2E9C-101B-9397-08002B2CF9AE}" pid="11" name="ImageGenStatus">
    <vt:i4>0</vt:i4>
  </property>
  <property fmtid="{D5CDD505-2E9C-101B-9397-08002B2CF9AE}" pid="12" name="CategoryTags">
    <vt:lpwstr/>
  </property>
  <property fmtid="{D5CDD505-2E9C-101B-9397-08002B2CF9AE}" pid="13" name="Applications">
    <vt:lpwstr/>
  </property>
  <property fmtid="{D5CDD505-2E9C-101B-9397-08002B2CF9AE}" pid="14" name="LocMarketGroupTiers">
    <vt:lpwstr>,t:Tier 1,t:Tier 2,t:Tier 3,</vt:lpwstr>
  </property>
</Properties>
</file>