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7" r:id="rId6"/>
    <p:sldId id="261" r:id="rId7"/>
    <p:sldId id="262" r:id="rId8"/>
    <p:sldId id="265" r:id="rId9"/>
    <p:sldId id="266" r:id="rId10"/>
    <p:sldId id="263" r:id="rId11"/>
    <p:sldId id="271" r:id="rId12"/>
    <p:sldId id="276" r:id="rId13"/>
    <p:sldId id="272" r:id="rId14"/>
    <p:sldId id="273" r:id="rId15"/>
    <p:sldId id="274" r:id="rId16"/>
    <p:sldId id="275" r:id="rId17"/>
    <p:sldId id="280" r:id="rId18"/>
    <p:sldId id="279" r:id="rId19"/>
    <p:sldId id="293" r:id="rId20"/>
    <p:sldId id="294" r:id="rId21"/>
    <p:sldId id="270" r:id="rId22"/>
    <p:sldId id="292" r:id="rId23"/>
    <p:sldId id="287" r:id="rId24"/>
    <p:sldId id="291" r:id="rId25"/>
    <p:sldId id="283" r:id="rId26"/>
    <p:sldId id="288" r:id="rId27"/>
    <p:sldId id="290" r:id="rId28"/>
    <p:sldId id="284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152CA-8F9F-4D47-B850-7577EB164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732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8C04B-FCB6-4A8A-9ACA-6F49F53CC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6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15117-EDEE-490F-9A1F-576022FE1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84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9CE28-20CB-4181-83C9-6FD05A70B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29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3A6A4-3DA2-48D0-A682-09AE59BFA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480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B5A80-A249-4120-B7F2-857583E80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139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D75EF-4AB2-403A-AF3A-0883D1252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37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4BC96-3D9D-457C-8FCB-324C061F3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46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DE46-501D-4549-A935-38158D6660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14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DDF72-31C8-48CD-8DD7-3555F5F1B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09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44F9D-79E5-4F97-9239-D9FBE4209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00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9C1E3-4C05-4227-8527-0449563EC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936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CA8C6-060F-43FB-960E-AE9E5C06D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23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72766-4E74-4E6F-BF10-048B266BD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8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CFDB6-BE01-469D-9D72-2730F5F05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3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7B0D43D-AEFE-4850-AD1D-6B6FD4A9B8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30658" y="727005"/>
            <a:ext cx="9056166" cy="1851025"/>
          </a:xfrm>
        </p:spPr>
        <p:txBody>
          <a:bodyPr/>
          <a:lstStyle/>
          <a:p>
            <a:pPr eaLnBrk="1" hangingPunct="1"/>
            <a:r>
              <a:rPr lang="ru-RU" altLang="ru-RU" sz="8800" b="1" i="1" dirty="0">
                <a:solidFill>
                  <a:srgbClr val="CC3300"/>
                </a:solidFill>
                <a:latin typeface="Monotype Corsiva" pitchFamily="66" charset="0"/>
              </a:rPr>
              <a:t>Секреты звука «</a:t>
            </a:r>
            <a:r>
              <a:rPr lang="be-BY" altLang="ru-RU" sz="8800" b="1" i="1" dirty="0">
                <a:solidFill>
                  <a:srgbClr val="CC3300"/>
                </a:solidFill>
                <a:latin typeface="Monotype Corsiva" pitchFamily="66" charset="0"/>
              </a:rPr>
              <a:t>З</a:t>
            </a:r>
            <a:r>
              <a:rPr lang="ru-RU" altLang="ru-RU" sz="8800" b="1" i="1" dirty="0">
                <a:solidFill>
                  <a:srgbClr val="CC3300"/>
                </a:solidFill>
                <a:latin typeface="Monotype Corsiva" pitchFamily="66" charset="0"/>
              </a:rPr>
              <a:t>»</a:t>
            </a:r>
          </a:p>
        </p:txBody>
      </p:sp>
      <p:pic>
        <p:nvPicPr>
          <p:cNvPr id="2052" name="Picture 4" descr="j00885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25908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62664" y="2996952"/>
            <a:ext cx="6629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i="1" dirty="0">
                <a:solidFill>
                  <a:srgbClr val="009900"/>
                </a:solidFill>
                <a:latin typeface="Monotype Corsiva" pitchFamily="66" charset="0"/>
              </a:rPr>
              <a:t>Индивидуальное занятие по автоматизации звука </a:t>
            </a:r>
            <a:r>
              <a:rPr lang="en-US" altLang="ru-RU" sz="3600" b="1" i="1" dirty="0">
                <a:solidFill>
                  <a:srgbClr val="009900"/>
                </a:solidFill>
                <a:latin typeface="Monotype Corsiva" pitchFamily="66" charset="0"/>
              </a:rPr>
              <a:t>[</a:t>
            </a:r>
            <a:r>
              <a:rPr lang="ru-RU" altLang="ru-RU" sz="3600" b="1" i="1" dirty="0">
                <a:solidFill>
                  <a:srgbClr val="009900"/>
                </a:solidFill>
                <a:latin typeface="Monotype Corsiva" pitchFamily="66" charset="0"/>
              </a:rPr>
              <a:t>З</a:t>
            </a:r>
            <a:r>
              <a:rPr lang="en-US" altLang="ru-RU" sz="3600" b="1" i="1" dirty="0">
                <a:solidFill>
                  <a:srgbClr val="009900"/>
                </a:solidFill>
                <a:latin typeface="Monotype Corsiva" pitchFamily="66" charset="0"/>
              </a:rPr>
              <a:t>]</a:t>
            </a:r>
            <a:endParaRPr lang="ru-RU" altLang="ru-RU" sz="3600" b="1" i="1" dirty="0">
              <a:solidFill>
                <a:srgbClr val="0099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954087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Змейка</a:t>
            </a:r>
          </a:p>
        </p:txBody>
      </p:sp>
      <p:pic>
        <p:nvPicPr>
          <p:cNvPr id="1126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196975"/>
            <a:ext cx="2959100" cy="2144713"/>
          </a:xfrm>
          <a:noFill/>
        </p:spPr>
      </p:pic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827088" y="3736975"/>
            <a:ext cx="54673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175000" algn="ctr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Подражаем мы змее,	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Мы с ней будем наравне:	        </a:t>
            </a:r>
            <a:endParaRPr lang="ru-RU" altLang="ru-RU" sz="2800" b="1">
              <a:solidFill>
                <a:srgbClr val="CC33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Высунем язык и спрячем,	</a:t>
            </a:r>
            <a:endParaRPr lang="ru-RU" altLang="ru-RU" sz="2800" b="1">
              <a:solidFill>
                <a:srgbClr val="CC33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Только так, а не иначе.</a:t>
            </a:r>
            <a:r>
              <a:rPr lang="en-US" altLang="ru-RU" sz="2400"/>
              <a:t>	</a:t>
            </a:r>
          </a:p>
        </p:txBody>
      </p:sp>
      <p:sp>
        <p:nvSpPr>
          <p:cNvPr id="11269" name="Rectangle 8"/>
          <p:cNvSpPr>
            <a:spLocks noChangeArrowheads="1"/>
          </p:cNvSpPr>
          <p:nvPr/>
        </p:nvSpPr>
        <p:spPr bwMode="auto">
          <a:xfrm>
            <a:off x="3779838" y="1125538"/>
            <a:ext cx="4811712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Давай изобразим змею.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Улыбнись, от крой рот,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сильно высуни язычок изо рта и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спрячь (рот не закрывать).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 Повтори три</a:t>
            </a:r>
            <a:r>
              <a:rPr lang="ru-RU" altLang="ru-RU" sz="2400" b="1">
                <a:solidFill>
                  <a:srgbClr val="009900"/>
                </a:solidFill>
              </a:rPr>
              <a:t>-</a:t>
            </a:r>
            <a:r>
              <a:rPr lang="en-US" altLang="ru-RU" sz="2400" b="1">
                <a:solidFill>
                  <a:srgbClr val="009900"/>
                </a:solidFill>
              </a:rPr>
              <a:t>четыре раза.</a:t>
            </a:r>
            <a:r>
              <a:rPr lang="en-US" altLang="ru-RU" sz="240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207375" cy="1143000"/>
          </a:xfrm>
        </p:spPr>
        <p:txBody>
          <a:bodyPr/>
          <a:lstStyle/>
          <a:p>
            <a:pPr eaLnBrk="1" hangingPunct="1"/>
            <a:r>
              <a:rPr lang="ru-RU" altLang="ru-RU" sz="4800" b="1">
                <a:solidFill>
                  <a:srgbClr val="CC3300"/>
                </a:solidFill>
              </a:rPr>
              <a:t>Автоматизация звука «з»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323138" y="44259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800">
              <a:latin typeface="Magneto" pitchFamily="82" charset="0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6000" b="1">
                <a:solidFill>
                  <a:srgbClr val="009900"/>
                </a:solidFill>
              </a:rPr>
              <a:t>СЛОГИ</a:t>
            </a:r>
          </a:p>
          <a:p>
            <a:pPr algn="ctr" eaLnBrk="1" hangingPunct="1">
              <a:buFontTx/>
              <a:buNone/>
            </a:pPr>
            <a:r>
              <a:rPr lang="ru-RU" altLang="ru-RU" sz="6000" b="1">
                <a:solidFill>
                  <a:srgbClr val="009900"/>
                </a:solidFill>
              </a:rPr>
              <a:t>СЛОВА</a:t>
            </a:r>
          </a:p>
          <a:p>
            <a:pPr algn="ctr" eaLnBrk="1" hangingPunct="1">
              <a:buFontTx/>
              <a:buNone/>
            </a:pPr>
            <a:r>
              <a:rPr lang="ru-RU" altLang="ru-RU" sz="6000" b="1">
                <a:solidFill>
                  <a:srgbClr val="009900"/>
                </a:solidFill>
              </a:rPr>
              <a:t> ПРЕДЛОЖЕНИЯ </a:t>
            </a:r>
          </a:p>
          <a:p>
            <a:pPr algn="ctr" eaLnBrk="1" hangingPunct="1">
              <a:buFontTx/>
              <a:buNone/>
            </a:pPr>
            <a:r>
              <a:rPr lang="ru-RU" altLang="ru-RU" sz="6000" b="1">
                <a:solidFill>
                  <a:srgbClr val="009900"/>
                </a:solidFill>
              </a:rPr>
              <a:t>СВЯЗНАЯ РЕЧЬ</a:t>
            </a:r>
          </a:p>
        </p:txBody>
      </p:sp>
      <p:pic>
        <p:nvPicPr>
          <p:cNvPr id="12293" name="Picture 5" descr="львенок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412875"/>
            <a:ext cx="23749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2400" y="5486400"/>
            <a:ext cx="1042988" cy="1042988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893175" cy="649288"/>
          </a:xfrm>
        </p:spPr>
        <p:txBody>
          <a:bodyPr/>
          <a:lstStyle/>
          <a:p>
            <a:pPr eaLnBrk="1" hangingPunct="1"/>
            <a:r>
              <a:rPr lang="ru-RU" altLang="ru-RU" sz="4000" b="1">
                <a:solidFill>
                  <a:srgbClr val="CC3300"/>
                </a:solidFill>
              </a:rPr>
              <a:t>Как звенит пчелка? Произнеси</a:t>
            </a:r>
            <a:r>
              <a:rPr lang="en-US" altLang="ru-RU" sz="4000" b="1">
                <a:solidFill>
                  <a:srgbClr val="CC3300"/>
                </a:solidFill>
              </a:rPr>
              <a:t>:</a:t>
            </a:r>
            <a:r>
              <a:rPr lang="ru-RU" altLang="ru-RU" sz="4000" b="1">
                <a:solidFill>
                  <a:srgbClr val="CC3300"/>
                </a:solidFill>
              </a:rPr>
              <a:t> з-з-з.</a:t>
            </a:r>
          </a:p>
        </p:txBody>
      </p:sp>
      <p:pic>
        <p:nvPicPr>
          <p:cNvPr id="13315" name="Picture 1" descr="s77830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35342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755650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Назови картинки, вставляя пропущенные буквы</a:t>
            </a:r>
          </a:p>
        </p:txBody>
      </p:sp>
      <p:sp>
        <p:nvSpPr>
          <p:cNvPr id="14339" name="Text Box 14"/>
          <p:cNvSpPr txBox="1">
            <a:spLocks noChangeArrowheads="1"/>
          </p:cNvSpPr>
          <p:nvPr/>
        </p:nvSpPr>
        <p:spPr bwMode="auto">
          <a:xfrm>
            <a:off x="827088" y="3357563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…абор</a:t>
            </a:r>
          </a:p>
        </p:txBody>
      </p:sp>
      <p:sp>
        <p:nvSpPr>
          <p:cNvPr id="14340" name="Text Box 15"/>
          <p:cNvSpPr txBox="1">
            <a:spLocks noChangeArrowheads="1"/>
          </p:cNvSpPr>
          <p:nvPr/>
        </p:nvSpPr>
        <p:spPr bwMode="auto">
          <a:xfrm>
            <a:off x="3779838" y="4437063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…убр</a:t>
            </a:r>
          </a:p>
        </p:txBody>
      </p:sp>
      <p:sp>
        <p:nvSpPr>
          <p:cNvPr id="14341" name="Text Box 16"/>
          <p:cNvSpPr txBox="1">
            <a:spLocks noChangeArrowheads="1"/>
          </p:cNvSpPr>
          <p:nvPr/>
        </p:nvSpPr>
        <p:spPr bwMode="auto">
          <a:xfrm>
            <a:off x="6300788" y="3500438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…убы</a:t>
            </a:r>
          </a:p>
        </p:txBody>
      </p:sp>
      <p:sp>
        <p:nvSpPr>
          <p:cNvPr id="14342" name="Text Box 17"/>
          <p:cNvSpPr txBox="1">
            <a:spLocks noChangeArrowheads="1"/>
          </p:cNvSpPr>
          <p:nvPr/>
        </p:nvSpPr>
        <p:spPr bwMode="auto">
          <a:xfrm>
            <a:off x="6659563" y="6021388"/>
            <a:ext cx="14398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…аяц</a:t>
            </a:r>
          </a:p>
        </p:txBody>
      </p:sp>
      <p:sp>
        <p:nvSpPr>
          <p:cNvPr id="14343" name="Text Box 18"/>
          <p:cNvSpPr txBox="1">
            <a:spLocks noChangeArrowheads="1"/>
          </p:cNvSpPr>
          <p:nvPr/>
        </p:nvSpPr>
        <p:spPr bwMode="auto">
          <a:xfrm>
            <a:off x="827088" y="6165850"/>
            <a:ext cx="2016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…амок</a:t>
            </a:r>
          </a:p>
        </p:txBody>
      </p:sp>
      <p:pic>
        <p:nvPicPr>
          <p:cNvPr id="143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500188"/>
            <a:ext cx="21621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3" b="52547"/>
          <a:stretch>
            <a:fillRect/>
          </a:stretch>
        </p:blipFill>
        <p:spPr>
          <a:xfrm>
            <a:off x="6072188" y="1428750"/>
            <a:ext cx="1981200" cy="1981200"/>
          </a:xfrm>
          <a:noFill/>
        </p:spPr>
      </p:pic>
      <p:pic>
        <p:nvPicPr>
          <p:cNvPr id="14346" name="Picture 1" descr="090E9HCA2O54KPCAT3W8ESCAMDCU32CAK3UJLOCA91IQERCA5UTB2ACAKZ0ROGCALZUNE5CALXPV2VCA9D8PPOCA2EL0F8CAZWRZ7FCAE1J3Q7CA6VDMK0CAZ59O86CAJADHMJCAJBPRB2CANYFBKOCAB8VDC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r="16679"/>
          <a:stretch>
            <a:fillRect/>
          </a:stretch>
        </p:blipFill>
        <p:spPr bwMode="auto">
          <a:xfrm>
            <a:off x="684213" y="4292600"/>
            <a:ext cx="1944687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2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35743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3" descr="WSF98NCAM8OJ1NCA806PPACA6RO0W3CASS2NCDCABGMGJWCAFIRPT3CAGA2N15CABNCIOACARWKHJ6CAJE8PFOCAUA8120CAU3O0XTCAJ3OAP4CAXKW2U2CABARQBXCA6BFPZACA5HXCNNCA92N8AGCATX5AW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49725"/>
            <a:ext cx="17748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title" sz="quarter"/>
          </p:nvPr>
        </p:nvSpPr>
        <p:spPr>
          <a:xfrm>
            <a:off x="684213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Назови картинки, вставляя пропущенные буквы</a:t>
            </a:r>
          </a:p>
        </p:txBody>
      </p:sp>
      <p:sp>
        <p:nvSpPr>
          <p:cNvPr id="15363" name="Text Box 15"/>
          <p:cNvSpPr txBox="1">
            <a:spLocks noChangeArrowheads="1"/>
          </p:cNvSpPr>
          <p:nvPr/>
        </p:nvSpPr>
        <p:spPr bwMode="auto">
          <a:xfrm>
            <a:off x="900113" y="3716338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…онт</a:t>
            </a:r>
          </a:p>
        </p:txBody>
      </p:sp>
      <p:sp>
        <p:nvSpPr>
          <p:cNvPr id="15364" name="Text Box 16"/>
          <p:cNvSpPr txBox="1">
            <a:spLocks noChangeArrowheads="1"/>
          </p:cNvSpPr>
          <p:nvPr/>
        </p:nvSpPr>
        <p:spPr bwMode="auto">
          <a:xfrm>
            <a:off x="684213" y="6021388"/>
            <a:ext cx="1511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…мея</a:t>
            </a:r>
          </a:p>
        </p:txBody>
      </p:sp>
      <p:sp>
        <p:nvSpPr>
          <p:cNvPr id="15365" name="Text Box 17"/>
          <p:cNvSpPr txBox="1">
            <a:spLocks noChangeArrowheads="1"/>
          </p:cNvSpPr>
          <p:nvPr/>
        </p:nvSpPr>
        <p:spPr bwMode="auto">
          <a:xfrm>
            <a:off x="6732588" y="6021388"/>
            <a:ext cx="12969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…мей</a:t>
            </a:r>
          </a:p>
        </p:txBody>
      </p:sp>
      <p:sp>
        <p:nvSpPr>
          <p:cNvPr id="15366" name="Text Box 18"/>
          <p:cNvSpPr txBox="1">
            <a:spLocks noChangeArrowheads="1"/>
          </p:cNvSpPr>
          <p:nvPr/>
        </p:nvSpPr>
        <p:spPr bwMode="auto">
          <a:xfrm>
            <a:off x="6732588" y="3644900"/>
            <a:ext cx="1223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Ко…а</a:t>
            </a:r>
          </a:p>
        </p:txBody>
      </p:sp>
      <p:sp>
        <p:nvSpPr>
          <p:cNvPr id="15367" name="Text Box 19"/>
          <p:cNvSpPr txBox="1">
            <a:spLocks noChangeArrowheads="1"/>
          </p:cNvSpPr>
          <p:nvPr/>
        </p:nvSpPr>
        <p:spPr bwMode="auto">
          <a:xfrm>
            <a:off x="3563938" y="5300663"/>
            <a:ext cx="2016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…олушка</a:t>
            </a:r>
          </a:p>
        </p:txBody>
      </p:sp>
      <p:pic>
        <p:nvPicPr>
          <p:cNvPr id="15368" name="Picture 1" descr="W41QHXCAAG2Y5GCATPIKSOCAJH9O46CA34NLGJCAAP20UQCA82AJHZCAEJ3MSUCAPCW2FTCAQKSY60CAW2INBOCATT0XY9CA5ZZSWOCAT6B8KZCAIL8KCQCA3F1GCVCAP5S39BCAL58HVUCADTZMAOCAUN1ZF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44675"/>
            <a:ext cx="19240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2" descr="PB9P9KCA5HBHG1CA6H3UMDCACV0901CAFK5ZC4CALT9V53CAEYISLWCA2KZORRCAB5KZP7CAMJ1EGJCAGDF8VJCAA62HOWCA3X9SQQCAD0HEXDCA2HMYYWCAC33X62CA9JCHH3CAGFWNOLCAA047H9CAYDWJE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916113"/>
            <a:ext cx="208756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4" descr="UPDTJ0CAN5BH38CALMIQYDCAY7CKKXCA0OWCCYCAH3O071CA0F5CHOCAD51ACACADLYWC0CADLY1Z1CA08ENKSCAZAMK96CAHYKLEFCAKG6NU5CADEY5D9CAGLYQPICA1C07S6CA5KAN17CAYTPSK1CA2BQN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221163"/>
            <a:ext cx="2028825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5" descr="L8IC71CABMOGH4CANB55MACA9PD1QZCAORW3PMCA7U3TRFCADQOGC5CA17IPLXCA5G1T92CANJ3914CAWYXCUXCAZQLBS9CANYVP9GCA3WOB63CA3WJ46NCAJHNIYECAIHSPRSCAUU5W6ECAEB86T9CALE0KV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92600"/>
            <a:ext cx="18002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6" descr="NR8QRBCA0N0XHSCAI19YG5CAM5VAEGCARIFKH3CALW8TIKCA2TNPQZCAWMXVS1CAAGIVDLCA9L660ZCA7QKVKICA0J7539CAD0I9QWCA963FTUCAWMFVVZCA68O655CAIPDQUHCAU5EZOHCA1FYNQ5CA5YS1T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205038"/>
            <a:ext cx="21145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/>
          <p:cNvSpPr>
            <a:spLocks noGrp="1" noChangeArrowheads="1"/>
          </p:cNvSpPr>
          <p:nvPr>
            <p:ph type="title" sz="quarter"/>
          </p:nvPr>
        </p:nvSpPr>
        <p:spPr>
          <a:xfrm>
            <a:off x="755650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Назови картинки, вставляя пропущенные буквы</a:t>
            </a:r>
          </a:p>
        </p:txBody>
      </p:sp>
      <p:sp>
        <p:nvSpPr>
          <p:cNvPr id="16387" name="Text Box 18"/>
          <p:cNvSpPr txBox="1">
            <a:spLocks noChangeArrowheads="1"/>
          </p:cNvSpPr>
          <p:nvPr/>
        </p:nvSpPr>
        <p:spPr bwMode="auto">
          <a:xfrm>
            <a:off x="900113" y="6092825"/>
            <a:ext cx="1943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Кукуру…а</a:t>
            </a:r>
          </a:p>
        </p:txBody>
      </p:sp>
      <p:sp>
        <p:nvSpPr>
          <p:cNvPr id="16388" name="Text Box 19"/>
          <p:cNvSpPr txBox="1">
            <a:spLocks noChangeArrowheads="1"/>
          </p:cNvSpPr>
          <p:nvPr/>
        </p:nvSpPr>
        <p:spPr bwMode="auto">
          <a:xfrm>
            <a:off x="6443663" y="3357563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Ро…а</a:t>
            </a:r>
            <a:endParaRPr lang="ru-RU" altLang="ru-RU" sz="2800" b="1">
              <a:solidFill>
                <a:srgbClr val="009900"/>
              </a:solidFill>
            </a:endParaRPr>
          </a:p>
        </p:txBody>
      </p:sp>
      <p:sp>
        <p:nvSpPr>
          <p:cNvPr id="16389" name="Text Box 20"/>
          <p:cNvSpPr txBox="1">
            <a:spLocks noChangeArrowheads="1"/>
          </p:cNvSpPr>
          <p:nvPr/>
        </p:nvSpPr>
        <p:spPr bwMode="auto">
          <a:xfrm>
            <a:off x="6516688" y="5949950"/>
            <a:ext cx="1585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Га…он</a:t>
            </a:r>
          </a:p>
        </p:txBody>
      </p:sp>
      <p:sp>
        <p:nvSpPr>
          <p:cNvPr id="16390" name="Text Box 21"/>
          <p:cNvSpPr txBox="1">
            <a:spLocks noChangeArrowheads="1"/>
          </p:cNvSpPr>
          <p:nvPr/>
        </p:nvSpPr>
        <p:spPr bwMode="auto">
          <a:xfrm>
            <a:off x="3995738" y="5084763"/>
            <a:ext cx="12969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Ва…а</a:t>
            </a:r>
          </a:p>
        </p:txBody>
      </p:sp>
      <p:sp>
        <p:nvSpPr>
          <p:cNvPr id="16391" name="Text Box 22"/>
          <p:cNvSpPr txBox="1">
            <a:spLocks noChangeArrowheads="1"/>
          </p:cNvSpPr>
          <p:nvPr/>
        </p:nvSpPr>
        <p:spPr bwMode="auto">
          <a:xfrm>
            <a:off x="900113" y="3500438"/>
            <a:ext cx="15859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Берё…а</a:t>
            </a:r>
            <a:endParaRPr lang="ru-RU" altLang="ru-RU" sz="2800" b="1">
              <a:solidFill>
                <a:srgbClr val="009900"/>
              </a:solidFill>
            </a:endParaRPr>
          </a:p>
        </p:txBody>
      </p:sp>
      <p:pic>
        <p:nvPicPr>
          <p:cNvPr id="16392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428750"/>
            <a:ext cx="2605087" cy="1981200"/>
          </a:xfrm>
        </p:spPr>
      </p:pic>
      <p:pic>
        <p:nvPicPr>
          <p:cNvPr id="16393" name="Picture 8" descr="Рисунок1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1484313"/>
            <a:ext cx="2379662" cy="1981200"/>
          </a:xfrm>
          <a:noFill/>
        </p:spPr>
      </p:pic>
      <p:pic>
        <p:nvPicPr>
          <p:cNvPr id="16394" name="Picture 1" descr="uhntitl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21163"/>
            <a:ext cx="2663825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2" descr="T4VWIYCAPKV3O3CASPE4GICAERRYZZCAU9ZU05CACY18SSCAWEAHZJCAJKDJS0CAZLNEGECAYSC2PMCAMIMFWSCAR1NHAJCAGSI4NRCA1XZ3X2CA6PVIP4CAK7V33ZCAWIG1NRCA8W3N9ACAFRTCEHCAX6NM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852738"/>
            <a:ext cx="13430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3" descr="untitl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76700"/>
            <a:ext cx="20764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4"/>
          <p:cNvSpPr>
            <a:spLocks noGrp="1" noChangeArrowheads="1"/>
          </p:cNvSpPr>
          <p:nvPr>
            <p:ph type="title" sz="quarter"/>
          </p:nvPr>
        </p:nvSpPr>
        <p:spPr>
          <a:xfrm>
            <a:off x="755650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 i="1">
                <a:solidFill>
                  <a:srgbClr val="CC3300"/>
                </a:solidFill>
              </a:rPr>
              <a:t>Назови картинки, вставляя пропущенные буквы</a:t>
            </a:r>
          </a:p>
        </p:txBody>
      </p:sp>
      <p:sp>
        <p:nvSpPr>
          <p:cNvPr id="17411" name="Text Box 17"/>
          <p:cNvSpPr txBox="1">
            <a:spLocks noChangeArrowheads="1"/>
          </p:cNvSpPr>
          <p:nvPr/>
        </p:nvSpPr>
        <p:spPr bwMode="auto">
          <a:xfrm>
            <a:off x="1331913" y="3429000"/>
            <a:ext cx="1454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Арбу…</a:t>
            </a:r>
          </a:p>
        </p:txBody>
      </p:sp>
      <p:sp>
        <p:nvSpPr>
          <p:cNvPr id="17412" name="Text Box 18"/>
          <p:cNvSpPr txBox="1">
            <a:spLocks noChangeArrowheads="1"/>
          </p:cNvSpPr>
          <p:nvPr/>
        </p:nvSpPr>
        <p:spPr bwMode="auto">
          <a:xfrm>
            <a:off x="1187450" y="5949950"/>
            <a:ext cx="2016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Водола…</a:t>
            </a:r>
          </a:p>
        </p:txBody>
      </p:sp>
      <p:sp>
        <p:nvSpPr>
          <p:cNvPr id="17413" name="Text Box 20"/>
          <p:cNvSpPr txBox="1">
            <a:spLocks noChangeArrowheads="1"/>
          </p:cNvSpPr>
          <p:nvPr/>
        </p:nvSpPr>
        <p:spPr bwMode="auto">
          <a:xfrm>
            <a:off x="6516688" y="5949950"/>
            <a:ext cx="1585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Моро…</a:t>
            </a:r>
          </a:p>
        </p:txBody>
      </p:sp>
      <p:sp>
        <p:nvSpPr>
          <p:cNvPr id="17414" name="Text Box 21"/>
          <p:cNvSpPr txBox="1">
            <a:spLocks noChangeArrowheads="1"/>
          </p:cNvSpPr>
          <p:nvPr/>
        </p:nvSpPr>
        <p:spPr bwMode="auto">
          <a:xfrm>
            <a:off x="6732588" y="350043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Та…</a:t>
            </a:r>
          </a:p>
        </p:txBody>
      </p:sp>
      <p:pic>
        <p:nvPicPr>
          <p:cNvPr id="17415" name="Picture 9" descr="арбуз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" y="1500188"/>
            <a:ext cx="2500313" cy="2047875"/>
          </a:xfrm>
          <a:noFill/>
        </p:spPr>
      </p:pic>
      <p:pic>
        <p:nvPicPr>
          <p:cNvPr id="17416" name="Picture 1" descr="3O9U2MCA933THZCAXO6PSICAH3YXZNCA2506CRCA8CERV5CANUE28UCAH3R44LCAR301XQCA9B3G8LCAU1I82DCAE258C2CA630S56CAE5W0I7CAQXV1Q7CA1DTP7UCAL12173CA7KF0QBCAKO831ICA6S940C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4292600"/>
            <a:ext cx="2520950" cy="1512888"/>
          </a:xfrm>
        </p:spPr>
      </p:pic>
      <p:pic>
        <p:nvPicPr>
          <p:cNvPr id="17417" name="Picture 2" descr="K11P3OCAIPLEHCCALO8ESFCAK37VRUCAARQLPVCA1JZ76UCARA481FCACBF11CCA79WW0OCA2D0B0MCAQ97UPTCAVVZKGQCAGQR1SSCARURH21CAR6G9OJCAJ1CN8SCAQOW21ZCA6FYL0LCAXHXGYYCA5FN2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843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3" descr="Q1EDOMCAZM9N83CAL6CR65CAS8CLKECAZ3E3GRCAT3DHDBCAD6XKGHCAK27ZTSCABSTE98CASMLKDMCAACN067CA2HIF43CA3PBAETCAX8GMWKCAH799W7CAD2XUWNCAWXRUV8CAOXOIQ2CAU24DWSCA74SET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076700"/>
            <a:ext cx="237648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Отгадай загадки, назови отгадки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606925" cy="20240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От дождя спасает,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А сам намокает.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Хотя намокает,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sz="2800" b="1">
                <a:solidFill>
                  <a:srgbClr val="009900"/>
                </a:solidFill>
              </a:rPr>
              <a:t>Но не промокает.</a:t>
            </a:r>
            <a:endParaRPr lang="ru-RU" altLang="ru-RU" sz="2800" b="1">
              <a:solidFill>
                <a:srgbClr val="009900"/>
              </a:solidFill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3714750" y="4857750"/>
            <a:ext cx="518318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2800" b="1">
              <a:solidFill>
                <a:srgbClr val="0099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929063" y="4286250"/>
            <a:ext cx="4606925" cy="20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be-BY" sz="2800" b="1" kern="0" dirty="0">
                <a:solidFill>
                  <a:srgbClr val="009900"/>
                </a:solidFill>
                <a:latin typeface="+mn-lt"/>
              </a:rPr>
              <a:t>Рогатая, а не олень.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be-BY" sz="2800" b="1" kern="0" dirty="0">
                <a:solidFill>
                  <a:srgbClr val="009900"/>
                </a:solidFill>
                <a:latin typeface="+mn-lt"/>
              </a:rPr>
              <a:t>Дает молоко, а не корова.</a:t>
            </a:r>
            <a:endParaRPr lang="ru-RU" sz="2800" b="1" kern="0" dirty="0">
              <a:solidFill>
                <a:srgbClr val="009900"/>
              </a:solidFill>
              <a:latin typeface="+mn-lt"/>
            </a:endParaRPr>
          </a:p>
        </p:txBody>
      </p:sp>
      <p:pic>
        <p:nvPicPr>
          <p:cNvPr id="18433" name="Picture 1" descr="FL82MLCA5WJGSJCAGIGWSNCAZ35KTTCAEC0FKJCAQDTWPJCAG3O0WGCAASSMJXCA304YR0CANU8XQSCAOTUJHPCA07BHFBCA54AZUMCAQE9XDYCA805XFJCAJP1DQDCA719YLGCAEM992WCAMHFFN8CAYCLW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221163"/>
            <a:ext cx="2519362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2" descr="W41QHXCAAG2Y5GCATPIKSOCAJH9O46CA34NLGJCAAP20UQCA82AJHZCAEJ3MSUCAPCW2FTCAQKSY60CAW2INBOCATT0XY9CA5ZZSWOCAT6B8KZCAIL8KCQCA3F1GCVCAP5S39BCAL58HVUCADTZMAOCAUN1ZFP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1916113"/>
            <a:ext cx="2736850" cy="19319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Отгадай загадки, назови отгадки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844675"/>
            <a:ext cx="3133725" cy="15922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Комочек пуха,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длинное ухо.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Прыгает ловко,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любит морковку.</a:t>
            </a:r>
          </a:p>
        </p:txBody>
      </p:sp>
      <p:sp>
        <p:nvSpPr>
          <p:cNvPr id="19460" name="Прямоугольник 8"/>
          <p:cNvSpPr>
            <a:spLocks noChangeArrowheads="1"/>
          </p:cNvSpPr>
          <p:nvPr/>
        </p:nvSpPr>
        <p:spPr bwMode="auto">
          <a:xfrm>
            <a:off x="5219700" y="4941888"/>
            <a:ext cx="2873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Лик пахучий,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а хвост колючий.</a:t>
            </a:r>
            <a:endParaRPr lang="ru-RU" altLang="ru-RU" sz="2400"/>
          </a:p>
        </p:txBody>
      </p:sp>
      <p:pic>
        <p:nvPicPr>
          <p:cNvPr id="19457" name="Picture 1" descr="VEVE6ICAO7CY1ACAZNOIWICAMXZXH8CA3KHZ6ICA8NSH2CCA3MZJLACAA4CIMTCAL2JNOGCAX377KACAQ1M94JCAH6B6QDCA6WCADNCA79N3CZCAG737ZNCA8O1Y2YCAA11ZN0CA177ZZTCAN88V7PCAJYCK0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89363"/>
            <a:ext cx="2808288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2" descr="OBSZ9RCA34CS50CAG65A1UCAKFW3LKCA3ZR8HBCAMMWGRSCAXEK4CYCA75PKAPCABRVQYKCAVPJ069CAMYW7Y8CAR0025XCAZT5U1DCAGRC5G7CAULS590CAHVH73OCAH1E8FUCALH95OHCA043RNJCALKW6O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060575"/>
            <a:ext cx="252095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792162"/>
          </a:xfrm>
        </p:spPr>
        <p:txBody>
          <a:bodyPr/>
          <a:lstStyle/>
          <a:p>
            <a:r>
              <a:rPr lang="ru-RU" altLang="ru-RU" b="1">
                <a:solidFill>
                  <a:srgbClr val="CC3300"/>
                </a:solidFill>
              </a:rPr>
              <a:t>Доскажи словечко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412875"/>
            <a:ext cx="5326062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В летний, солнечный сезон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Зацветает наш…(газон)</a:t>
            </a:r>
          </a:p>
          <a:p>
            <a:pPr>
              <a:buFontTx/>
              <a:buNone/>
            </a:pPr>
            <a:endParaRPr lang="ru-RU" altLang="ru-RU" sz="2400" b="1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В зоопарк пойдём скорей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Чтоб увидеть там…(зверей) </a:t>
            </a:r>
          </a:p>
          <a:p>
            <a:pPr>
              <a:buFontTx/>
              <a:buNone/>
            </a:pPr>
            <a:endParaRPr lang="ru-RU" altLang="ru-RU" sz="2400" b="1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Я ключом открыть не мог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На дверях большой…(замок)</a:t>
            </a:r>
          </a:p>
        </p:txBody>
      </p:sp>
      <p:pic>
        <p:nvPicPr>
          <p:cNvPr id="20484" name="Picture 1024" descr="untitled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1341438"/>
            <a:ext cx="1860550" cy="1295400"/>
          </a:xfrm>
        </p:spPr>
      </p:pic>
      <p:pic>
        <p:nvPicPr>
          <p:cNvPr id="20485" name="Picture 1026" descr="WJXTAYCAYJ4WRSCAW0XCG3CAM5S8WQCAU7LLVWCA76RSDCCA6VXJQZCA2B4IH8CA407WFECA8YJFPTCAYLD5H4CA3L342YCAX05BORCAJ9EP1LCARNJL9SCA72HYXHCAS7C7PTCAJLZWGBCA6V6ZP7CAIXR6M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2924175"/>
            <a:ext cx="1873250" cy="1476375"/>
          </a:xfrm>
        </p:spPr>
      </p:pic>
      <p:pic>
        <p:nvPicPr>
          <p:cNvPr id="20486" name="Picture 1028" descr="090E9HCA2O54KPCAT3W8ESCAMDCU32CAK3UJLOCA91IQERCA5UTB2ACAKZ0ROGCALZUNE5CALXPV2VCA9D8PPOCA2EL0F8CAZWRZ7FCAE1J3Q7CA6VDMK0CAZ59O86CAJADHMJCAJBPRB2CANYFBKOCAB8VDC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r="16679"/>
          <a:stretch>
            <a:fillRect/>
          </a:stretch>
        </p:blipFill>
        <p:spPr bwMode="auto">
          <a:xfrm>
            <a:off x="6372225" y="4797425"/>
            <a:ext cx="18732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i="1">
                <a:solidFill>
                  <a:srgbClr val="CC3300"/>
                </a:solidFill>
                <a:latin typeface="Monotype Corsiva" pitchFamily="66" charset="0"/>
              </a:rPr>
              <a:t>КОМПЛЕКС   АРТИКУЛЯЦИОННЫХ   УПРАЖНЕНИЙ   ДЛЯ ЗВУКА  « </a:t>
            </a:r>
            <a:r>
              <a:rPr lang="be-BY" altLang="ru-RU" sz="3600" b="1" i="1">
                <a:solidFill>
                  <a:srgbClr val="CC3300"/>
                </a:solidFill>
                <a:latin typeface="Monotype Corsiva" pitchFamily="66" charset="0"/>
              </a:rPr>
              <a:t>З</a:t>
            </a:r>
            <a:r>
              <a:rPr lang="ru-RU" altLang="ru-RU" sz="3600" b="1" i="1">
                <a:solidFill>
                  <a:srgbClr val="CC3300"/>
                </a:solidFill>
                <a:latin typeface="Monotype Corsiva" pitchFamily="66" charset="0"/>
              </a:rPr>
              <a:t>»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i="1">
                <a:solidFill>
                  <a:srgbClr val="009900"/>
                </a:solidFill>
                <a:latin typeface="Comic Sans MS" pitchFamily="66" charset="0"/>
              </a:rPr>
              <a:t>При постановке правильного произношения звука </a:t>
            </a:r>
            <a:r>
              <a:rPr lang="be-BY" altLang="ru-RU" sz="2400" b="1" i="1">
                <a:solidFill>
                  <a:srgbClr val="009900"/>
                </a:solidFill>
                <a:latin typeface="Comic Sans MS" pitchFamily="66" charset="0"/>
              </a:rPr>
              <a:t>З</a:t>
            </a:r>
            <a:r>
              <a:rPr lang="ru-RU" altLang="ru-RU" sz="2400" b="1" i="1">
                <a:solidFill>
                  <a:srgbClr val="009900"/>
                </a:solidFill>
                <a:latin typeface="Comic Sans MS" pitchFamily="66" charset="0"/>
              </a:rPr>
              <a:t>, проводится целенаправленная работа над речевыми движениями, которые не сформировались у ребёнка в процессе речевого развития.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i="1">
                <a:solidFill>
                  <a:srgbClr val="009900"/>
                </a:solidFill>
                <a:latin typeface="Comic Sans MS" pitchFamily="66" charset="0"/>
              </a:rPr>
              <a:t>    Каждое артикуляционное упражнение в соответствии с выполняемым действием имеет своё название. Картинка-образ служит образцом для подражания предмету или действиям выбранного предмета.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i="1" u="sng">
                <a:solidFill>
                  <a:srgbClr val="009900"/>
                </a:solidFill>
                <a:latin typeface="Comic Sans MS" pitchFamily="66" charset="0"/>
              </a:rPr>
              <a:t>ПОМНИТЕ!</a:t>
            </a:r>
            <a:r>
              <a:rPr lang="ru-RU" altLang="ru-RU" sz="2400" b="1" i="1">
                <a:solidFill>
                  <a:srgbClr val="009900"/>
                </a:solidFill>
                <a:latin typeface="Comic Sans MS" pitchFamily="66" charset="0"/>
              </a:rPr>
              <a:t> Важно не количество ,а правильный подбор и качество выполнения артикуляционных упражнений.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31837"/>
          </a:xfrm>
        </p:spPr>
        <p:txBody>
          <a:bodyPr/>
          <a:lstStyle/>
          <a:p>
            <a:r>
              <a:rPr lang="ru-RU" altLang="ru-RU" sz="4000" b="1">
                <a:solidFill>
                  <a:srgbClr val="CC3300"/>
                </a:solidFill>
              </a:rPr>
              <a:t>Доскажи словечко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412875"/>
            <a:ext cx="4678362" cy="41148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На лесной глухой опушке			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Бабки – Ёжкина …(избушка) </a:t>
            </a:r>
          </a:p>
          <a:p>
            <a:pPr>
              <a:buFontTx/>
              <a:buNone/>
            </a:pPr>
            <a:endParaRPr lang="ru-RU" altLang="ru-RU" sz="2400" b="1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Зайку бросила хозяйка – 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Под дождём остался … (зайка)</a:t>
            </a:r>
          </a:p>
          <a:p>
            <a:pPr>
              <a:buFontTx/>
              <a:buNone/>
            </a:pPr>
            <a:endParaRPr lang="ru-RU" altLang="ru-RU" sz="2400" b="1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Мы цветы поставим сразу</a:t>
            </a:r>
          </a:p>
          <a:p>
            <a:pPr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В эту голубую…(вазу)</a:t>
            </a:r>
          </a:p>
        </p:txBody>
      </p:sp>
      <p:pic>
        <p:nvPicPr>
          <p:cNvPr id="21508" name="Picture 1024" descr="MQU582CAIF458YCA936XR0CAP1N210CAJIH8L2CAKV3TU8CADJH7XVCA5LBZ79CAJOIW9TCAWYJCRKCA44PCRNCAINTMPUCAJTJPL4CA19BNMVCAMSR3VWCA06THAZCA6AEP45CA5GCBDXCA6LYM8ECALWI59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4581525"/>
            <a:ext cx="1511300" cy="1565275"/>
          </a:xfrm>
        </p:spPr>
      </p:pic>
      <p:pic>
        <p:nvPicPr>
          <p:cNvPr id="21509" name="Picture 1026" descr="RTAP0SCALQHYDHCAEI1GG7CA22II1WCAKNCJKFCAEAGCFZCAO325W0CA2EWE5YCAUECI8VCAESQZDWCAOOE80ECAM29RJOCAS2RCPWCAFOL62DCAZPTB0GCAB8GMWGCAXQRVTSCADR1E78CAHWMPFLCA3XRVGR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125538"/>
            <a:ext cx="1571625" cy="1609725"/>
          </a:xfrm>
        </p:spPr>
      </p:pic>
      <p:pic>
        <p:nvPicPr>
          <p:cNvPr id="21510" name="Picture 1028" descr="QYD30DCA299Y17CAI5RMMOCARYESJSCAPK8GIHCAN9JE47CA2S6NG8CAIZGZECCA9SPQMDCAK6LMAVCAZHJ4AHCA2XZ47QCA6Q4PY5CAVNDM3PCA63DGNYCA36IEFICAJM8JOICAOFATQFCA1F7J5NCAUFA6I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52738"/>
            <a:ext cx="14208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865188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Логопедические рифмовки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8640763" cy="32353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За –за-за, за-за-за здесь пр</a:t>
            </a:r>
            <a:r>
              <a:rPr lang="ru-RU" altLang="ru-RU" b="1">
                <a:solidFill>
                  <a:srgbClr val="009900"/>
                </a:solidFill>
              </a:rPr>
              <a:t>и</a:t>
            </a:r>
            <a:r>
              <a:rPr lang="be-BY" altLang="ru-RU" b="1">
                <a:solidFill>
                  <a:srgbClr val="009900"/>
                </a:solidFill>
              </a:rPr>
              <a:t>вязана коза.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Зы-зы-зы зы-зы-зы  мало травки у козы.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Зу-зу-зу зу-зу-зу отвязали мы козу.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За-за-за за-за-за залезает в сад коза.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Зу-зу-зу зу-зу-зу привязали мы козу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За-за-за за-за-за здесь привязана коза.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/>
          </a:p>
        </p:txBody>
      </p:sp>
      <p:pic>
        <p:nvPicPr>
          <p:cNvPr id="22532" name="Picture 1024" descr="21WXEBCAGTM603CANOAMRMCA209GV6CA61YYFSCAX31VCKCA2IO4JICAML8JVSCAKV8ZMICAKHRQ2RCA2EKFS3CA11DIT2CA0K0KNYCA99GW54CAE0HEJ7CAHSBOY9CAROZOMRCA92WVZUCA04L04RCAUG87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508500"/>
            <a:ext cx="259238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1143000"/>
          </a:xfrm>
        </p:spPr>
        <p:txBody>
          <a:bodyPr/>
          <a:lstStyle/>
          <a:p>
            <a:r>
              <a:rPr lang="ru-RU" altLang="ru-RU" b="1">
                <a:solidFill>
                  <a:srgbClr val="CC3300"/>
                </a:solidFill>
              </a:rPr>
              <a:t>Логопедические рифмовки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81200"/>
            <a:ext cx="8496300" cy="26717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За – за – за — у Зои коза,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зо – зо – зо — у Зои зонт,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зу – зу – зу — Зоя под зонтом пасет козу,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зы – зы – зы — у Зои нет ни зонта, ни козы.</a:t>
            </a:r>
          </a:p>
        </p:txBody>
      </p:sp>
      <p:sp>
        <p:nvSpPr>
          <p:cNvPr id="23556" name="WordArt 0"/>
          <p:cNvSpPr>
            <a:spLocks noChangeArrowheads="1" noChangeShapeType="1" noTextEdit="1"/>
          </p:cNvSpPr>
          <p:nvPr/>
        </p:nvSpPr>
        <p:spPr bwMode="auto">
          <a:xfrm>
            <a:off x="684213" y="4797425"/>
            <a:ext cx="792162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  <p:sp>
        <p:nvSpPr>
          <p:cNvPr id="23557" name="WordArt 1"/>
          <p:cNvSpPr>
            <a:spLocks noChangeArrowheads="1" noChangeShapeType="1" noTextEdit="1"/>
          </p:cNvSpPr>
          <p:nvPr/>
        </p:nvSpPr>
        <p:spPr bwMode="auto">
          <a:xfrm>
            <a:off x="6588125" y="4797425"/>
            <a:ext cx="792163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  <p:sp>
        <p:nvSpPr>
          <p:cNvPr id="23558" name="WordArt 2"/>
          <p:cNvSpPr>
            <a:spLocks noChangeArrowheads="1" noChangeShapeType="1" noTextEdit="1"/>
          </p:cNvSpPr>
          <p:nvPr/>
        </p:nvSpPr>
        <p:spPr bwMode="auto">
          <a:xfrm>
            <a:off x="3851275" y="5084763"/>
            <a:ext cx="792163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Произнеси скороговорки</a:t>
            </a:r>
          </a:p>
        </p:txBody>
      </p:sp>
      <p:sp>
        <p:nvSpPr>
          <p:cNvPr id="24579" name="Содержимое 3"/>
          <p:cNvSpPr>
            <a:spLocks noGrp="1"/>
          </p:cNvSpPr>
          <p:nvPr>
            <p:ph idx="1"/>
          </p:nvPr>
        </p:nvSpPr>
        <p:spPr>
          <a:xfrm>
            <a:off x="714375" y="1214438"/>
            <a:ext cx="6089650" cy="4857750"/>
          </a:xfrm>
        </p:spPr>
        <p:txBody>
          <a:bodyPr/>
          <a:lstStyle/>
          <a:p>
            <a:r>
              <a:rPr lang="ru-RU" altLang="ru-RU" b="1">
                <a:solidFill>
                  <a:srgbClr val="009900"/>
                </a:solidFill>
              </a:rPr>
              <a:t>На возу лоза, у воза коза.</a:t>
            </a:r>
          </a:p>
          <a:p>
            <a:r>
              <a:rPr lang="ru-RU" altLang="ru-RU" b="1">
                <a:solidFill>
                  <a:srgbClr val="009900"/>
                </a:solidFill>
              </a:rPr>
              <a:t>Гроза грозна, грозна гроза.</a:t>
            </a:r>
          </a:p>
          <a:p>
            <a:r>
              <a:rPr lang="ru-RU" altLang="ru-RU" b="1">
                <a:solidFill>
                  <a:srgbClr val="009900"/>
                </a:solidFill>
              </a:rPr>
              <a:t>Лезут козы в грозу в лозу – 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	Лозу козы в грозу грызут.</a:t>
            </a:r>
          </a:p>
          <a:p>
            <a:r>
              <a:rPr lang="ru-RU" altLang="ru-RU" b="1">
                <a:solidFill>
                  <a:srgbClr val="009900"/>
                </a:solidFill>
              </a:rPr>
              <a:t>Запускает Зоя змея, 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	Зоин змей летать умеет.</a:t>
            </a:r>
          </a:p>
          <a:p>
            <a:r>
              <a:rPr lang="ru-RU" altLang="ru-RU" b="1">
                <a:solidFill>
                  <a:srgbClr val="009900"/>
                </a:solidFill>
              </a:rPr>
              <a:t>Две козы и два бизона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	Потоптали все газоны.</a:t>
            </a:r>
          </a:p>
        </p:txBody>
      </p:sp>
      <p:sp>
        <p:nvSpPr>
          <p:cNvPr id="24580" name="WordArt 1"/>
          <p:cNvSpPr>
            <a:spLocks noChangeArrowheads="1" noChangeShapeType="1" noTextEdit="1"/>
          </p:cNvSpPr>
          <p:nvPr/>
        </p:nvSpPr>
        <p:spPr bwMode="auto">
          <a:xfrm rot="1394723">
            <a:off x="7956550" y="908050"/>
            <a:ext cx="792163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016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  <p:sp>
        <p:nvSpPr>
          <p:cNvPr id="24581" name="WordArt 2"/>
          <p:cNvSpPr>
            <a:spLocks noChangeArrowheads="1" noChangeShapeType="1" noTextEdit="1"/>
          </p:cNvSpPr>
          <p:nvPr/>
        </p:nvSpPr>
        <p:spPr bwMode="auto">
          <a:xfrm rot="988294">
            <a:off x="7451725" y="4797425"/>
            <a:ext cx="792163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058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  <p:sp>
        <p:nvSpPr>
          <p:cNvPr id="24582" name="WordArt 3"/>
          <p:cNvSpPr>
            <a:spLocks noChangeArrowheads="1" noChangeShapeType="1" noTextEdit="1"/>
          </p:cNvSpPr>
          <p:nvPr/>
        </p:nvSpPr>
        <p:spPr bwMode="auto">
          <a:xfrm rot="1247034">
            <a:off x="6877050" y="2781300"/>
            <a:ext cx="792163" cy="1181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034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ru-RU" altLang="ru-RU" b="1">
                <a:solidFill>
                  <a:srgbClr val="CC3300"/>
                </a:solidFill>
              </a:rPr>
              <a:t>Выучи стихотворение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965700" cy="30321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ru-RU" sz="2800"/>
              <a:t> </a:t>
            </a:r>
            <a:r>
              <a:rPr lang="ru-RU" altLang="ru-RU" sz="2800"/>
              <a:t>		</a:t>
            </a:r>
            <a:r>
              <a:rPr lang="ru-RU" altLang="ru-RU" sz="2800" b="1">
                <a:solidFill>
                  <a:srgbClr val="009900"/>
                </a:solidFill>
              </a:rPr>
              <a:t>Заяц</a:t>
            </a:r>
            <a:endParaRPr lang="en-US" altLang="ru-RU" sz="2800" b="1">
              <a:solidFill>
                <a:srgbClr val="009900"/>
              </a:solidFill>
            </a:endParaRPr>
          </a:p>
          <a:p>
            <a:pPr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Заяц,  заяц.  Чем  ты  занят?</a:t>
            </a:r>
          </a:p>
          <a:p>
            <a:pPr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Кочерыжку  разгрызаю,</a:t>
            </a:r>
          </a:p>
          <a:p>
            <a:pPr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А  чему  ты  заяц  рад?</a:t>
            </a:r>
          </a:p>
          <a:p>
            <a:pPr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Рад  что  зубы  не  болят.</a:t>
            </a:r>
          </a:p>
        </p:txBody>
      </p:sp>
      <p:pic>
        <p:nvPicPr>
          <p:cNvPr id="25604" name="Picture 0" descr="untitl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2205038"/>
            <a:ext cx="2574925" cy="29352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Выучи стихотворение</a:t>
            </a:r>
          </a:p>
        </p:txBody>
      </p:sp>
      <p:sp>
        <p:nvSpPr>
          <p:cNvPr id="26627" name="Текст 4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5457825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Затея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Вот весёлая затея –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Запускать на нитке змея.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Змей летит выше берёз!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Ветер змея не жалея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Прямо к солнышку понес.</a:t>
            </a:r>
          </a:p>
          <a:p>
            <a:pPr>
              <a:buFontTx/>
              <a:buNone/>
            </a:pPr>
            <a:endParaRPr lang="ru-RU" altLang="ru-RU"/>
          </a:p>
        </p:txBody>
      </p:sp>
      <p:pic>
        <p:nvPicPr>
          <p:cNvPr id="26628" name="Picture 1" descr="4OT6ULCAL6Z1I2CASWF6KYCASD6DB2CAGPHVY4CA1LZ76BCAEOYB40CA2H3WHWCAR2K3DQCA5T1C1NCA3VCJ11CALMMCPZCA62K7Z0CAYEI3RUCAKG6QO1CA3TY38PCAMOU6RFCA1R8P23CAE97GG0CAY8L0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205038"/>
            <a:ext cx="26654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Выучи стихотворение</a:t>
            </a:r>
          </a:p>
        </p:txBody>
      </p:sp>
      <p:sp>
        <p:nvSpPr>
          <p:cNvPr id="27651" name="Текст 4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5100638" cy="3162300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           Коза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У Зои своя коза.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Зовут козу Егоза.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Не знает Зоя покою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С козою своей Егозою.</a:t>
            </a:r>
          </a:p>
        </p:txBody>
      </p:sp>
      <p:pic>
        <p:nvPicPr>
          <p:cNvPr id="27652" name="Picture 1" descr="HK8B1ACAWSB8CNCA1GIC1CCAGMOVHGCALALESUCAIJJT8WCA7UDAE1CA6NECO1CAICJHKGCALWENVZCASK2VC5CAV1S437CAJ4WPBECA7ZNKMYCAE7LM00CADFUYZSCA16F9EPCA32P129CAKC0DC4CAOCG3O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141663"/>
            <a:ext cx="3095625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5457825" cy="30908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/>
              <a:t>         </a:t>
            </a:r>
            <a:r>
              <a:rPr lang="ru-RU" altLang="ru-RU" b="1">
                <a:solidFill>
                  <a:srgbClr val="009900"/>
                </a:solidFill>
              </a:rPr>
              <a:t>Звездопад</a:t>
            </a:r>
          </a:p>
          <a:p>
            <a:pPr>
              <a:buFontTx/>
              <a:buNone/>
            </a:pPr>
            <a:r>
              <a:rPr lang="ru-RU" altLang="ru-RU" b="1">
                <a:solidFill>
                  <a:srgbClr val="009900"/>
                </a:solidFill>
              </a:rPr>
              <a:t>Знает Зоя</a:t>
            </a:r>
            <a:r>
              <a:rPr lang="en-US" altLang="ru-RU" b="1">
                <a:solidFill>
                  <a:srgbClr val="009900"/>
                </a:solidFill>
              </a:rPr>
              <a:t>:</a:t>
            </a:r>
            <a:r>
              <a:rPr lang="be-BY" altLang="ru-RU" b="1">
                <a:solidFill>
                  <a:srgbClr val="009900"/>
                </a:solidFill>
              </a:rPr>
              <a:t> </a:t>
            </a:r>
            <a:r>
              <a:rPr lang="ru-RU" altLang="ru-RU" b="1">
                <a:solidFill>
                  <a:srgbClr val="009900"/>
                </a:solidFill>
              </a:rPr>
              <a:t>и</a:t>
            </a:r>
            <a:r>
              <a:rPr lang="be-BY" altLang="ru-RU" b="1">
                <a:solidFill>
                  <a:srgbClr val="009900"/>
                </a:solidFill>
              </a:rPr>
              <a:t>ногда</a:t>
            </a:r>
          </a:p>
          <a:p>
            <a:pPr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Падает с небес звезда.</a:t>
            </a:r>
          </a:p>
          <a:p>
            <a:pPr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Звездопад тех удивит,</a:t>
            </a:r>
          </a:p>
          <a:p>
            <a:pPr>
              <a:buFontTx/>
              <a:buNone/>
            </a:pPr>
            <a:r>
              <a:rPr lang="be-BY" altLang="ru-RU" b="1">
                <a:solidFill>
                  <a:srgbClr val="009900"/>
                </a:solidFill>
              </a:rPr>
              <a:t>Кто когда темно не спит.</a:t>
            </a:r>
            <a:endParaRPr lang="ru-RU" altLang="ru-RU" b="1">
              <a:solidFill>
                <a:srgbClr val="009900"/>
              </a:solidFill>
            </a:endParaRP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214313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Выучи стихотворение</a:t>
            </a:r>
          </a:p>
        </p:txBody>
      </p:sp>
      <p:pic>
        <p:nvPicPr>
          <p:cNvPr id="28676" name="Picture 1" descr="KVOHW5CAZPNJ6HCA83M8KSCAUSNTBRCAGR3GK3CAJPFMTQCAVTLHT4CA7KY9LGCABRRSX1CADBJE0CCA6E6IL6CA0P8AP8CAZ9D0MKCA6Z8KBLCA2INJJXCAJZWYQHCA3KFR6NCAQAJ261CAYRNU0YCACT2C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89138"/>
            <a:ext cx="324008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WordArt 2"/>
          <p:cNvSpPr>
            <a:spLocks noChangeArrowheads="1" noChangeShapeType="1" noTextEdit="1"/>
          </p:cNvSpPr>
          <p:nvPr/>
        </p:nvSpPr>
        <p:spPr bwMode="auto">
          <a:xfrm>
            <a:off x="827088" y="404813"/>
            <a:ext cx="7489825" cy="1296987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80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 за работу!</a:t>
            </a:r>
          </a:p>
        </p:txBody>
      </p:sp>
      <p:pic>
        <p:nvPicPr>
          <p:cNvPr id="29699" name="Picture 3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6600" y="5157788"/>
            <a:ext cx="9429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157788"/>
            <a:ext cx="1000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500438"/>
            <a:ext cx="1000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420938"/>
            <a:ext cx="10001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7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08175" y="3933825"/>
            <a:ext cx="9429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AG0037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750" y="2636838"/>
            <a:ext cx="9429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Picture 9" descr="j03433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47800"/>
            <a:ext cx="3302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1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1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0" autoRev="1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22 -0.02264  -0.033 -0.06126  -0.027 -0.09988  C -0.024 -0.1132  -0.02 -0.12652  -0.014 -0.13717  C -0.01 -0.10654  0.004 -0.07858  0.025 -0.06126  C 0.025 -0.09855  0.041 -0.13451  0.068 -0.15049  C 0.077 -0.15715  0.087 -0.15982  0.097 -0.16115  C 0.082 -0.13851  0.074 -0.10654  0.077 -0.07325  C 0.099 -0.09722  0.13 -0.10255  0.157 -0.08523  C 0.166 -0.07991  0.175 -0.07058  0.181 -0.06126  C 0.158 -0.06393  0.134 -0.05194  0.117 -0.02797  C 0.144 -0.01998  0.167 0.00799  0.174 0.04661  C 0.176 0.05993  0.176 0.07325  0.174 0.08657  C 0.161 0.06126  0.139 0.04395  0.115 0.04129  C 0.127 0.07458  0.124 0.11587  0.106 0.1465  C 0.099 0.15715  0.091 0.16647  0.082 0.1718  C 0.089 0.1425  0.085 0.10921  0.072 0.08257  C 0.06 0.11587  0.034 0.13851  0.004 0.13851  C -0.007 0.13851  -0.017 0.13584  -0.026 0.13052  C -0.004 0.11986  0.013 0.09456  0.021 0.06393  C -0.007 0.07192  -0.036 0.05993  -0.055 0.0293  C -0.062 0.01731  -0.066 0.00533  -0.069 -0.00799  C -0.049 0.00932  -0.023 0.01199  0 0  Z" pathEditMode="relative" ptsTypes="">
                                      <p:cBhvr>
                                        <p:cTn id="37" dur="30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 animBg="1"/>
      <p:bldP spid="68610" grpId="1" animBg="1"/>
      <p:bldP spid="68610" grpId="2" animBg="1"/>
      <p:bldP spid="68610" grpId="3" animBg="1"/>
      <p:bldP spid="68610" grpId="4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z="4000" b="1" i="1">
                <a:solidFill>
                  <a:srgbClr val="CC3300"/>
                </a:solidFill>
                <a:latin typeface="Monotype Corsiva" pitchFamily="66" charset="0"/>
              </a:rPr>
              <a:t>Критерии оценки качества выполнения артикуляционных упражнений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altLang="ru-RU" sz="2800"/>
          </a:p>
          <a:p>
            <a:pPr eaLnBrk="1" hangingPunct="1"/>
            <a:endParaRPr lang="ru-RU" altLang="ru-RU" sz="28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38200" y="2438400"/>
            <a:ext cx="7772400" cy="341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0066FF"/>
                </a:solidFill>
                <a:latin typeface="Comic Sans MS" pitchFamily="66" charset="0"/>
              </a:rPr>
              <a:t>Чёткость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FF3399"/>
                </a:solidFill>
                <a:latin typeface="Comic Sans MS" pitchFamily="66" charset="0"/>
              </a:rPr>
              <a:t>Плавность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006600"/>
                </a:solidFill>
                <a:latin typeface="Comic Sans MS" pitchFamily="66" charset="0"/>
              </a:rPr>
              <a:t>Дифференцированность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9900FF"/>
                </a:solidFill>
                <a:latin typeface="Comic Sans MS" pitchFamily="66" charset="0"/>
              </a:rPr>
              <a:t>Точность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FF66CC"/>
                </a:solidFill>
                <a:latin typeface="Comic Sans MS" pitchFamily="66" charset="0"/>
              </a:rPr>
              <a:t>Равномерность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3399FF"/>
                </a:solidFill>
                <a:latin typeface="Comic Sans MS" pitchFamily="66" charset="0"/>
              </a:rPr>
              <a:t>Устойчивость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Blip>
                <a:blip r:embed="rId2"/>
              </a:buBlip>
            </a:pPr>
            <a:r>
              <a:rPr lang="ru-RU" altLang="ru-RU" sz="2800">
                <a:solidFill>
                  <a:srgbClr val="00CC66"/>
                </a:solidFill>
                <a:latin typeface="Comic Sans MS" pitchFamily="66" charset="0"/>
              </a:rPr>
              <a:t>Переключаемость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92163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Часики</a:t>
            </a: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125538"/>
            <a:ext cx="2519362" cy="2335212"/>
          </a:xfrm>
          <a:noFill/>
        </p:spPr>
      </p:pic>
      <p:pic>
        <p:nvPicPr>
          <p:cNvPr id="512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8" y="3141663"/>
            <a:ext cx="2200275" cy="3376612"/>
          </a:xfrm>
          <a:noFill/>
        </p:spPr>
      </p:pic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611188" y="4097338"/>
            <a:ext cx="42259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Тик-так, тик-так.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Язычок качался так,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Словно маятник часов.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CC3300"/>
                </a:solidFill>
              </a:rPr>
              <a:t>Ты в часы играть готов?</a:t>
            </a:r>
          </a:p>
        </p:txBody>
      </p:sp>
      <p:sp>
        <p:nvSpPr>
          <p:cNvPr id="5126" name="Rectangle 10"/>
          <p:cNvSpPr>
            <a:spLocks noChangeArrowheads="1"/>
          </p:cNvSpPr>
          <p:nvPr/>
        </p:nvSpPr>
        <p:spPr bwMode="auto">
          <a:xfrm>
            <a:off x="3059113" y="1085850"/>
            <a:ext cx="62039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  <a:cs typeface="Times New Roman" pitchFamily="18" charset="0"/>
              </a:rPr>
              <a:t>Давай покажем, как работают часики: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  <a:cs typeface="Times New Roman" pitchFamily="18" charset="0"/>
              </a:rPr>
              <a:t>улыбнись, открой рот,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  <a:cs typeface="Times New Roman" pitchFamily="18" charset="0"/>
              </a:rPr>
              <a:t>тянись попеременно то к левому углу рта,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  <a:cs typeface="Times New Roman" pitchFamily="18" charset="0"/>
              </a:rPr>
              <a:t>то к правому.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п</a:t>
            </a:r>
            <a:r>
              <a:rPr lang="en-US" altLang="ru-RU" sz="2400" b="1">
                <a:solidFill>
                  <a:srgbClr val="009900"/>
                </a:solidFill>
                <a:cs typeface="Times New Roman" pitchFamily="18" charset="0"/>
              </a:rPr>
              <a:t>овтори пять-десять раз.</a:t>
            </a:r>
            <a:endParaRPr lang="en-US" altLang="ru-RU" sz="2400" b="1">
              <a:solidFill>
                <a:srgbClr val="0099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ru-RU" sz="2400"/>
          </a:p>
        </p:txBody>
      </p:sp>
      <p:sp>
        <p:nvSpPr>
          <p:cNvPr id="5127" name="Rectangle 11"/>
          <p:cNvSpPr>
            <a:spLocks noChangeArrowheads="1"/>
          </p:cNvSpPr>
          <p:nvPr/>
        </p:nvSpPr>
        <p:spPr bwMode="auto">
          <a:xfrm>
            <a:off x="-1006475" y="2314575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863600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Иголочка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3429000"/>
            <a:ext cx="4894262" cy="31765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Язык в иголку превращаю,</a:t>
            </a:r>
          </a:p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Напрягаю и сужаю.</a:t>
            </a:r>
          </a:p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Острый кончик потяну,</a:t>
            </a:r>
          </a:p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До пяти считать начну,</a:t>
            </a:r>
          </a:p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Раз, два, три, четыре, пять,</a:t>
            </a:r>
          </a:p>
          <a:p>
            <a:pPr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Иголку я могу держать!</a:t>
            </a:r>
          </a:p>
        </p:txBody>
      </p:sp>
      <p:pic>
        <p:nvPicPr>
          <p:cNvPr id="6148" name="Picture 4" descr="obuch0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8" t="32053" r="51474" b="17947"/>
          <a:stretch>
            <a:fillRect/>
          </a:stretch>
        </p:blipFill>
        <p:spPr>
          <a:xfrm>
            <a:off x="5364163" y="3500438"/>
            <a:ext cx="3014662" cy="2860675"/>
          </a:xfrm>
          <a:noFill/>
        </p:spPr>
      </p:pic>
      <p:pic>
        <p:nvPicPr>
          <p:cNvPr id="6149" name="Picture 6" descr="obuch00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" t="9845" r="80867" b="63385"/>
          <a:stretch>
            <a:fillRect/>
          </a:stretch>
        </p:blipFill>
        <p:spPr>
          <a:xfrm>
            <a:off x="323850" y="981075"/>
            <a:ext cx="3095625" cy="2212975"/>
          </a:xfrm>
          <a:noFill/>
        </p:spPr>
      </p:pic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4140200" y="981075"/>
            <a:ext cx="447675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Открыть рот</a:t>
            </a:r>
            <a:r>
              <a:rPr lang="en-US" altLang="ru-RU" sz="2400" b="1">
                <a:solidFill>
                  <a:srgbClr val="009900"/>
                </a:solidFill>
              </a:rPr>
              <a:t>;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Язык высунуть далеко в перед</a:t>
            </a:r>
            <a:r>
              <a:rPr lang="en-US" altLang="ru-RU" sz="2400" b="1">
                <a:solidFill>
                  <a:srgbClr val="009900"/>
                </a:solidFill>
              </a:rPr>
              <a:t>;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Напрячь мышцы языка 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9900"/>
                </a:solidFill>
              </a:rPr>
              <a:t>сделать его узким</a:t>
            </a:r>
            <a:r>
              <a:rPr lang="en-US" altLang="ru-RU" sz="2400" b="1">
                <a:solidFill>
                  <a:srgbClr val="009900"/>
                </a:solidFill>
              </a:rPr>
              <a:t>;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Удерживать иголочку </a:t>
            </a:r>
            <a:endParaRPr lang="en-US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400" b="1">
                <a:solidFill>
                  <a:srgbClr val="009900"/>
                </a:solidFill>
              </a:rPr>
              <a:t>считая от одного до пяти.</a:t>
            </a:r>
            <a:br>
              <a:rPr lang="en-US" altLang="ru-RU" sz="2400"/>
            </a:br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  <p:bldP spid="61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Заборчик</a:t>
            </a: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3" b="52547"/>
          <a:stretch>
            <a:fillRect/>
          </a:stretch>
        </p:blipFill>
        <p:spPr>
          <a:xfrm>
            <a:off x="3132138" y="1341438"/>
            <a:ext cx="2663825" cy="2674937"/>
          </a:xfrm>
          <a:noFill/>
        </p:spPr>
      </p:pic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2195513" y="4724400"/>
            <a:ext cx="497998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009900"/>
                </a:solidFill>
              </a:rPr>
              <a:t>Улыбнуться,</a:t>
            </a:r>
            <a:r>
              <a:rPr lang="ru-RU" altLang="ru-RU" sz="2800" b="1">
                <a:solidFill>
                  <a:srgbClr val="009900"/>
                </a:solidFill>
              </a:rPr>
              <a:t> </a:t>
            </a:r>
            <a:r>
              <a:rPr lang="en-US" altLang="ru-RU" sz="2800" b="1">
                <a:solidFill>
                  <a:srgbClr val="009900"/>
                </a:solidFill>
              </a:rPr>
              <a:t>с напряжением обнажить</a:t>
            </a:r>
            <a:r>
              <a:rPr lang="ru-RU" altLang="ru-RU" sz="2800" b="1">
                <a:solidFill>
                  <a:srgbClr val="009900"/>
                </a:solidFill>
              </a:rPr>
              <a:t> </a:t>
            </a:r>
            <a:r>
              <a:rPr lang="en-US" altLang="ru-RU" sz="2800" b="1">
                <a:solidFill>
                  <a:srgbClr val="009900"/>
                </a:solidFill>
              </a:rPr>
              <a:t>сближенные зубы. </a:t>
            </a:r>
            <a:br>
              <a:rPr lang="en-US" altLang="ru-RU" sz="2800" b="1">
                <a:solidFill>
                  <a:srgbClr val="009900"/>
                </a:solidFill>
              </a:rPr>
            </a:br>
            <a:endParaRPr lang="en-US" altLang="ru-RU" sz="2800" b="1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1143000"/>
          </a:xfrm>
        </p:spPr>
        <p:txBody>
          <a:bodyPr/>
          <a:lstStyle/>
          <a:p>
            <a:pPr eaLnBrk="1" hangingPunct="1"/>
            <a:r>
              <a:rPr lang="ru-RU" altLang="ru-RU" b="1">
                <a:solidFill>
                  <a:srgbClr val="CC3300"/>
                </a:solidFill>
              </a:rPr>
              <a:t>Желобок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4005263"/>
            <a:ext cx="5973763" cy="1952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Высунуть широкий язык, боковые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края загнуть вверх, втянуть в себя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 b="1">
                <a:solidFill>
                  <a:srgbClr val="009900"/>
                </a:solidFill>
              </a:rPr>
              <a:t>щеки и воздух. </a:t>
            </a:r>
            <a:br>
              <a:rPr lang="ru-RU" altLang="ru-RU" sz="2800" b="1">
                <a:solidFill>
                  <a:srgbClr val="009900"/>
                </a:solidFill>
              </a:rPr>
            </a:br>
            <a:endParaRPr lang="ru-RU" altLang="ru-RU" sz="2800" b="1">
              <a:solidFill>
                <a:srgbClr val="009900"/>
              </a:solidFill>
            </a:endParaRPr>
          </a:p>
        </p:txBody>
      </p:sp>
      <p:pic>
        <p:nvPicPr>
          <p:cNvPr id="8196" name="Picture 4" descr="tongu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9113" y="1557338"/>
            <a:ext cx="2808287" cy="2159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19137"/>
          </a:xfrm>
        </p:spPr>
        <p:txBody>
          <a:bodyPr/>
          <a:lstStyle/>
          <a:p>
            <a:pPr eaLnBrk="1" hangingPunct="1"/>
            <a:r>
              <a:rPr lang="ru-RU" altLang="ru-RU" sz="4000" b="1">
                <a:solidFill>
                  <a:srgbClr val="CC3300"/>
                </a:solidFill>
              </a:rPr>
              <a:t>Чистим зубки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836613"/>
            <a:ext cx="1871662" cy="3240087"/>
          </a:xfrm>
          <a:noFill/>
        </p:spPr>
      </p:pic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2916238" y="1125538"/>
            <a:ext cx="5970587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Покажи, как язычок чистит зубки: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улыбнись, открой рот,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кончиком языка сильно «чи­сти»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(води влево-вправо)за нижними зубами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под счёт (семь-восемь раз).</a:t>
            </a: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Теперь почисти за верхними зубами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(рот широко открыт).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Не спеши, «чисти» под счёт взрослого.</a:t>
            </a:r>
          </a:p>
        </p:txBody>
      </p:sp>
      <p:pic>
        <p:nvPicPr>
          <p:cNvPr id="922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365625"/>
            <a:ext cx="3810000" cy="1898650"/>
          </a:xfrm>
          <a:noFill/>
        </p:spPr>
      </p:pic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323850" y="4581525"/>
            <a:ext cx="43926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Чищу зубы, чищу зубы,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И снаружи и внутри.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Не болели, не темнели,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Не желтели чтоб они.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2400" cy="627062"/>
          </a:xfrm>
        </p:spPr>
        <p:txBody>
          <a:bodyPr/>
          <a:lstStyle/>
          <a:p>
            <a:pPr eaLnBrk="1" hangingPunct="1"/>
            <a:r>
              <a:rPr lang="ru-RU" altLang="ru-RU" sz="4000" b="1">
                <a:solidFill>
                  <a:srgbClr val="CC3300"/>
                </a:solidFill>
              </a:rPr>
              <a:t>Киска сердится</a:t>
            </a:r>
          </a:p>
        </p:txBody>
      </p:sp>
      <p:pic>
        <p:nvPicPr>
          <p:cNvPr id="1024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268413"/>
            <a:ext cx="2160587" cy="2232025"/>
          </a:xfrm>
          <a:noFill/>
        </p:spPr>
      </p:pic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2771775" y="1052513"/>
            <a:ext cx="585628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Давай покажем, как киска сердилась 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выгибала спинку.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Улыбнись, открой рот, </a:t>
            </a: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кончик языка упри за нижние зубы,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«спинку» выгни, а боковые края языка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прижми к верхним</a:t>
            </a:r>
            <a:r>
              <a:rPr lang="ru-RU" altLang="ru-RU" sz="2400" b="1">
                <a:solidFill>
                  <a:srgbClr val="009900"/>
                </a:solidFill>
              </a:rPr>
              <a:t> </a:t>
            </a:r>
            <a:r>
              <a:rPr lang="en-US" altLang="ru-RU" sz="2400" b="1">
                <a:solidFill>
                  <a:srgbClr val="009900"/>
                </a:solidFill>
              </a:rPr>
              <a:t>коренным зубам.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ru-RU" sz="2400" b="1">
                <a:solidFill>
                  <a:srgbClr val="009900"/>
                </a:solidFill>
              </a:rPr>
              <a:t>Удерживай язык в таком положении </a:t>
            </a:r>
            <a:endParaRPr lang="ru-RU" altLang="ru-RU" sz="2400" b="1">
              <a:solidFill>
                <a:srgbClr val="0099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009900"/>
                </a:solidFill>
              </a:rPr>
              <a:t>под счёт до восьми-десяти.</a:t>
            </a:r>
          </a:p>
        </p:txBody>
      </p:sp>
      <p:pic>
        <p:nvPicPr>
          <p:cNvPr id="10245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0338" y="4724400"/>
            <a:ext cx="3608387" cy="1584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885</Words>
  <Application>Microsoft Office PowerPoint</Application>
  <PresentationFormat>Экран (4:3)</PresentationFormat>
  <Paragraphs>189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Comic Sans MS</vt:lpstr>
      <vt:lpstr>Magneto</vt:lpstr>
      <vt:lpstr>Monotype Corsiva</vt:lpstr>
      <vt:lpstr>Times New Roman</vt:lpstr>
      <vt:lpstr>Wingdings</vt:lpstr>
      <vt:lpstr>Оформление по умолчанию</vt:lpstr>
      <vt:lpstr>Секреты звука «З»</vt:lpstr>
      <vt:lpstr>КОМПЛЕКС   АРТИКУЛЯЦИОННЫХ   УПРАЖНЕНИЙ   ДЛЯ ЗВУКА  « З»</vt:lpstr>
      <vt:lpstr>Критерии оценки качества выполнения артикуляционных упражнений</vt:lpstr>
      <vt:lpstr>Часики</vt:lpstr>
      <vt:lpstr>Иголочка</vt:lpstr>
      <vt:lpstr>Заборчик</vt:lpstr>
      <vt:lpstr>Желобок</vt:lpstr>
      <vt:lpstr>Чистим зубки</vt:lpstr>
      <vt:lpstr>Киска сердится</vt:lpstr>
      <vt:lpstr>Змейка</vt:lpstr>
      <vt:lpstr>Автоматизация звука «з»</vt:lpstr>
      <vt:lpstr>Как звенит пчелка? Произнеси: з-з-з.</vt:lpstr>
      <vt:lpstr>Назови картинки, вставляя пропущенные буквы</vt:lpstr>
      <vt:lpstr>Назови картинки, вставляя пропущенные буквы</vt:lpstr>
      <vt:lpstr>Назови картинки, вставляя пропущенные буквы</vt:lpstr>
      <vt:lpstr>Назови картинки, вставляя пропущенные буквы</vt:lpstr>
      <vt:lpstr>Отгадай загадки, назови отгадки</vt:lpstr>
      <vt:lpstr>Отгадай загадки, назови отгадки</vt:lpstr>
      <vt:lpstr>Доскажи словечко</vt:lpstr>
      <vt:lpstr>Доскажи словечко</vt:lpstr>
      <vt:lpstr>Логопедические рифмовки</vt:lpstr>
      <vt:lpstr>Логопедические рифмовки</vt:lpstr>
      <vt:lpstr>Произнеси скороговорки</vt:lpstr>
      <vt:lpstr>Выучи стихотворение</vt:lpstr>
      <vt:lpstr>Выучи стихотворение</vt:lpstr>
      <vt:lpstr>Выучи стихотворение</vt:lpstr>
      <vt:lpstr>Выучи стихотворение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Лазюк Т.С.;Конева Алла Александровна</dc:creator>
  <cp:lastModifiedBy>Ionenko Sasha</cp:lastModifiedBy>
  <cp:revision>39</cp:revision>
  <dcterms:created xsi:type="dcterms:W3CDTF">1601-01-01T00:00:00Z</dcterms:created>
  <dcterms:modified xsi:type="dcterms:W3CDTF">2025-03-18T08:32:38Z</dcterms:modified>
</cp:coreProperties>
</file>