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</p:sldMasterIdLst>
  <p:notesMasterIdLst>
    <p:notesMasterId r:id="rId23"/>
  </p:notesMasterIdLst>
  <p:sldIdLst>
    <p:sldId id="256" r:id="rId4"/>
    <p:sldId id="270" r:id="rId5"/>
    <p:sldId id="263" r:id="rId6"/>
    <p:sldId id="280" r:id="rId7"/>
    <p:sldId id="277" r:id="rId8"/>
    <p:sldId id="262" r:id="rId9"/>
    <p:sldId id="261" r:id="rId10"/>
    <p:sldId id="275" r:id="rId11"/>
    <p:sldId id="272" r:id="rId12"/>
    <p:sldId id="284" r:id="rId13"/>
    <p:sldId id="259" r:id="rId14"/>
    <p:sldId id="257" r:id="rId15"/>
    <p:sldId id="273" r:id="rId16"/>
    <p:sldId id="282" r:id="rId17"/>
    <p:sldId id="265" r:id="rId18"/>
    <p:sldId id="258" r:id="rId19"/>
    <p:sldId id="279" r:id="rId20"/>
    <p:sldId id="269" r:id="rId21"/>
    <p:sldId id="28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3B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F7B316-37E9-4642-9C1B-E2716B5240C4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69C433-9910-4795-8D90-336DE453A8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840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>
            <a:extLst>
              <a:ext uri="{FF2B5EF4-FFF2-40B4-BE49-F238E27FC236}">
                <a16:creationId xmlns:a16="http://schemas.microsoft.com/office/drawing/2014/main" id="{3A0DBFCA-A212-428B-9D54-B1577AB8BA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Заметки 2">
            <a:extLst>
              <a:ext uri="{FF2B5EF4-FFF2-40B4-BE49-F238E27FC236}">
                <a16:creationId xmlns:a16="http://schemas.microsoft.com/office/drawing/2014/main" id="{B1AD41B5-7FF2-4424-9570-BA3335672B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 b="1" dirty="0"/>
              <a:t>Слова:</a:t>
            </a:r>
            <a:r>
              <a:rPr lang="ru-RU" altLang="ru-RU" dirty="0"/>
              <a:t> будильник, лягушка, апельсин, лев, коляска, малина, земляника, лисёнок, самолёт, вертолёт, лимон,  Леопольд, телефон.</a:t>
            </a:r>
          </a:p>
        </p:txBody>
      </p:sp>
      <p:sp>
        <p:nvSpPr>
          <p:cNvPr id="8196" name="Номер слайда 3">
            <a:extLst>
              <a:ext uri="{FF2B5EF4-FFF2-40B4-BE49-F238E27FC236}">
                <a16:creationId xmlns:a16="http://schemas.microsoft.com/office/drawing/2014/main" id="{CB89C762-769B-4DF9-BCC6-286DFE8CAD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2CDF22-F919-4C2E-830A-E3BB9B313560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222E75-BDD8-4FF8-8685-F6ECA9F2F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C0B525-D790-4E9A-950B-30D7484FB299}" type="datetimeFigureOut">
              <a:rPr lang="ru-RU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EF5A36-8F21-4348-BDB6-5A735EF87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07395D-A779-4563-8C1A-6829A7891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1541F-A374-4AE3-8740-49E6FA40C5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5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9333E0-C421-4CEF-9519-0324B6E06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65DD7-9B3D-45C5-B8F0-FFE37D0A82E7}" type="datetimeFigureOut">
              <a:rPr lang="ru-RU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9E63DE-BAEC-480B-89D8-9550683BD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300F83-20A0-49BE-8FC9-C2FA6B5F9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8F771-B405-465E-ACCE-D17E896B97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977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81CBB3-37F9-4A1A-9326-CD6DCD639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35884-A953-4908-B500-243E012F43F3}" type="datetimeFigureOut">
              <a:rPr lang="ru-RU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419009-F27B-4F11-AC65-1E83DA743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D5A79A-A7CB-4045-9DC9-6B21728A1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225FD-0AD8-4AEF-A607-6E4549DB16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32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E7AFDEE6-500D-4347-B076-0590C77FF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3AEFA-E473-4CF9-9A59-1994991A21C4}" type="datetimeFigureOut">
              <a:rPr lang="ru-RU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6D55BDD4-18A9-400A-BB59-BC508BB35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1F187CCD-B29B-4BEF-8D28-BBF1C9F97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A4CBD-89B7-4356-8F24-BDB1A4787F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4390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99E58BFD-C6D0-407F-A9B8-E57AF75AA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BFF8A-F4B6-49EA-8CE1-06EB244F15C2}" type="datetimeFigureOut">
              <a:rPr lang="ru-RU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6043D54B-1412-49DA-9864-7AD2A852C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5D83E563-B756-4424-837A-9ADB1119C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BF264-D0F2-40CC-9A3E-3B81B2320E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2337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0812B07F-8577-4011-9A6D-CB808C874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EFA11-9A07-490E-9BDA-1DA3F24F1B03}" type="datetimeFigureOut">
              <a:rPr lang="ru-RU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947439A3-CA06-4564-A55E-87CF30207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CB4BED7C-5B07-454D-A540-2EB05C2B8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D092B-BB26-4F0B-A08B-F372028B4B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8334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F6C049A3-86ED-40DF-BD64-4C7FCA199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9AA5C-F2A5-4F24-A7EE-8B9BAC74BA2A}" type="datetimeFigureOut">
              <a:rPr lang="ru-RU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1128D814-1ED8-4316-91CE-ECC5A9FA9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86B09A45-3FA5-4E4C-BF73-C1CA74F51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1A018-711F-498E-91AA-EF36E39738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1801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87C7645D-6071-4AD0-90A7-134258485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9C8D2-DB63-42DC-878A-1F6C0D8B7770}" type="datetimeFigureOut">
              <a:rPr lang="ru-RU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5C0401FD-9369-43AC-8AAB-7FC70D6B9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D5BDCC0D-0A22-44B2-B2D2-D84714721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EC23E6-055F-49F3-ACB1-AA33764E7F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60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3EEF6886-A272-48DA-B886-F5A3D0C8E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9CB470-7CA2-439E-904F-60153BF6DBA6}" type="datetimeFigureOut">
              <a:rPr lang="ru-RU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4A166FD5-929E-471B-8CF5-4087F0479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142E4645-320C-45EC-9468-D44CCB40C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8EA62-5BC0-4DA6-AF85-BA0088B37F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2877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C5EC72-CE7C-47B3-AA2E-2155DF9D5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E6CB67-75BD-4FFA-8EFB-942D76F6C4FC}" type="datetimeFigureOut">
              <a:rPr lang="ru-RU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8A54A5-A7E6-4114-AF92-95F27DA3F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9B3DA7-8C85-4D37-9FFA-E342FDAD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10DB9-B20A-4559-9231-EB1D2B9B60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986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E3BB00-8676-4B24-949F-1A8BCBBEB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DF669-494C-47E1-A399-A6A1B48CD2D5}" type="datetimeFigureOut">
              <a:rPr lang="ru-RU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1BF948-28E2-4BFB-AC84-6986523CF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5E8D22-C021-4320-850E-4E60B327A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7B1B9-378F-4C57-8C1E-6BCDEF82A9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976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7631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4484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4555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4021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674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3290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602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0075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0059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818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103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F5837109-9882-439B-9B48-060895FF7C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8B84287A-B4EC-40E3-834A-8CB8464CE2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9B511E-B675-475F-92F4-2474629593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E7C5DE9-C284-40A5-83A5-FF94EDD0715E}" type="datetimeFigureOut">
              <a:rPr lang="ru-RU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8CBC8C-D263-4C87-A2BA-3E047844DA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B234F6-B2BE-4FEC-9605-073381D6B2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C2F3CEE-5310-4B23-95B8-8ACFF5D51D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827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567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8.png"/><Relationship Id="rId7" Type="http://schemas.openxmlformats.org/officeDocument/2006/relationships/image" Target="../media/image3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microsoft.com/office/2007/relationships/hdphoto" Target="../media/hdphoto8.wdp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8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1.wdp"/><Relationship Id="rId5" Type="http://schemas.openxmlformats.org/officeDocument/2006/relationships/image" Target="../media/image44.png"/><Relationship Id="rId4" Type="http://schemas.microsoft.com/office/2007/relationships/hdphoto" Target="../media/hdphoto10.wdp"/><Relationship Id="rId9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8.png"/><Relationship Id="rId7" Type="http://schemas.microsoft.com/office/2007/relationships/hdphoto" Target="../media/hdphoto13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microsoft.com/office/2007/relationships/hdphoto" Target="../media/hdphoto12.wdp"/><Relationship Id="rId10" Type="http://schemas.openxmlformats.org/officeDocument/2006/relationships/image" Target="../media/image52.png"/><Relationship Id="rId4" Type="http://schemas.openxmlformats.org/officeDocument/2006/relationships/image" Target="../media/image49.png"/><Relationship Id="rId9" Type="http://schemas.microsoft.com/office/2007/relationships/hdphoto" Target="../media/hdphoto14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5.wdp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11.png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12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jpe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4.png"/><Relationship Id="rId10" Type="http://schemas.openxmlformats.org/officeDocument/2006/relationships/image" Target="../media/image20.png"/><Relationship Id="rId4" Type="http://schemas.openxmlformats.org/officeDocument/2006/relationships/image" Target="../media/image14.jpeg"/><Relationship Id="rId9" Type="http://schemas.openxmlformats.org/officeDocument/2006/relationships/image" Target="../media/image19.png"/><Relationship Id="rId1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26.png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EBAF8E-4B9D-48D9-9E0A-3E1732B27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991"/>
            <a:ext cx="9144000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55576" y="1307610"/>
            <a:ext cx="7344816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Индивидуальное логопедическое занятие с ребенком 6-7 лет по автоматизации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звука </a:t>
            </a:r>
            <a:r>
              <a:rPr kumimoji="0" lang="en-US" sz="40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[</a:t>
            </a:r>
            <a:r>
              <a:rPr kumimoji="0" lang="ru-RU" sz="40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Л</a:t>
            </a:r>
            <a:r>
              <a:rPr kumimoji="0" lang="en-US" sz="40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’]</a:t>
            </a:r>
            <a:r>
              <a:rPr kumimoji="0" lang="ru-RU" sz="40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в словах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59D088-7EC9-4A9D-BECF-3011E707CC3D}"/>
              </a:ext>
            </a:extLst>
          </p:cNvPr>
          <p:cNvSpPr txBox="1"/>
          <p:nvPr/>
        </p:nvSpPr>
        <p:spPr>
          <a:xfrm>
            <a:off x="611560" y="4673227"/>
            <a:ext cx="4536504" cy="1348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</a:rPr>
              <a:t>Подготовила: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</a:rPr>
              <a:t>Учитель-логопед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</a:rPr>
              <a:t>Ионенко Александра Витальевна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14311FF-FED9-439A-8451-0F53DC0E70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997" t="14045" r="14593" b="11355"/>
          <a:stretch/>
        </p:blipFill>
        <p:spPr>
          <a:xfrm>
            <a:off x="5580111" y="3284983"/>
            <a:ext cx="2160241" cy="2880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473306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A86AE06-51AF-465C-926A-02DA50BCED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12290" name="Заголовок 1">
            <a:extLst>
              <a:ext uri="{FF2B5EF4-FFF2-40B4-BE49-F238E27FC236}">
                <a16:creationId xmlns:a16="http://schemas.microsoft.com/office/drawing/2014/main" id="{3338442B-4DDD-4D32-8598-D46153141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5605" y="1261769"/>
            <a:ext cx="7841207" cy="3889030"/>
          </a:xfrm>
        </p:spPr>
        <p:txBody>
          <a:bodyPr>
            <a:normAutofit fontScale="90000"/>
          </a:bodyPr>
          <a:lstStyle/>
          <a:p>
            <a:pPr algn="l" eaLnBrk="1" hangingPunct="1"/>
            <a:br>
              <a:rPr lang="ru-RU" altLang="ru-RU" sz="4000" dirty="0">
                <a:solidFill>
                  <a:srgbClr val="953735"/>
                </a:solidFill>
              </a:rPr>
            </a:br>
            <a:r>
              <a:rPr lang="ru-RU" altLang="ru-RU" sz="4000" dirty="0">
                <a:solidFill>
                  <a:srgbClr val="953735"/>
                </a:solidFill>
              </a:rPr>
              <a:t>Грибы растут в ....</a:t>
            </a:r>
            <a:br>
              <a:rPr lang="ru-RU" altLang="ru-RU" sz="4000" dirty="0">
                <a:solidFill>
                  <a:srgbClr val="953735"/>
                </a:solidFill>
              </a:rPr>
            </a:br>
            <a:br>
              <a:rPr lang="ru-RU" altLang="ru-RU" sz="4000" dirty="0">
                <a:solidFill>
                  <a:srgbClr val="953735"/>
                </a:solidFill>
              </a:rPr>
            </a:br>
            <a:r>
              <a:rPr lang="ru-RU" altLang="ru-RU" sz="4000" dirty="0">
                <a:solidFill>
                  <a:srgbClr val="953735"/>
                </a:solidFill>
              </a:rPr>
              <a:t>В лесу живёт хитрая рыжая ....</a:t>
            </a:r>
            <a:br>
              <a:rPr lang="ru-RU" altLang="ru-RU" sz="4000" dirty="0">
                <a:solidFill>
                  <a:srgbClr val="953735"/>
                </a:solidFill>
              </a:rPr>
            </a:br>
            <a:br>
              <a:rPr lang="ru-RU" altLang="ru-RU" sz="4000" dirty="0">
                <a:solidFill>
                  <a:srgbClr val="953735"/>
                </a:solidFill>
              </a:rPr>
            </a:br>
            <a:r>
              <a:rPr lang="ru-RU" altLang="ru-RU" sz="4000" dirty="0">
                <a:solidFill>
                  <a:srgbClr val="953735"/>
                </a:solidFill>
              </a:rPr>
              <a:t>В чай кладут кислый ....</a:t>
            </a:r>
            <a:br>
              <a:rPr lang="ru-RU" altLang="ru-RU" sz="4000" dirty="0">
                <a:solidFill>
                  <a:srgbClr val="953735"/>
                </a:solidFill>
              </a:rPr>
            </a:br>
            <a:br>
              <a:rPr lang="ru-RU" altLang="ru-RU" sz="4000" dirty="0">
                <a:solidFill>
                  <a:srgbClr val="953735"/>
                </a:solidFill>
              </a:rPr>
            </a:br>
            <a:r>
              <a:rPr lang="ru-RU" altLang="ru-RU" sz="4000" dirty="0">
                <a:solidFill>
                  <a:srgbClr val="953735"/>
                </a:solidFill>
              </a:rPr>
              <a:t>Осенью с деревьев падают ....</a:t>
            </a:r>
            <a:br>
              <a:rPr lang="ru-RU" altLang="ru-RU" sz="3200" dirty="0"/>
            </a:br>
            <a:br>
              <a:rPr lang="ru-RU" altLang="ru-RU" sz="3200" dirty="0"/>
            </a:br>
            <a:endParaRPr lang="ru-RU" altLang="ru-RU" sz="3200" dirty="0"/>
          </a:p>
        </p:txBody>
      </p:sp>
      <p:pic>
        <p:nvPicPr>
          <p:cNvPr id="13315" name="Picture 2" descr="D:\Света\практика по работе\материалы для занятий\ль\attach-61517.jpg">
            <a:extLst>
              <a:ext uri="{FF2B5EF4-FFF2-40B4-BE49-F238E27FC236}">
                <a16:creationId xmlns:a16="http://schemas.microsoft.com/office/drawing/2014/main" id="{76AFD772-6D4D-4E3D-80F8-A31B645A05F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6838" y="5207794"/>
            <a:ext cx="1357313" cy="1157287"/>
          </a:xfrm>
          <a:noFill/>
        </p:spPr>
      </p:pic>
      <p:pic>
        <p:nvPicPr>
          <p:cNvPr id="13319" name="Picture 2" descr="D:\Света\практика по работе\материалы для занятий\ль\62848a88ea59.png">
            <a:extLst>
              <a:ext uri="{FF2B5EF4-FFF2-40B4-BE49-F238E27FC236}">
                <a16:creationId xmlns:a16="http://schemas.microsoft.com/office/drawing/2014/main" id="{207D8595-598B-43C5-80AF-791055446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906" y="5063269"/>
            <a:ext cx="1571625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11" descr="Картинки по запросу клипарт желтый лист">
            <a:extLst>
              <a:ext uri="{FF2B5EF4-FFF2-40B4-BE49-F238E27FC236}">
                <a16:creationId xmlns:a16="http://schemas.microsoft.com/office/drawing/2014/main" id="{9DE489A2-4FCB-44A3-A15C-CA58CCA3C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791" r="32790"/>
          <a:stretch>
            <a:fillRect/>
          </a:stretch>
        </p:blipFill>
        <p:spPr bwMode="auto">
          <a:xfrm>
            <a:off x="2643188" y="5397687"/>
            <a:ext cx="1571625" cy="78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13" descr="Картинки по запросу клипарт  лес">
            <a:extLst>
              <a:ext uri="{FF2B5EF4-FFF2-40B4-BE49-F238E27FC236}">
                <a16:creationId xmlns:a16="http://schemas.microsoft.com/office/drawing/2014/main" id="{767484F7-B372-48C7-AF57-F102B31A8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26" b="11874"/>
          <a:stretch>
            <a:fillRect/>
          </a:stretch>
        </p:blipFill>
        <p:spPr bwMode="auto">
          <a:xfrm>
            <a:off x="6855568" y="4988908"/>
            <a:ext cx="1500187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532067"/>
      </p:ext>
    </p:extLst>
  </p:cSld>
  <p:clrMapOvr>
    <a:masterClrMapping/>
  </p:clrMapOvr>
  <p:transition spd="slow">
    <p:push dir="u"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3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7.40741E-7 L -0.3158 -0.63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99" y="-3169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3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594 0.01042 L 0.13108 -0.4493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51" y="-229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1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3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11022E-16 L 0.43038 -0.3226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10" y="-161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3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1.48148E-6 L 0.3849 -0.1444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36" y="-722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96D43EA-F6A0-4994-AE71-B816763055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385"/>
            <a:ext cx="9144000" cy="685799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3060" y="1507187"/>
            <a:ext cx="1930480" cy="21877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979637"/>
            <a:ext cx="2027004" cy="210430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1560" y="760805"/>
            <a:ext cx="5540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400" b="1" i="1" dirty="0">
                <a:solidFill>
                  <a:srgbClr val="002060"/>
                </a:solidFill>
              </a:rPr>
              <a:t>Назови кто изображён на картинках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1A401A-13C7-4047-A9C4-F3BC66EBBE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0376" y="3192279"/>
            <a:ext cx="2164268" cy="287756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70FF90-908B-4921-851D-44AEAE52DA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1816275"/>
            <a:ext cx="2434481" cy="2237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621518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B2F8BA4-AF58-4D41-8DB3-5A37FD786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83568" y="1124744"/>
            <a:ext cx="2609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ru-RU" sz="2400" b="1" i="1" dirty="0">
                <a:solidFill>
                  <a:srgbClr val="002060"/>
                </a:solidFill>
              </a:rPr>
              <a:t>Кого не стало?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771" y="2130766"/>
            <a:ext cx="2003335" cy="227029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EA8F82-9D71-49CA-B189-56C1203A78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716" y="2855695"/>
            <a:ext cx="2164268" cy="287756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54C4E54-C405-4D98-87D0-8BA1467AF8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4365" y="3282462"/>
            <a:ext cx="2358445" cy="245079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01551BE-246C-4704-99D9-6AC161DBF6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2700" y="685563"/>
            <a:ext cx="2079464" cy="191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6215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EE5999-D388-40C8-B183-48F8345B99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25743563-7DBB-412B-BC3F-2DA962D067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880" y="885623"/>
            <a:ext cx="8147248" cy="5544615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А сейчас мы разомнем наши пальчики и попробуем сварить компот!</a:t>
            </a:r>
            <a:endParaRPr lang="ru-RU" sz="3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Пальчиковая гимнастика.</a:t>
            </a:r>
            <a:endParaRPr lang="ru-RU" sz="3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Будем мы варить компот,</a:t>
            </a:r>
            <a:endParaRPr lang="ru-RU" sz="3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Фруктов нужно много. </a:t>
            </a:r>
            <a:endParaRPr lang="ru-RU" sz="3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Будем яблоки крошить,</a:t>
            </a:r>
            <a:endParaRPr lang="ru-RU" sz="3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Грушу будем мы рубить,</a:t>
            </a:r>
            <a:endParaRPr lang="ru-RU" sz="3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Отожмем лимонный сок,</a:t>
            </a:r>
            <a:endParaRPr lang="ru-RU" sz="3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Слив положим, сахарный песок. </a:t>
            </a:r>
            <a:endParaRPr lang="ru-RU" sz="3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Опять </a:t>
            </a:r>
            <a:r>
              <a:rPr lang="ru-RU" sz="34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«варят»</a:t>
            </a:r>
            <a:r>
              <a:rPr lang="ru-RU" sz="3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и </a:t>
            </a:r>
            <a:r>
              <a:rPr lang="ru-RU" sz="34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«помешивают»</a:t>
            </a:r>
            <a:r>
              <a:rPr lang="ru-RU" sz="3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Варим, варим мы компот. </a:t>
            </a:r>
            <a:endParaRPr lang="ru-RU" sz="3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Угостим честной народ.</a:t>
            </a:r>
            <a:endParaRPr lang="ru-RU" sz="3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22" name="Picture 2">
            <a:extLst>
              <a:ext uri="{FF2B5EF4-FFF2-40B4-BE49-F238E27FC236}">
                <a16:creationId xmlns:a16="http://schemas.microsoft.com/office/drawing/2014/main" id="{FB8758C5-C9E9-4210-A5D1-486D04494E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94" b="97222" l="10000" r="90000">
                        <a14:foregroundMark x1="49141" y1="90833" x2="55208" y2="95755"/>
                        <a14:foregroundMark x1="63750" y1="97255" x2="65781" y2="97222"/>
                        <a14:foregroundMark x1="65781" y1="97222" x2="71953" y2="90694"/>
                        <a14:foregroundMark x1="71953" y1="90694" x2="73438" y2="81528"/>
                        <a14:foregroundMark x1="43750" y1="10139" x2="49609" y2="4167"/>
                        <a14:foregroundMark x1="49609" y1="4167" x2="55162" y2="8654"/>
                        <a14:foregroundMark x1="49453" y1="3333" x2="52969" y2="4722"/>
                        <a14:foregroundMark x1="50703" y1="95417" x2="54663" y2="96068"/>
                        <a14:foregroundMark x1="65465" y1="97556" x2="67797" y2="97400"/>
                        <a14:backgroundMark x1="55313" y1="8472" x2="56953" y2="12083"/>
                        <a14:backgroundMark x1="54063" y1="97639" x2="66719" y2="99861"/>
                        <a14:backgroundMark x1="66719" y1="99861" x2="71563" y2="96250"/>
                        <a14:backgroundMark x1="71563" y1="96250" x2="71563" y2="96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754" r="20680"/>
          <a:stretch/>
        </p:blipFill>
        <p:spPr bwMode="auto">
          <a:xfrm>
            <a:off x="3923928" y="1531729"/>
            <a:ext cx="4470176" cy="425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987073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E17B1B1-97F9-413C-BCC0-9A63803A35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E6CAA4C-173D-41FD-B8D1-C03D4354C947}"/>
              </a:ext>
            </a:extLst>
          </p:cNvPr>
          <p:cNvSpPr txBox="1"/>
          <p:nvPr/>
        </p:nvSpPr>
        <p:spPr>
          <a:xfrm>
            <a:off x="2663031" y="731405"/>
            <a:ext cx="3798888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«Посчитай лимоны»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690028-7B02-4184-B0C2-B72D5A59C7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601" y="1306705"/>
            <a:ext cx="2535063" cy="196397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0E1D54D-F8AD-4444-B450-93B254A6E8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6960" y="1331472"/>
            <a:ext cx="2536156" cy="196917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49A94E-ED32-4B59-936F-ACA6905096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3922" y="2444410"/>
            <a:ext cx="2536156" cy="196917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6B483E6-6DC7-4DF4-9AF9-E00BA71691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3841" y="3725081"/>
            <a:ext cx="2536156" cy="196917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7924184-F84F-4B18-9F5C-17BD75FC35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508" y="3521611"/>
            <a:ext cx="2536156" cy="196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7427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>
            <a:extLst>
              <a:ext uri="{FF2B5EF4-FFF2-40B4-BE49-F238E27FC236}">
                <a16:creationId xmlns:a16="http://schemas.microsoft.com/office/drawing/2014/main" id="{3F28ADA1-58EE-4ED8-A5F8-B31698D8FC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1052736"/>
            <a:ext cx="35563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</a:rPr>
              <a:t>- В каком слове нет звука </a:t>
            </a:r>
            <a:r>
              <a:rPr lang="en-US" sz="2000" b="1" i="1" dirty="0">
                <a:solidFill>
                  <a:schemeClr val="tx2">
                    <a:lumMod val="50000"/>
                  </a:schemeClr>
                </a:solidFill>
              </a:rPr>
              <a:t>[</a:t>
            </a: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</a:rPr>
              <a:t>Л</a:t>
            </a:r>
            <a:r>
              <a:rPr lang="en-US" sz="2000" b="1" i="1" dirty="0">
                <a:solidFill>
                  <a:schemeClr val="tx2">
                    <a:lumMod val="50000"/>
                  </a:schemeClr>
                </a:solidFill>
              </a:rPr>
              <a:t>’]</a:t>
            </a:r>
            <a:endParaRPr lang="ru-RU" sz="20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8" b="9917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398" y="2993086"/>
            <a:ext cx="1872208" cy="16598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2" b="100000" l="21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021" y="1236086"/>
            <a:ext cx="1766645" cy="17989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946698"/>
            <a:ext cx="2249637" cy="22496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17" t="28957" r="-4512" b="25633"/>
          <a:stretch/>
        </p:blipFill>
        <p:spPr>
          <a:xfrm flipH="1">
            <a:off x="283714" y="3946698"/>
            <a:ext cx="4727650" cy="203825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D756F6-6EE9-4CEC-892E-1A7200C678A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9116" y="1642210"/>
            <a:ext cx="2853175" cy="230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193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>
            <a:extLst>
              <a:ext uri="{FF2B5EF4-FFF2-40B4-BE49-F238E27FC236}">
                <a16:creationId xmlns:a16="http://schemas.microsoft.com/office/drawing/2014/main" id="{676CEF26-7B8B-4341-8129-B51580B3F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73515" y="1404493"/>
            <a:ext cx="481830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chemeClr val="accent4">
                    <a:lumMod val="50000"/>
                  </a:schemeClr>
                </a:solidFill>
              </a:rPr>
              <a:t>Решил подарить подарки гостям</a:t>
            </a:r>
            <a:endParaRPr lang="ru-RU" sz="2000" b="1" i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sz="2000" b="1" i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sz="2000" b="1" i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sz="2000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246" y="580420"/>
            <a:ext cx="1565476" cy="21929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227" y="2447472"/>
            <a:ext cx="1431265" cy="14574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668119"/>
            <a:ext cx="2060191" cy="201305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26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528" y="4113063"/>
            <a:ext cx="2117722" cy="215764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18C007-1150-4F62-8402-38196675478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4181" y="2026394"/>
            <a:ext cx="1778661" cy="2299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621518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F7B5715-0972-4860-BD57-FCA3B733B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632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5570" t="18934" r="29734" b="19823"/>
          <a:stretch/>
        </p:blipFill>
        <p:spPr>
          <a:xfrm>
            <a:off x="611560" y="1898350"/>
            <a:ext cx="7493790" cy="399027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55350"/>
            <a:ext cx="8075240" cy="11430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Comic Sans MS" panose="030F0702030302020204" pitchFamily="66" charset="0"/>
              </a:rPr>
              <a:t>Раскрась только те картинки, которые </a:t>
            </a:r>
            <a:r>
              <a:rPr lang="ru-RU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НАЧИНАЮТСЯ</a:t>
            </a:r>
            <a:r>
              <a:rPr lang="ru-RU" b="1" dirty="0">
                <a:solidFill>
                  <a:srgbClr val="7030A0"/>
                </a:solidFill>
                <a:latin typeface="Comic Sans MS" panose="030F0702030302020204" pitchFamily="66" charset="0"/>
              </a:rPr>
              <a:t> со звука Л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’</a:t>
            </a:r>
            <a:endParaRPr lang="ru-RU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111769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>
            <a:extLst>
              <a:ext uri="{FF2B5EF4-FFF2-40B4-BE49-F238E27FC236}">
                <a16:creationId xmlns:a16="http://schemas.microsoft.com/office/drawing/2014/main" id="{6A00C312-59A4-4760-A9AE-FFD8AEF18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44365" y="846325"/>
            <a:ext cx="285526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>
                <a:solidFill>
                  <a:srgbClr val="AF3B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«Чистоговорки»</a:t>
            </a:r>
          </a:p>
          <a:p>
            <a:endParaRPr lang="ru-RU" sz="24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76993" y="1500514"/>
            <a:ext cx="51427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</a:rPr>
              <a:t>ЛЁТ – ЛЁТ – ЛЁТ – Улетает самолёт</a:t>
            </a:r>
          </a:p>
          <a:p>
            <a:pPr algn="ctr">
              <a:lnSpc>
                <a:spcPct val="150000"/>
              </a:lnSpc>
            </a:pPr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</a:rPr>
              <a:t>ЛЕНЬ – ЛЕНЬ – ЛЕНЬ – Вот бежит олень</a:t>
            </a:r>
          </a:p>
          <a:p>
            <a:pPr algn="ctr">
              <a:lnSpc>
                <a:spcPct val="150000"/>
              </a:lnSpc>
            </a:pPr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</a:rPr>
              <a:t>ЛИНА-ЛИНА-ЛИНА – В лесу цветет малина</a:t>
            </a:r>
          </a:p>
          <a:p>
            <a:pPr algn="ctr">
              <a:lnSpc>
                <a:spcPct val="150000"/>
              </a:lnSpc>
            </a:pPr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</a:rPr>
              <a:t>ЛИК-ЛИК-ЛИК- Ослик по полю бежит</a:t>
            </a:r>
          </a:p>
          <a:p>
            <a:endParaRPr lang="ru-RU" sz="20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4240063"/>
            <a:ext cx="1152128" cy="161390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58" r="3044" b="17093"/>
          <a:stretch/>
        </p:blipFill>
        <p:spPr>
          <a:xfrm>
            <a:off x="758522" y="4709229"/>
            <a:ext cx="1750806" cy="107713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CB2A19B-2C9A-43F8-9EBE-9249D6611D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002" b="97732" l="9961" r="89941">
                        <a14:foregroundMark x1="20710" y1="92899" x2="20710" y2="92899"/>
                        <a14:foregroundMark x1="20020" y1="92505" x2="20020" y2="92505"/>
                        <a14:foregroundMark x1="20020" y1="92505" x2="19428" y2="90631"/>
                        <a14:foregroundMark x1="89546" y1="97830" x2="89349" y2="89053"/>
                        <a14:foregroundMark x1="16963" y1="7002" x2="16963" y2="7002"/>
                        <a14:foregroundMark x1="16963" y1="7002" x2="16963" y2="986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34885" y="4117562"/>
            <a:ext cx="1880785" cy="1880785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16E6B92-65CF-4FFA-974C-83FEDB2DF5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4213" y="4684599"/>
            <a:ext cx="1152129" cy="112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193425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8C65F94-EED5-44FA-A30F-2D58E0E12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4CAF9B4-969A-4460-8A76-102714AB8E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666192"/>
            <a:ext cx="7500168" cy="5525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18572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71A985E-4F2E-4264-8440-EBD56734D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49D805DB-EEAD-449B-869F-CFE4AB679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0728" y="764704"/>
            <a:ext cx="7319664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/>
              <a:t>Цель: </a:t>
            </a:r>
            <a:r>
              <a:rPr lang="ru-RU" sz="2000" dirty="0"/>
              <a:t>Автоматизация звука [л’] в словах.</a:t>
            </a:r>
          </a:p>
          <a:p>
            <a:pPr marL="0" indent="0">
              <a:buNone/>
            </a:pPr>
            <a:r>
              <a:rPr lang="ru-RU" sz="2000" b="1" dirty="0"/>
              <a:t>Задачи:</a:t>
            </a:r>
          </a:p>
          <a:p>
            <a:pPr marL="0" indent="0">
              <a:buNone/>
            </a:pPr>
            <a:r>
              <a:rPr lang="ru-RU" sz="2000" b="1" u="sng" dirty="0"/>
              <a:t>Коррекционно-образовательные:</a:t>
            </a:r>
          </a:p>
          <a:p>
            <a:pPr marL="0" indent="0">
              <a:buNone/>
            </a:pPr>
            <a:r>
              <a:rPr lang="ru-RU" sz="2000" dirty="0"/>
              <a:t>- закрепить правильное произношение звука [л’].</a:t>
            </a:r>
          </a:p>
          <a:p>
            <a:pPr marL="0" indent="0">
              <a:buNone/>
            </a:pPr>
            <a:r>
              <a:rPr lang="ru-RU" sz="2000" dirty="0"/>
              <a:t>- активизировать словарь по темам «Фрукты», «Животные»</a:t>
            </a:r>
          </a:p>
          <a:p>
            <a:pPr marL="0" indent="0">
              <a:buNone/>
            </a:pPr>
            <a:r>
              <a:rPr lang="ru-RU" sz="2000" dirty="0"/>
              <a:t>- развивать связанную речь;</a:t>
            </a:r>
          </a:p>
          <a:p>
            <a:pPr marL="0" indent="0">
              <a:buNone/>
            </a:pPr>
            <a:r>
              <a:rPr lang="ru-RU" sz="2000" b="1" u="sng" dirty="0"/>
              <a:t>Коррекционно-развивающие:</a:t>
            </a:r>
          </a:p>
          <a:p>
            <a:pPr marL="0" indent="0">
              <a:buNone/>
            </a:pPr>
            <a:r>
              <a:rPr lang="ru-RU" sz="2000" dirty="0"/>
              <a:t>- развивать фонематическое восприятие;</a:t>
            </a:r>
          </a:p>
          <a:p>
            <a:pPr marL="0" indent="0">
              <a:buNone/>
            </a:pPr>
            <a:r>
              <a:rPr lang="ru-RU" sz="2000" dirty="0"/>
              <a:t>- развивать слуховое и зрительное внимание, память, логическое мышление;</a:t>
            </a:r>
          </a:p>
          <a:p>
            <a:pPr marL="0" indent="0">
              <a:buNone/>
            </a:pPr>
            <a:r>
              <a:rPr lang="ru-RU" sz="2000" dirty="0"/>
              <a:t>- развивать мелкую моторику.</a:t>
            </a:r>
          </a:p>
          <a:p>
            <a:pPr marL="0" indent="0">
              <a:buNone/>
            </a:pPr>
            <a:r>
              <a:rPr lang="ru-RU" sz="2000" b="1" u="sng" dirty="0"/>
              <a:t>Коррекционно- воспитательные:</a:t>
            </a:r>
          </a:p>
          <a:p>
            <a:pPr marL="0" indent="0">
              <a:buNone/>
            </a:pPr>
            <a:r>
              <a:rPr lang="ru-RU" sz="2000" dirty="0"/>
              <a:t>- воспитывать усидчивость, самоконтроль.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408CF6F-B7DC-466F-BA52-5933F0496A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423" b="93199" l="4418" r="98394">
                        <a14:foregroundMark x1="8835" y1="22166" x2="6024" y2="32620"/>
                        <a14:foregroundMark x1="6024" y1="32620" x2="6727" y2="42821"/>
                        <a14:foregroundMark x1="6727" y1="42821" x2="11145" y2="47355"/>
                        <a14:foregroundMark x1="4418" y1="33375" x2="5020" y2="34635"/>
                        <a14:foregroundMark x1="17570" y1="10705" x2="35743" y2="7935"/>
                        <a14:foregroundMark x1="35743" y1="7935" x2="39558" y2="12217"/>
                        <a14:foregroundMark x1="19478" y1="59698" x2="12450" y2="65995"/>
                        <a14:foregroundMark x1="12450" y1="65995" x2="13554" y2="76448"/>
                        <a14:foregroundMark x1="13554" y1="76448" x2="15964" y2="78967"/>
                        <a14:foregroundMark x1="24900" y1="79471" x2="31627" y2="79471"/>
                        <a14:foregroundMark x1="13554" y1="65239" x2="22490" y2="65995"/>
                        <a14:foregroundMark x1="20080" y1="93199" x2="23293" y2="86902"/>
                        <a14:foregroundMark x1="32229" y1="85894" x2="37249" y2="92695"/>
                        <a14:foregroundMark x1="37249" y1="92695" x2="37550" y2="92695"/>
                        <a14:foregroundMark x1="90060" y1="36776" x2="95181" y2="60453"/>
                        <a14:foregroundMark x1="95181" y1="60453" x2="90562" y2="79849"/>
                        <a14:foregroundMark x1="90562" y1="79849" x2="93173" y2="89169"/>
                        <a14:foregroundMark x1="93173" y1="89169" x2="88454" y2="90932"/>
                        <a14:foregroundMark x1="94378" y1="63476" x2="98394" y2="70655"/>
                        <a14:foregroundMark x1="98394" y1="70655" x2="91466" y2="70277"/>
                        <a14:foregroundMark x1="33233" y1="6423" x2="40161" y2="7935"/>
                        <a14:foregroundMark x1="40161" y1="7935" x2="40763" y2="136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52120" y="4005064"/>
            <a:ext cx="2873302" cy="2290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588735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628245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Пальчики здороваются</a:t>
            </a:r>
          </a:p>
        </p:txBody>
      </p:sp>
      <p:sp>
        <p:nvSpPr>
          <p:cNvPr id="2" name="Объект 1"/>
          <p:cNvSpPr>
            <a:spLocks noGrp="1"/>
          </p:cNvSpPr>
          <p:nvPr>
            <p:ph sz="half" idx="4294967295"/>
          </p:nvPr>
        </p:nvSpPr>
        <p:spPr>
          <a:xfrm>
            <a:off x="6115050" y="2078831"/>
            <a:ext cx="3028950" cy="33194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/>
              <a:t>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372200" y="1866012"/>
            <a:ext cx="1589932" cy="32207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500" b="1" dirty="0">
                <a:solidFill>
                  <a:srgbClr val="00B050"/>
                </a:solidFill>
                <a:latin typeface="Comic Sans MS" panose="030F0702030302020204" pitchFamily="66" charset="0"/>
              </a:rPr>
              <a:t>ЛИ</a:t>
            </a:r>
          </a:p>
          <a:p>
            <a:pPr marL="0" indent="0">
              <a:buNone/>
            </a:pPr>
            <a:r>
              <a:rPr lang="ru-RU" sz="4500" b="1" dirty="0">
                <a:solidFill>
                  <a:srgbClr val="00B050"/>
                </a:solidFill>
                <a:latin typeface="Comic Sans MS" panose="030F0702030302020204" pitchFamily="66" charset="0"/>
              </a:rPr>
              <a:t>ЛЕ</a:t>
            </a:r>
          </a:p>
          <a:p>
            <a:pPr marL="0" indent="0">
              <a:buNone/>
            </a:pPr>
            <a:r>
              <a:rPr lang="ru-RU" sz="4500" b="1" dirty="0">
                <a:solidFill>
                  <a:srgbClr val="00B050"/>
                </a:solidFill>
                <a:latin typeface="Comic Sans MS" panose="030F0702030302020204" pitchFamily="66" charset="0"/>
              </a:rPr>
              <a:t>ЛЮ</a:t>
            </a:r>
          </a:p>
          <a:p>
            <a:pPr marL="0" indent="0">
              <a:buNone/>
            </a:pPr>
            <a:r>
              <a:rPr lang="ru-RU" sz="4500" b="1" dirty="0">
                <a:solidFill>
                  <a:srgbClr val="00B050"/>
                </a:solidFill>
                <a:latin typeface="Comic Sans MS" panose="030F0702030302020204" pitchFamily="66" charset="0"/>
              </a:rPr>
              <a:t>ЛЯ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2955007"/>
            <a:ext cx="4766324" cy="156711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B39EFFB-5E51-4EF2-B721-75BA8A633D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385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60259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2D866E-38DF-4903-B6D9-42E8C35AF9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7644" y="882492"/>
            <a:ext cx="6408712" cy="50930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271E84D-2E9B-4BCF-99BA-467CAF10C9FB}"/>
              </a:ext>
            </a:extLst>
          </p:cNvPr>
          <p:cNvSpPr txBox="1"/>
          <p:nvPr/>
        </p:nvSpPr>
        <p:spPr>
          <a:xfrm>
            <a:off x="2839518" y="849635"/>
            <a:ext cx="467047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EF7C5A9-B2AF-4A65-958B-71C9638F78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20980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251E679-C958-4A19-BD6D-EBB7810B10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846" y="1713106"/>
            <a:ext cx="563137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0" i="0" dirty="0">
                <a:solidFill>
                  <a:srgbClr val="000000"/>
                </a:solidFill>
                <a:effectLst/>
                <a:latin typeface="-apple-system"/>
              </a:rPr>
              <a:t>«Иа-иа!» - кричит уныло</a:t>
            </a:r>
            <a:br>
              <a:rPr lang="ru-RU" sz="2800" dirty="0"/>
            </a:br>
            <a:r>
              <a:rPr lang="ru-RU" sz="2800" b="0" i="0" dirty="0">
                <a:solidFill>
                  <a:srgbClr val="000000"/>
                </a:solidFill>
                <a:effectLst/>
                <a:latin typeface="-apple-system"/>
              </a:rPr>
              <a:t>И трясёт короткой гривой.</a:t>
            </a:r>
            <a:br>
              <a:rPr lang="ru-RU" sz="2800" dirty="0"/>
            </a:br>
            <a:r>
              <a:rPr lang="ru-RU" sz="2800" b="0" i="0" dirty="0">
                <a:solidFill>
                  <a:srgbClr val="000000"/>
                </a:solidFill>
                <a:effectLst/>
                <a:latin typeface="-apple-system"/>
              </a:rPr>
              <a:t>Чуть слышно цокают копытца -</a:t>
            </a:r>
            <a:br>
              <a:rPr lang="ru-RU" sz="2800" dirty="0"/>
            </a:br>
            <a:r>
              <a:rPr lang="ru-RU" sz="2800" b="0" i="0" dirty="0">
                <a:solidFill>
                  <a:srgbClr val="000000"/>
                </a:solidFill>
                <a:effectLst/>
                <a:latin typeface="-apple-system"/>
              </a:rPr>
              <a:t>Что ж, не стоит торопиться.</a:t>
            </a:r>
            <a:br>
              <a:rPr lang="ru-RU" sz="2800" dirty="0"/>
            </a:br>
            <a:r>
              <a:rPr lang="ru-RU" sz="2800" b="0" i="0" dirty="0">
                <a:solidFill>
                  <a:srgbClr val="000000"/>
                </a:solidFill>
                <a:effectLst/>
                <a:latin typeface="-apple-system"/>
              </a:rPr>
              <a:t>С кисточкою его хвостик…</a:t>
            </a:r>
            <a:br>
              <a:rPr lang="ru-RU" sz="2800" dirty="0"/>
            </a:br>
            <a:r>
              <a:rPr lang="ru-RU" sz="2800" b="0" i="0" dirty="0">
                <a:solidFill>
                  <a:srgbClr val="000000"/>
                </a:solidFill>
                <a:effectLst/>
                <a:latin typeface="-apple-system"/>
              </a:rPr>
              <a:t>Идёт-бредёт упрямый</a:t>
            </a:r>
            <a:endParaRPr lang="ru-RU" sz="2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6F6EE2-A960-4BEE-AAB8-C986E54050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2810" y="1261558"/>
            <a:ext cx="3096344" cy="433488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E0DE022-DBE9-405C-89A3-0F2984EE5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2256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C8951C2-6F00-4774-BD05-4FB1C53A9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31" b="98961" l="9931" r="98383"/>
                    </a14:imgEffect>
                    <a14:imgEffect>
                      <a14:sharpenSoften amount="50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725" y="1900781"/>
            <a:ext cx="2304255" cy="230425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85048" y="4205036"/>
            <a:ext cx="1293791" cy="138705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292" y="1402565"/>
            <a:ext cx="915476" cy="128239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72086" y="840386"/>
            <a:ext cx="6708226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i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sz="2000" b="1" i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sz="2000" b="1" i="1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2400" b="1" i="1" dirty="0">
                <a:solidFill>
                  <a:schemeClr val="accent4">
                    <a:lumMod val="50000"/>
                  </a:schemeClr>
                </a:solidFill>
              </a:rPr>
              <a:t>   У                       был День рождения!</a:t>
            </a:r>
          </a:p>
          <a:p>
            <a:endParaRPr lang="ru-RU" sz="2400" b="1" i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sz="2400" b="1" i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sz="2400" b="1" i="1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2400" b="1" i="1" dirty="0">
                <a:solidFill>
                  <a:schemeClr val="accent4">
                    <a:lumMod val="50000"/>
                  </a:schemeClr>
                </a:solidFill>
              </a:rPr>
              <a:t>  Он ждал гостей под большой</a:t>
            </a:r>
          </a:p>
          <a:p>
            <a:endParaRPr lang="ru-RU" sz="2400" b="1" i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sz="2400" b="1" i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sz="2400" b="1" i="1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2400" b="1" i="1" dirty="0">
                <a:solidFill>
                  <a:schemeClr val="accent4">
                    <a:lumMod val="50000"/>
                  </a:schemeClr>
                </a:solidFill>
              </a:rPr>
              <a:t>С букетом цветов и с подарком к нему спешил </a:t>
            </a:r>
          </a:p>
          <a:p>
            <a:endParaRPr lang="ru-RU" sz="2000" b="1" i="1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86384" y="827863"/>
            <a:ext cx="72305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>
                <a:solidFill>
                  <a:srgbClr val="C00000"/>
                </a:solidFill>
              </a:rPr>
              <a:t>1. « День Рождения Ослика» </a:t>
            </a:r>
            <a:r>
              <a:rPr lang="ru-RU" sz="2400" b="1" i="1" dirty="0">
                <a:solidFill>
                  <a:srgbClr val="C00000"/>
                </a:solidFill>
              </a:rPr>
              <a:t>(</a:t>
            </a:r>
            <a:r>
              <a:rPr lang="ru-RU" sz="2000" b="1" i="1" dirty="0">
                <a:solidFill>
                  <a:srgbClr val="C00000"/>
                </a:solidFill>
              </a:rPr>
              <a:t>договаривание слов</a:t>
            </a:r>
            <a:r>
              <a:rPr lang="ru-RU" sz="2400" b="1" i="1" dirty="0">
                <a:solidFill>
                  <a:srgbClr val="C0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48621518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73051C4-6BF2-4007-803A-7B9579A82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9592" y="782663"/>
            <a:ext cx="7344816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i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sz="2400" b="1" i="1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2400" b="1" i="1" dirty="0">
                <a:solidFill>
                  <a:schemeClr val="accent4">
                    <a:lumMod val="50000"/>
                  </a:schemeClr>
                </a:solidFill>
              </a:rPr>
              <a:t>              </a:t>
            </a:r>
          </a:p>
          <a:p>
            <a:r>
              <a:rPr lang="ru-RU" sz="2400" b="1" i="1" dirty="0">
                <a:solidFill>
                  <a:schemeClr val="accent4">
                    <a:lumMod val="50000"/>
                  </a:schemeClr>
                </a:solidFill>
              </a:rPr>
              <a:t>        С белой ромашкой торопилась</a:t>
            </a:r>
          </a:p>
          <a:p>
            <a:endParaRPr lang="ru-RU" sz="2400" b="1" i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sz="2400" b="1" i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sz="2400" b="1" i="1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2400" b="1" i="1" dirty="0">
                <a:solidFill>
                  <a:schemeClr val="accent4">
                    <a:lumMod val="50000"/>
                  </a:schemeClr>
                </a:solidFill>
              </a:rPr>
              <a:t>       Орешек нес в подарок</a:t>
            </a:r>
          </a:p>
          <a:p>
            <a:endParaRPr lang="ru-RU" sz="2400" b="1" i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sz="2400" b="1" i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sz="2400" b="1" i="1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2400" b="1" i="1" dirty="0">
                <a:solidFill>
                  <a:schemeClr val="accent4">
                    <a:lumMod val="50000"/>
                  </a:schemeClr>
                </a:solidFill>
              </a:rPr>
              <a:t>А белый                            подарил красивый веночек.</a:t>
            </a:r>
          </a:p>
          <a:p>
            <a:endParaRPr lang="ru-RU" sz="2400" b="1" i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sz="2000" b="1" i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sz="2000" b="1" i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sz="2000" b="1" i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sz="2000" b="1" i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sz="2000" b="1" i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sz="2000" b="1" i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sz="2000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4077072"/>
            <a:ext cx="1810286" cy="18102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80" b="97460" l="288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19371" y="2531423"/>
            <a:ext cx="1943864" cy="194386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2B20203-6544-4C21-B5DB-251E5A8C3E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3610" y="782663"/>
            <a:ext cx="1471854" cy="200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621518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Блок-схема: альтернативный процесс 29">
            <a:extLst>
              <a:ext uri="{FF2B5EF4-FFF2-40B4-BE49-F238E27FC236}">
                <a16:creationId xmlns:a16="http://schemas.microsoft.com/office/drawing/2014/main" id="{C47C1B02-9D02-46A1-90FB-357C27325EE6}"/>
              </a:ext>
            </a:extLst>
          </p:cNvPr>
          <p:cNvSpPr/>
          <p:nvPr/>
        </p:nvSpPr>
        <p:spPr>
          <a:xfrm>
            <a:off x="3491202" y="1161555"/>
            <a:ext cx="1214446" cy="1143008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Блок-схема: альтернативный процесс 30">
            <a:extLst>
              <a:ext uri="{FF2B5EF4-FFF2-40B4-BE49-F238E27FC236}">
                <a16:creationId xmlns:a16="http://schemas.microsoft.com/office/drawing/2014/main" id="{6887397D-7670-4914-BE41-A7649F61DA94}"/>
              </a:ext>
            </a:extLst>
          </p:cNvPr>
          <p:cNvSpPr/>
          <p:nvPr/>
        </p:nvSpPr>
        <p:spPr>
          <a:xfrm>
            <a:off x="4788625" y="1142300"/>
            <a:ext cx="1214446" cy="1143008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Блок-схема: альтернативный процесс 33">
            <a:extLst>
              <a:ext uri="{FF2B5EF4-FFF2-40B4-BE49-F238E27FC236}">
                <a16:creationId xmlns:a16="http://schemas.microsoft.com/office/drawing/2014/main" id="{5320693B-6FCB-4F66-89FB-C12B40C8067B}"/>
              </a:ext>
            </a:extLst>
          </p:cNvPr>
          <p:cNvSpPr/>
          <p:nvPr/>
        </p:nvSpPr>
        <p:spPr>
          <a:xfrm>
            <a:off x="6086048" y="1142300"/>
            <a:ext cx="1214446" cy="1143008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Блок-схема: альтернативный процесс 35">
            <a:extLst>
              <a:ext uri="{FF2B5EF4-FFF2-40B4-BE49-F238E27FC236}">
                <a16:creationId xmlns:a16="http://schemas.microsoft.com/office/drawing/2014/main" id="{F2C71D52-D294-4623-A077-AEA57F3D892F}"/>
              </a:ext>
            </a:extLst>
          </p:cNvPr>
          <p:cNvSpPr/>
          <p:nvPr/>
        </p:nvSpPr>
        <p:spPr>
          <a:xfrm>
            <a:off x="6505794" y="2339046"/>
            <a:ext cx="1214446" cy="1143008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Блок-схема: альтернативный процесс 36">
            <a:extLst>
              <a:ext uri="{FF2B5EF4-FFF2-40B4-BE49-F238E27FC236}">
                <a16:creationId xmlns:a16="http://schemas.microsoft.com/office/drawing/2014/main" id="{36B1DCC7-C4B0-44DE-9126-65253932FB65}"/>
              </a:ext>
            </a:extLst>
          </p:cNvPr>
          <p:cNvSpPr/>
          <p:nvPr/>
        </p:nvSpPr>
        <p:spPr>
          <a:xfrm>
            <a:off x="5222745" y="3072608"/>
            <a:ext cx="1214446" cy="1143008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Блок-схема: альтернативный процесс 37">
            <a:extLst>
              <a:ext uri="{FF2B5EF4-FFF2-40B4-BE49-F238E27FC236}">
                <a16:creationId xmlns:a16="http://schemas.microsoft.com/office/drawing/2014/main" id="{2FEFF7FB-F0AD-4B2E-B5A9-E76D143D6BE1}"/>
              </a:ext>
            </a:extLst>
          </p:cNvPr>
          <p:cNvSpPr/>
          <p:nvPr/>
        </p:nvSpPr>
        <p:spPr>
          <a:xfrm>
            <a:off x="3922929" y="3072274"/>
            <a:ext cx="1214446" cy="1143008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Блок-схема: альтернативный процесс 38">
            <a:extLst>
              <a:ext uri="{FF2B5EF4-FFF2-40B4-BE49-F238E27FC236}">
                <a16:creationId xmlns:a16="http://schemas.microsoft.com/office/drawing/2014/main" id="{81E0E778-2868-40E8-8404-E8A013DBAED1}"/>
              </a:ext>
            </a:extLst>
          </p:cNvPr>
          <p:cNvSpPr/>
          <p:nvPr/>
        </p:nvSpPr>
        <p:spPr>
          <a:xfrm>
            <a:off x="2648575" y="3098391"/>
            <a:ext cx="1214446" cy="1143008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Блок-схема: альтернативный процесс 39">
            <a:extLst>
              <a:ext uri="{FF2B5EF4-FFF2-40B4-BE49-F238E27FC236}">
                <a16:creationId xmlns:a16="http://schemas.microsoft.com/office/drawing/2014/main" id="{0266CF39-4D83-4E01-84B5-3C017F7007FA}"/>
              </a:ext>
            </a:extLst>
          </p:cNvPr>
          <p:cNvSpPr/>
          <p:nvPr/>
        </p:nvSpPr>
        <p:spPr>
          <a:xfrm>
            <a:off x="1368425" y="3694779"/>
            <a:ext cx="1214446" cy="1143008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Блок-схема: альтернативный процесс 40">
            <a:extLst>
              <a:ext uri="{FF2B5EF4-FFF2-40B4-BE49-F238E27FC236}">
                <a16:creationId xmlns:a16="http://schemas.microsoft.com/office/drawing/2014/main" id="{D451D73B-4839-4B6C-8212-DB000B509E97}"/>
              </a:ext>
            </a:extLst>
          </p:cNvPr>
          <p:cNvSpPr/>
          <p:nvPr/>
        </p:nvSpPr>
        <p:spPr>
          <a:xfrm>
            <a:off x="2221767" y="4893233"/>
            <a:ext cx="1214446" cy="1143008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Блок-схема: альтернативный процесс 41">
            <a:extLst>
              <a:ext uri="{FF2B5EF4-FFF2-40B4-BE49-F238E27FC236}">
                <a16:creationId xmlns:a16="http://schemas.microsoft.com/office/drawing/2014/main" id="{B6223816-D623-4210-BDBF-09C120D5B1A5}"/>
              </a:ext>
            </a:extLst>
          </p:cNvPr>
          <p:cNvSpPr/>
          <p:nvPr/>
        </p:nvSpPr>
        <p:spPr>
          <a:xfrm>
            <a:off x="3509676" y="4872532"/>
            <a:ext cx="1214446" cy="1143008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Блок-схема: альтернативный процесс 42">
            <a:extLst>
              <a:ext uri="{FF2B5EF4-FFF2-40B4-BE49-F238E27FC236}">
                <a16:creationId xmlns:a16="http://schemas.microsoft.com/office/drawing/2014/main" id="{20AB976D-09B5-4FE4-9179-0E6604225D80}"/>
              </a:ext>
            </a:extLst>
          </p:cNvPr>
          <p:cNvSpPr/>
          <p:nvPr/>
        </p:nvSpPr>
        <p:spPr>
          <a:xfrm>
            <a:off x="4855709" y="4877411"/>
            <a:ext cx="1214446" cy="1143008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9" name="Picture 8" descr="https://nachalo4ka.ru/wp-content/uploads/2014/08/budilnik.png">
            <a:extLst>
              <a:ext uri="{FF2B5EF4-FFF2-40B4-BE49-F238E27FC236}">
                <a16:creationId xmlns:a16="http://schemas.microsoft.com/office/drawing/2014/main" id="{9F837452-B223-477B-B19C-D5F3DC8D0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0" y="890588"/>
            <a:ext cx="15716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22" descr="Апельсин">
            <a:extLst>
              <a:ext uri="{FF2B5EF4-FFF2-40B4-BE49-F238E27FC236}">
                <a16:creationId xmlns:a16="http://schemas.microsoft.com/office/drawing/2014/main" id="{E3CD10C3-A213-4E24-A583-60FBDFB5A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05648" y="1222270"/>
            <a:ext cx="1357322" cy="10239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5" name="Picture 34" descr="https://nachalo4ka.ru/wp-content/uploads/2014/08/034.png">
            <a:extLst>
              <a:ext uri="{FF2B5EF4-FFF2-40B4-BE49-F238E27FC236}">
                <a16:creationId xmlns:a16="http://schemas.microsoft.com/office/drawing/2014/main" id="{9726D3B3-6FFD-42FA-B6E2-D419168CA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093788"/>
            <a:ext cx="1182688" cy="112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28" descr="Коляска">
            <a:extLst>
              <a:ext uri="{FF2B5EF4-FFF2-40B4-BE49-F238E27FC236}">
                <a16:creationId xmlns:a16="http://schemas.microsoft.com/office/drawing/2014/main" id="{FA2414E0-98D1-4A19-B016-46D5248E5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l="21386" t="1026" r="25732" b="-9919"/>
          <a:stretch>
            <a:fillRect/>
          </a:stretch>
        </p:blipFill>
        <p:spPr bwMode="auto">
          <a:xfrm>
            <a:off x="6362918" y="2318923"/>
            <a:ext cx="1357322" cy="1285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0" name="Picture 26" descr="https://rused.ru/irk-mdou44/wp-content/uploads/sites/44/2019/04/Raspberry_Closeup_White_background_Foliage_529312_2324x1920-1024x846.jpg">
            <a:extLst>
              <a:ext uri="{FF2B5EF4-FFF2-40B4-BE49-F238E27FC236}">
                <a16:creationId xmlns:a16="http://schemas.microsoft.com/office/drawing/2014/main" id="{717AE25B-DD90-49C6-9395-3A210FBD1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26278" y="3053577"/>
            <a:ext cx="1428760" cy="11804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4" name="Picture 10" descr="https://img-fotki.yandex.ru/get/6728/48968035.1ed/0_db90b_78564477_XL.png">
            <a:extLst>
              <a:ext uri="{FF2B5EF4-FFF2-40B4-BE49-F238E27FC236}">
                <a16:creationId xmlns:a16="http://schemas.microsoft.com/office/drawing/2014/main" id="{6020E44A-ADE1-45FD-BACA-5E23EBC41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3122613"/>
            <a:ext cx="857250" cy="111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6" descr="http://dutsadok.com.ua/clipart/transport/samoletik.png">
            <a:extLst>
              <a:ext uri="{FF2B5EF4-FFF2-40B4-BE49-F238E27FC236}">
                <a16:creationId xmlns:a16="http://schemas.microsoft.com/office/drawing/2014/main" id="{CD21BC6B-874D-4141-ABA4-102F48D06C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188" y="3754438"/>
            <a:ext cx="1436687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лимон">
            <a:extLst>
              <a:ext uri="{FF2B5EF4-FFF2-40B4-BE49-F238E27FC236}">
                <a16:creationId xmlns:a16="http://schemas.microsoft.com/office/drawing/2014/main" id="{9D2CD65F-8340-4905-B641-CC6E14F93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060950"/>
            <a:ext cx="1093788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Picture 2" descr="http://funforkids.ru/pictures/leopold/leopold08.gif">
            <a:extLst>
              <a:ext uri="{FF2B5EF4-FFF2-40B4-BE49-F238E27FC236}">
                <a16:creationId xmlns:a16="http://schemas.microsoft.com/office/drawing/2014/main" id="{07EDFC85-C589-463A-B753-03AF648656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700" y="4872038"/>
            <a:ext cx="857250" cy="118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4" descr="http://www.panasonic.ru/upload/iblock/43e/kx-ts2350rus-1.jpg">
            <a:extLst>
              <a:ext uri="{FF2B5EF4-FFF2-40B4-BE49-F238E27FC236}">
                <a16:creationId xmlns:a16="http://schemas.microsoft.com/office/drawing/2014/main" id="{6986039B-DE81-4C23-AA70-DF14AD2851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852907" y="4979230"/>
            <a:ext cx="1287908" cy="10017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0" name="Picture 26" descr="http://arhivurokov.ru/kopilka/uploads/user_file_56a84ba9643f4/birlikasylmuramyz_93.png">
            <a:extLst>
              <a:ext uri="{FF2B5EF4-FFF2-40B4-BE49-F238E27FC236}">
                <a16:creationId xmlns:a16="http://schemas.microsoft.com/office/drawing/2014/main" id="{C0127896-CB5C-45EC-8E4F-CA5260FD80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5" y="3214688"/>
            <a:ext cx="857250" cy="102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15" name="Рисунок 3">
            <a:extLst>
              <a:ext uri="{FF2B5EF4-FFF2-40B4-BE49-F238E27FC236}">
                <a16:creationId xmlns:a16="http://schemas.microsoft.com/office/drawing/2014/main" id="{FF2C0A7D-BABE-4DD2-BD90-CE03C3C7CC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3624263"/>
            <a:ext cx="180340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564D8B94-C341-478B-8EFE-1313F7414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" y="666750"/>
            <a:ext cx="2068513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174EC11-FE41-44BB-A920-6758E345E90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2000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2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2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2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0255 L 0.1349 -0.01366 L 0.2882 -0.02014 L 0.45764 -0.01088 L 0.5217 0.05903 L 0.54288 0.13704 L 0.50313 0.16713 L 0.44844 0.21389 L 0.42049 0.24259 L 0.36146 0.24954 L 0.30782 0.24398 L 0.04879 0.2412 L -0.0335 0.29329 L -0.0625 0.33148 L -0.01753 0.43982 L 0.04393 0.46852 L 0.15 0.45625 L 0.26511 0.44375 C 0.27205 0.4537 0.26823 0.45347 0.27292 0.45347 L 0.32657 0.47847 L 0.43108 0.4632 " pathEditMode="relative" rAng="0" ptsTypes="AAAAAAAAAAAAAAAAAAAAA">
                                      <p:cBhvr>
                                        <p:cTn id="83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58" y="2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B7D22B8-1A10-44A5-BAF6-285D85068C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015"/>
            <a:ext cx="9144000" cy="68579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F23C007E-09EA-4DCE-99A9-EC709AFF1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5856" y="3380172"/>
            <a:ext cx="3240360" cy="9233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сучках висят шары,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Посинели от жары.  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AD0D7D-5EC5-461D-9707-EDC7076C5FCA}"/>
              </a:ext>
            </a:extLst>
          </p:cNvPr>
          <p:cNvSpPr txBox="1"/>
          <p:nvPr/>
        </p:nvSpPr>
        <p:spPr>
          <a:xfrm>
            <a:off x="827584" y="770220"/>
            <a:ext cx="3240360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сочен и душист,</a:t>
            </a:r>
          </a:p>
          <a:p>
            <a:pPr>
              <a:spcBef>
                <a:spcPct val="20000"/>
              </a:spcBef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снаружи золотист.</a:t>
            </a:r>
          </a:p>
          <a:p>
            <a:pPr>
              <a:spcBef>
                <a:spcPct val="20000"/>
              </a:spcBef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 долек в нем, друзья,</a:t>
            </a:r>
          </a:p>
          <a:p>
            <a:pPr>
              <a:spcBef>
                <a:spcPct val="20000"/>
              </a:spcBef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Будем кушать ты и я. 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5B19259-06CF-459C-B0ED-676A19E5BB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04" b="97832" l="3596" r="96854">
                        <a14:foregroundMark x1="19663" y1="29946" x2="19663" y2="29946"/>
                        <a14:foregroundMark x1="16292" y1="28184" x2="8539" y2="22493"/>
                        <a14:foregroundMark x1="8539" y1="22493" x2="7640" y2="40108"/>
                        <a14:foregroundMark x1="3820" y1="24661" x2="2472" y2="47967"/>
                        <a14:foregroundMark x1="2472" y1="47967" x2="3820" y2="57724"/>
                        <a14:foregroundMark x1="3820" y1="57724" x2="3820" y2="57724"/>
                        <a14:foregroundMark x1="19213" y1="949" x2="22360" y2="12466"/>
                        <a14:foregroundMark x1="22360" y1="12466" x2="30899" y2="19377"/>
                        <a14:foregroundMark x1="30899" y1="19377" x2="26292" y2="8943"/>
                        <a14:foregroundMark x1="26292" y1="8943" x2="33596" y2="9621"/>
                        <a14:foregroundMark x1="18427" y1="5285" x2="27303" y2="2439"/>
                        <a14:foregroundMark x1="27303" y1="2439" x2="31685" y2="4743"/>
                        <a14:foregroundMark x1="24494" y1="24932" x2="25293" y2="24668"/>
                        <a14:foregroundMark x1="37561" y1="25497" x2="41011" y2="28997"/>
                        <a14:foregroundMark x1="37233" y1="25164" x2="37561" y2="25497"/>
                        <a14:foregroundMark x1="41011" y1="28997" x2="40562" y2="37127"/>
                        <a14:foregroundMark x1="3596" y1="59214" x2="12809" y2="48645"/>
                        <a14:foregroundMark x1="12809" y1="48645" x2="18989" y2="31707"/>
                        <a14:foregroundMark x1="41022" y1="12885" x2="41348" y2="11789"/>
                        <a14:foregroundMark x1="38202" y1="22358" x2="39911" y2="16616"/>
                        <a14:foregroundMark x1="41348" y1="11789" x2="48764" y2="6098"/>
                        <a14:foregroundMark x1="48764" y1="6098" x2="57079" y2="6775"/>
                        <a14:foregroundMark x1="57079" y1="6775" x2="47349" y2="13917"/>
                        <a14:foregroundMark x1="41002" y1="18316" x2="40112" y2="18564"/>
                        <a14:foregroundMark x1="50225" y1="89024" x2="60787" y2="97154"/>
                        <a14:foregroundMark x1="60787" y1="97154" x2="73371" y2="96612"/>
                        <a14:foregroundMark x1="73371" y1="96612" x2="82697" y2="91057"/>
                        <a14:foregroundMark x1="82697" y1="91057" x2="94382" y2="72764"/>
                        <a14:foregroundMark x1="94382" y1="72764" x2="96966" y2="62602"/>
                        <a14:foregroundMark x1="96966" y1="62602" x2="90337" y2="40921"/>
                        <a14:foregroundMark x1="53034" y1="93631" x2="61461" y2="97561"/>
                        <a14:foregroundMark x1="61461" y1="97561" x2="75393" y2="97832"/>
                        <a14:foregroundMark x1="75393" y1="97832" x2="81910" y2="93902"/>
                        <a14:foregroundMark x1="24270" y1="26152" x2="33371" y2="22764"/>
                        <a14:foregroundMark x1="33371" y1="22764" x2="37416" y2="24661"/>
                        <a14:backgroundMark x1="41573" y1="18970" x2="46854" y2="15176"/>
                        <a14:backgroundMark x1="37640" y1="21274" x2="38652" y2="16260"/>
                        <a14:backgroundMark x1="41011" y1="18293" x2="42022" y2="17751"/>
                        <a14:backgroundMark x1="38348" y1="22755" x2="39888" y2="1693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44982" y="4419795"/>
            <a:ext cx="2054036" cy="170323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9B26119-35C4-45FA-86DA-BE8647370D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78" b="97778" l="2111" r="98000">
                        <a14:foregroundMark x1="32444" y1="74778" x2="32444" y2="74778"/>
                        <a14:foregroundMark x1="20556" y1="62556" x2="20556" y2="62556"/>
                        <a14:foregroundMark x1="10444" y1="28667" x2="6111" y2="43667"/>
                        <a14:foregroundMark x1="6111" y1="43667" x2="8667" y2="68556"/>
                        <a14:foregroundMark x1="8667" y1="68556" x2="17222" y2="85889"/>
                        <a14:foregroundMark x1="17222" y1="85889" x2="30889" y2="94667"/>
                        <a14:foregroundMark x1="30889" y1="94667" x2="49889" y2="94889"/>
                        <a14:foregroundMark x1="49889" y1="94889" x2="63000" y2="89778"/>
                        <a14:foregroundMark x1="63000" y1="89778" x2="69000" y2="80222"/>
                        <a14:foregroundMark x1="32778" y1="97778" x2="52778" y2="97778"/>
                        <a14:foregroundMark x1="6333" y1="33778" x2="3000" y2="64889"/>
                        <a14:foregroundMark x1="3000" y1="64889" x2="6333" y2="76778"/>
                        <a14:foregroundMark x1="6333" y1="76778" x2="6333" y2="76778"/>
                        <a14:foregroundMark x1="4667" y1="72778" x2="222" y2="60778"/>
                        <a14:foregroundMark x1="222" y1="60778" x2="2333" y2="41778"/>
                        <a14:foregroundMark x1="2333" y1="41778" x2="2889" y2="42889"/>
                        <a14:foregroundMark x1="39222" y1="16111" x2="75667" y2="556"/>
                        <a14:foregroundMark x1="75667" y1="556" x2="98000" y2="15000"/>
                        <a14:foregroundMark x1="98000" y1="15000" x2="83111" y2="18111"/>
                        <a14:foregroundMark x1="83111" y1="18111" x2="70333" y2="14000"/>
                        <a14:foregroundMark x1="70333" y1="14000" x2="44000" y2="17778"/>
                        <a14:foregroundMark x1="53778" y1="7333" x2="65000" y2="1111"/>
                        <a14:foregroundMark x1="65000" y1="1111" x2="78222" y2="1778"/>
                        <a14:foregroundMark x1="78222" y1="1778" x2="94444" y2="73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3936" y="2449830"/>
            <a:ext cx="1991266" cy="199126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F35EECA-244D-4E19-8260-509D616DEA70}"/>
              </a:ext>
            </a:extLst>
          </p:cNvPr>
          <p:cNvSpPr txBox="1"/>
          <p:nvPr/>
        </p:nvSpPr>
        <p:spPr>
          <a:xfrm>
            <a:off x="4788024" y="724240"/>
            <a:ext cx="371184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шкуре жёлтой,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Кислый он,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Называется… 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403F140-B5DD-4FC2-80FB-3A7803AA3A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1880" y="1865301"/>
            <a:ext cx="1991266" cy="154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4710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</TotalTime>
  <Words>412</Words>
  <Application>Microsoft Office PowerPoint</Application>
  <PresentationFormat>Экран (4:3)</PresentationFormat>
  <Paragraphs>93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-apple-system</vt:lpstr>
      <vt:lpstr>Arial</vt:lpstr>
      <vt:lpstr>Calibri</vt:lpstr>
      <vt:lpstr>Comic Sans MS</vt:lpstr>
      <vt:lpstr>Times New Roman</vt:lpstr>
      <vt:lpstr>Тема Office</vt:lpstr>
      <vt:lpstr>1_Тема Office</vt:lpstr>
      <vt:lpstr>3_Тема Office</vt:lpstr>
      <vt:lpstr>Презентация PowerPoint</vt:lpstr>
      <vt:lpstr>Презентация PowerPoint</vt:lpstr>
      <vt:lpstr>Пальчики здороваются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Грибы растут в ....  В лесу живёт хитрая рыжая ....  В чай кладут кислый ....  Осенью с деревьев падают ....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Раскрась только те картинки, которые НАЧИНАЮТСЯ со звука Л’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Мама</dc:creator>
  <cp:lastModifiedBy>Ionenko Sasha</cp:lastModifiedBy>
  <cp:revision>33</cp:revision>
  <dcterms:created xsi:type="dcterms:W3CDTF">2011-06-25T18:35:59Z</dcterms:created>
  <dcterms:modified xsi:type="dcterms:W3CDTF">2025-03-18T08:26:01Z</dcterms:modified>
</cp:coreProperties>
</file>