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1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0" r:id="rId13"/>
    <p:sldId id="25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77379" autoAdjust="0"/>
  </p:normalViewPr>
  <p:slideViewPr>
    <p:cSldViewPr snapToGrid="0">
      <p:cViewPr varScale="1">
        <p:scale>
          <a:sx n="57" d="100"/>
          <a:sy n="57" d="100"/>
        </p:scale>
        <p:origin x="1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AD771-F522-4E9A-BFC2-178C8DA4514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ACFDF-B920-4CDB-A254-F38B340B8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203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Чтобы запустить барабан, нужно щелкнуть на красный</a:t>
            </a:r>
            <a:r>
              <a:rPr lang="ru-RU" baseline="0" dirty="0"/>
              <a:t> круг. Выпадение номеров настроено </a:t>
            </a:r>
            <a:r>
              <a:rPr lang="ru-RU" baseline="0"/>
              <a:t>следующим образом: 2, 7, 1, 6, 3, 5, 8, 4.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ACFDF-B920-4CDB-A254-F38B340B80F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56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58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08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3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45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2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63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03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05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33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99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65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330F1-A3A1-4CB3-8DA2-6039BC12592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53B59-A022-49F8-9914-C5241E006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27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6.xml"/><Relationship Id="rId7" Type="http://schemas.openxmlformats.org/officeDocument/2006/relationships/slide" Target="slide1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5" Type="http://schemas.openxmlformats.org/officeDocument/2006/relationships/hyperlink" Target="http://www.youtube.com/watch?v=abd1NWTWfEs" TargetMode="External"/><Relationship Id="rId4" Type="http://schemas.openxmlformats.org/officeDocument/2006/relationships/image" Target="../media/image1.jp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s16.radikal.ru/i191/1010/d5/b6e50082c822.png" TargetMode="External"/><Relationship Id="rId13" Type="http://schemas.openxmlformats.org/officeDocument/2006/relationships/hyperlink" Target="http://www.youtube.com/watch?v=abd1NWTWfEs" TargetMode="External"/><Relationship Id="rId3" Type="http://schemas.openxmlformats.org/officeDocument/2006/relationships/hyperlink" Target="http://pedsovet.su/powerpoint/5835_priem_romashka" TargetMode="External"/><Relationship Id="rId7" Type="http://schemas.openxmlformats.org/officeDocument/2006/relationships/hyperlink" Target="http://deti.svetmiry.ru/media/2014/05/20ff713f375f.jpg" TargetMode="External"/><Relationship Id="rId12" Type="http://schemas.openxmlformats.org/officeDocument/2006/relationships/hyperlink" Target="http://pedsovet.su/_ld/344/00863211.jp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5300/marina-bazanowa.2b/0_5118c_36d31a2c_L" TargetMode="External"/><Relationship Id="rId11" Type="http://schemas.openxmlformats.org/officeDocument/2006/relationships/hyperlink" Target="http://www.osh.by/wp-content/uploads/2014/02/skripichnii_kluch0000.png" TargetMode="External"/><Relationship Id="rId5" Type="http://schemas.openxmlformats.org/officeDocument/2006/relationships/hyperlink" Target="http://planet.org.ua/wp-content/uploads/2014/02/Shkola.jpg" TargetMode="External"/><Relationship Id="rId10" Type="http://schemas.openxmlformats.org/officeDocument/2006/relationships/hyperlink" Target="http://print-convert.ru/sample_01.jpg" TargetMode="External"/><Relationship Id="rId4" Type="http://schemas.openxmlformats.org/officeDocument/2006/relationships/hyperlink" Target="http://imcsaba.3dn.ru/32451c80e368.jpg" TargetMode="External"/><Relationship Id="rId9" Type="http://schemas.openxmlformats.org/officeDocument/2006/relationships/hyperlink" Target="http://pedsovet.su/_ld/265/32606019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slide" Target="slide9.xml"/><Relationship Id="rId5" Type="http://schemas.openxmlformats.org/officeDocument/2006/relationships/slide" Target="slide4.xml"/><Relationship Id="rId15" Type="http://schemas.openxmlformats.org/officeDocument/2006/relationships/image" Target="../media/image10.png"/><Relationship Id="rId10" Type="http://schemas.openxmlformats.org/officeDocument/2006/relationships/slide" Target="slide8.xml"/><Relationship Id="rId4" Type="http://schemas.openxmlformats.org/officeDocument/2006/relationships/image" Target="../media/image7.jpe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csaba.3dn.ru/32451c80e3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70" y="2136835"/>
            <a:ext cx="3932564" cy="400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lanet.org.ua/wp-content/uploads/2014/02/Shkol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507" y="3355552"/>
            <a:ext cx="2256221" cy="244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257005" y="6144544"/>
            <a:ext cx="626076" cy="47044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21315" y="1861760"/>
            <a:ext cx="7164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Игра «Что? Где? Когда»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C382A-EBA7-48C6-BB90-F4FA5A34D06C}"/>
              </a:ext>
            </a:extLst>
          </p:cNvPr>
          <p:cNvSpPr txBox="1"/>
          <p:nvPr/>
        </p:nvSpPr>
        <p:spPr>
          <a:xfrm>
            <a:off x="-1583473" y="4840804"/>
            <a:ext cx="105608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52650" algn="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Автор игры: </a:t>
            </a:r>
          </a:p>
          <a:p>
            <a:pPr marL="2152650" algn="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Ткаченко Галина Васильевна</a:t>
            </a:r>
          </a:p>
          <a:p>
            <a:pPr marL="2152650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7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146" y="155060"/>
            <a:ext cx="10515600" cy="413351"/>
          </a:xfrm>
        </p:spPr>
        <p:txBody>
          <a:bodyPr>
            <a:normAutofit fontScale="90000"/>
          </a:bodyPr>
          <a:lstStyle/>
          <a:p>
            <a:r>
              <a:rPr lang="ru-RU" dirty="0">
                <a:hlinkClick r:id="rId5"/>
              </a:rPr>
              <a:t>Музыкальная пауза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6" action="ppaction://hlinksldjump" highlightClick="1"/>
          </p:cNvPr>
          <p:cNvSpPr/>
          <p:nvPr/>
        </p:nvSpPr>
        <p:spPr>
          <a:xfrm>
            <a:off x="11460480" y="6236208"/>
            <a:ext cx="731520" cy="62179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6" descr="http://www.osh.by/wp-content/uploads/2014/02/skripichnii_kluch0000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099" y="568411"/>
            <a:ext cx="7579388" cy="568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ЧИКА-РИКА - Танцуем чику рику вместе с Superparty (2019)">
            <a:hlinkClick r:id="" action="ppaction://media"/>
            <a:extLst>
              <a:ext uri="{FF2B5EF4-FFF2-40B4-BE49-F238E27FC236}">
                <a16:creationId xmlns:a16="http://schemas.microsoft.com/office/drawing/2014/main" id="{BE6FCAA0-9A1B-4795-B879-73AF8F30EC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9991" y="51202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4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19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11460480" y="6236208"/>
            <a:ext cx="731520" cy="62179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864" y="86498"/>
            <a:ext cx="3548450" cy="457201"/>
          </a:xfrm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Черный ящик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0962" y="1235676"/>
            <a:ext cx="97989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0000"/>
                </a:solidFill>
                <a:latin typeface="trebuchet ms" panose="020B0603020202020204" pitchFamily="34" charset="0"/>
              </a:rPr>
              <a:t> О каком предмете можно сказать: «Круглое, сладкое, наливное…» 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6277232" y="4707924"/>
            <a:ext cx="490563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Яблоко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78896" y="6272784"/>
            <a:ext cx="146304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161695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csaba.3dn.ru/32451c80e3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70" y="2136835"/>
            <a:ext cx="3932564" cy="400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lanet.org.ua/wp-content/uploads/2014/02/Shkol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507" y="3355552"/>
            <a:ext cx="2256221" cy="244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257005" y="6144544"/>
            <a:ext cx="626076" cy="47044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22711" y="1213505"/>
            <a:ext cx="6045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Подведение итогов</a:t>
            </a:r>
          </a:p>
        </p:txBody>
      </p:sp>
    </p:spTree>
    <p:extLst>
      <p:ext uri="{BB962C8B-B14F-4D97-AF65-F5344CB8AC3E}">
        <p14:creationId xmlns:p14="http://schemas.microsoft.com/office/powerpoint/2010/main" val="361506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Иллюстрации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hlinkClick r:id="rId3"/>
              </a:rPr>
              <a:t>http://pedsovet.su/powerpoint/5835_priem_romashka</a:t>
            </a:r>
            <a:endParaRPr lang="ru-RU" dirty="0"/>
          </a:p>
          <a:p>
            <a:r>
              <a:rPr lang="en-US" dirty="0">
                <a:hlinkClick r:id="rId4"/>
              </a:rPr>
              <a:t>http://imcsaba.3dn.ru/32451c80e368.jpg</a:t>
            </a:r>
            <a:endParaRPr lang="ru-RU" dirty="0"/>
          </a:p>
          <a:p>
            <a:r>
              <a:rPr lang="ru-RU" dirty="0"/>
              <a:t> </a:t>
            </a:r>
            <a:r>
              <a:rPr lang="en-US" dirty="0">
                <a:hlinkClick r:id="rId5"/>
              </a:rPr>
              <a:t>http://planet.org.ua/wp-content/uploads/2014/02/Shkola.jpg</a:t>
            </a:r>
            <a:endParaRPr lang="ru-RU" dirty="0"/>
          </a:p>
          <a:p>
            <a:r>
              <a:rPr lang="en-US" dirty="0">
                <a:hlinkClick r:id="rId6"/>
              </a:rPr>
              <a:t>http://img-fotki.yandex.ru/get/5300/marina-bazanowa.2b/0_5118c_36d31a2c_L</a:t>
            </a:r>
            <a:endParaRPr lang="ru-RU" dirty="0"/>
          </a:p>
          <a:p>
            <a:r>
              <a:rPr lang="en-US" dirty="0">
                <a:hlinkClick r:id="rId7"/>
              </a:rPr>
              <a:t>http://deti.svetmiry.ru/media/2014/05/20ff713f375f.jpg</a:t>
            </a:r>
            <a:endParaRPr lang="ru-RU" dirty="0"/>
          </a:p>
          <a:p>
            <a:r>
              <a:rPr lang="en-US" dirty="0">
                <a:hlinkClick r:id="rId8"/>
              </a:rPr>
              <a:t>http://s16.radikal.ru/i191/1010/d5/b6e50082c822.png</a:t>
            </a:r>
            <a:endParaRPr lang="ru-RU" dirty="0"/>
          </a:p>
          <a:p>
            <a:r>
              <a:rPr lang="en-US" dirty="0">
                <a:hlinkClick r:id="rId9"/>
              </a:rPr>
              <a:t>http://pedsovet.su/_ld/265/32606019.jpg</a:t>
            </a:r>
            <a:r>
              <a:rPr lang="ru-RU" dirty="0"/>
              <a:t> </a:t>
            </a:r>
          </a:p>
          <a:p>
            <a:r>
              <a:rPr lang="en-US" dirty="0">
                <a:hlinkClick r:id="rId10"/>
              </a:rPr>
              <a:t>http://print-convert.ru/sample_01.jpg</a:t>
            </a:r>
            <a:r>
              <a:rPr lang="ru-RU" dirty="0"/>
              <a:t> </a:t>
            </a:r>
          </a:p>
          <a:p>
            <a:r>
              <a:rPr lang="en-US" dirty="0">
                <a:hlinkClick r:id="rId11"/>
              </a:rPr>
              <a:t>http://www.osh.by/wp-content/uploads/2014/02/skripichnii_kluch0000.png</a:t>
            </a:r>
            <a:r>
              <a:rPr lang="ru-RU" dirty="0"/>
              <a:t> </a:t>
            </a:r>
          </a:p>
          <a:p>
            <a:r>
              <a:rPr lang="en-US" dirty="0">
                <a:hlinkClick r:id="rId12"/>
              </a:rPr>
              <a:t>http://pedsovet.su/_ld/344/00863211.jpg</a:t>
            </a:r>
            <a:r>
              <a:rPr lang="ru-RU" dirty="0"/>
              <a:t> </a:t>
            </a:r>
          </a:p>
          <a:p>
            <a:r>
              <a:rPr lang="en-US" dirty="0">
                <a:hlinkClick r:id="rId13"/>
              </a:rPr>
              <a:t>http://www.youtube.com/watch?v=abd1NWTWfEs</a:t>
            </a:r>
            <a:r>
              <a:rPr lang="en-US" dirty="0"/>
              <a:t>  - </a:t>
            </a:r>
            <a:r>
              <a:rPr lang="ru-RU" dirty="0" err="1"/>
              <a:t>физминутка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20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5300/marina-bazanowa.2b/0_5118c_36d31a2c_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98" y="947181"/>
            <a:ext cx="4709812" cy="544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23319" y="300850"/>
            <a:ext cx="889686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Игра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0386" y="624016"/>
            <a:ext cx="5578415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Что?</a:t>
            </a:r>
            <a:endParaRPr lang="ru-RU" sz="16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6083" y="2244453"/>
            <a:ext cx="5578415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Где?</a:t>
            </a:r>
            <a:endParaRPr lang="ru-RU" sz="16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2043" y="3893251"/>
            <a:ext cx="7073583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Когда?</a:t>
            </a:r>
            <a:endParaRPr lang="ru-RU" sz="16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133437" y="6228624"/>
            <a:ext cx="626076" cy="47044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7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Скругленный прямоугольник 85"/>
          <p:cNvSpPr/>
          <p:nvPr/>
        </p:nvSpPr>
        <p:spPr>
          <a:xfrm>
            <a:off x="7205676" y="1072278"/>
            <a:ext cx="4445189" cy="488674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741404" y="698157"/>
            <a:ext cx="5474045" cy="54616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Группа 58"/>
          <p:cNvGrpSpPr/>
          <p:nvPr/>
        </p:nvGrpSpPr>
        <p:grpSpPr>
          <a:xfrm>
            <a:off x="3114099" y="3092649"/>
            <a:ext cx="707533" cy="707533"/>
            <a:chOff x="5301245" y="3432460"/>
            <a:chExt cx="707533" cy="707533"/>
          </a:xfrm>
          <a:solidFill>
            <a:srgbClr val="FF0000"/>
          </a:solidFill>
        </p:grpSpPr>
        <p:sp>
          <p:nvSpPr>
            <p:cNvPr id="42" name="Овал 41"/>
            <p:cNvSpPr/>
            <p:nvPr/>
          </p:nvSpPr>
          <p:spPr>
            <a:xfrm>
              <a:off x="5301245" y="3432460"/>
              <a:ext cx="707533" cy="707533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Круговая стрелка 55"/>
            <p:cNvSpPr/>
            <p:nvPr/>
          </p:nvSpPr>
          <p:spPr>
            <a:xfrm>
              <a:off x="5424616" y="3459033"/>
              <a:ext cx="469557" cy="593983"/>
            </a:xfrm>
            <a:prstGeom prst="circularArrow">
              <a:avLst>
                <a:gd name="adj1" fmla="val 0"/>
                <a:gd name="adj2" fmla="val 3263142"/>
                <a:gd name="adj3" fmla="val 5796686"/>
                <a:gd name="adj4" fmla="val 10800000"/>
                <a:gd name="adj5" fmla="val 125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1" name="Стрелка влево 60"/>
          <p:cNvSpPr/>
          <p:nvPr/>
        </p:nvSpPr>
        <p:spPr>
          <a:xfrm>
            <a:off x="6033104" y="2787770"/>
            <a:ext cx="854249" cy="12351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4" name="Группа 6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284205" y="247135"/>
              <a:ext cx="11652422" cy="6388443"/>
            </a:xfrm>
            <a:prstGeom prst="rect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4691918" y="151529"/>
            <a:ext cx="5215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Вращайте барабан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7463481" y="1339365"/>
            <a:ext cx="1914689" cy="1342916"/>
            <a:chOff x="7463481" y="1339365"/>
            <a:chExt cx="1914689" cy="1342916"/>
          </a:xfrm>
        </p:grpSpPr>
        <p:pic>
          <p:nvPicPr>
            <p:cNvPr id="1028" name="Picture 4" descr="http://print-convert.ru/sample_01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481" y="1339365"/>
              <a:ext cx="1914689" cy="1342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Прямоугольник 65"/>
            <p:cNvSpPr/>
            <p:nvPr/>
          </p:nvSpPr>
          <p:spPr>
            <a:xfrm>
              <a:off x="7813539" y="1592453"/>
              <a:ext cx="12602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№1</a:t>
              </a: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9500994" y="1325996"/>
            <a:ext cx="1914689" cy="1342916"/>
            <a:chOff x="9500994" y="1325996"/>
            <a:chExt cx="1914689" cy="1342916"/>
          </a:xfrm>
        </p:grpSpPr>
        <p:pic>
          <p:nvPicPr>
            <p:cNvPr id="69" name="Picture 4" descr="http://print-convert.ru/sample_01.jpg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0994" y="1325996"/>
              <a:ext cx="1914689" cy="1342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4" name="Прямоугольник 73"/>
            <p:cNvSpPr/>
            <p:nvPr/>
          </p:nvSpPr>
          <p:spPr>
            <a:xfrm>
              <a:off x="9828197" y="1592453"/>
              <a:ext cx="12602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№2</a:t>
              </a: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7482642" y="2844192"/>
            <a:ext cx="1914689" cy="1342916"/>
            <a:chOff x="7482642" y="2844192"/>
            <a:chExt cx="1914689" cy="1342916"/>
          </a:xfrm>
        </p:grpSpPr>
        <p:pic>
          <p:nvPicPr>
            <p:cNvPr id="68" name="Picture 4" descr="http://print-convert.ru/sample_01.jpg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2642" y="2844192"/>
              <a:ext cx="1914689" cy="1342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Прямоугольник 74"/>
            <p:cNvSpPr/>
            <p:nvPr/>
          </p:nvSpPr>
          <p:spPr>
            <a:xfrm>
              <a:off x="7815210" y="3074127"/>
              <a:ext cx="12602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№4</a:t>
              </a:r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9518279" y="2859941"/>
            <a:ext cx="1914689" cy="1342916"/>
            <a:chOff x="9518279" y="2859941"/>
            <a:chExt cx="1914689" cy="1342916"/>
          </a:xfrm>
        </p:grpSpPr>
        <p:pic>
          <p:nvPicPr>
            <p:cNvPr id="70" name="Picture 4" descr="http://print-convert.ru/sample_01.jpg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18279" y="2859941"/>
              <a:ext cx="1914689" cy="1342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Прямоугольник 75"/>
            <p:cNvSpPr/>
            <p:nvPr/>
          </p:nvSpPr>
          <p:spPr>
            <a:xfrm>
              <a:off x="9845482" y="3069734"/>
              <a:ext cx="12602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№5</a:t>
              </a:r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7463479" y="4349020"/>
            <a:ext cx="1914689" cy="1342916"/>
            <a:chOff x="7463479" y="4349020"/>
            <a:chExt cx="1914689" cy="1342916"/>
          </a:xfrm>
        </p:grpSpPr>
        <p:pic>
          <p:nvPicPr>
            <p:cNvPr id="71" name="Picture 4" descr="http://print-convert.ru/sample_01.jpg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479" y="4349020"/>
              <a:ext cx="1914689" cy="1342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Прямоугольник 76"/>
            <p:cNvSpPr/>
            <p:nvPr/>
          </p:nvSpPr>
          <p:spPr>
            <a:xfrm>
              <a:off x="7813539" y="4491751"/>
              <a:ext cx="12602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№7</a:t>
              </a:r>
            </a:p>
          </p:txBody>
        </p:sp>
      </p:grpSp>
      <p:grpSp>
        <p:nvGrpSpPr>
          <p:cNvPr id="82" name="Группа 81"/>
          <p:cNvGrpSpPr/>
          <p:nvPr/>
        </p:nvGrpSpPr>
        <p:grpSpPr>
          <a:xfrm>
            <a:off x="9504738" y="4360451"/>
            <a:ext cx="1914689" cy="1342916"/>
            <a:chOff x="9504738" y="4360451"/>
            <a:chExt cx="1914689" cy="1342916"/>
          </a:xfrm>
        </p:grpSpPr>
        <p:pic>
          <p:nvPicPr>
            <p:cNvPr id="72" name="Picture 4" descr="http://print-convert.ru/sample_01.jpg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4738" y="4360451"/>
              <a:ext cx="1914689" cy="1342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" name="Прямоугольник 77"/>
            <p:cNvSpPr/>
            <p:nvPr/>
          </p:nvSpPr>
          <p:spPr>
            <a:xfrm>
              <a:off x="9837592" y="4506545"/>
              <a:ext cx="12602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№8</a:t>
              </a:r>
            </a:p>
          </p:txBody>
        </p:sp>
      </p:grpSp>
      <p:grpSp>
        <p:nvGrpSpPr>
          <p:cNvPr id="84" name="Группа 83"/>
          <p:cNvGrpSpPr/>
          <p:nvPr/>
        </p:nvGrpSpPr>
        <p:grpSpPr>
          <a:xfrm rot="1228688">
            <a:off x="1020480" y="1002251"/>
            <a:ext cx="4926706" cy="4908094"/>
            <a:chOff x="1020480" y="1002251"/>
            <a:chExt cx="4926706" cy="49080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1020480" y="1002251"/>
              <a:ext cx="4926706" cy="4908094"/>
              <a:chOff x="1020480" y="1002251"/>
              <a:chExt cx="4926706" cy="4908094"/>
            </a:xfrm>
          </p:grpSpPr>
          <p:grpSp>
            <p:nvGrpSpPr>
              <p:cNvPr id="58" name="Группа 57"/>
              <p:cNvGrpSpPr/>
              <p:nvPr/>
            </p:nvGrpSpPr>
            <p:grpSpPr>
              <a:xfrm>
                <a:off x="1020480" y="1002251"/>
                <a:ext cx="4926706" cy="4908094"/>
                <a:chOff x="3207626" y="1342062"/>
                <a:chExt cx="4926706" cy="4908094"/>
              </a:xfrm>
            </p:grpSpPr>
            <p:sp>
              <p:nvSpPr>
                <p:cNvPr id="12" name="Трапеция 11"/>
                <p:cNvSpPr/>
                <p:nvPr/>
              </p:nvSpPr>
              <p:spPr>
                <a:xfrm rot="10800000">
                  <a:off x="5153087" y="1348871"/>
                  <a:ext cx="1003852" cy="2010328"/>
                </a:xfrm>
                <a:prstGeom prst="trapezoid">
                  <a:avLst>
                    <a:gd name="adj" fmla="val 36940"/>
                  </a:avLst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4800" b="1" dirty="0">
                      <a:solidFill>
                        <a:srgbClr val="FF0000"/>
                      </a:solidFill>
                    </a:rPr>
                    <a:t>3</a:t>
                  </a:r>
                </a:p>
              </p:txBody>
            </p:sp>
            <p:cxnSp>
              <p:nvCxnSpPr>
                <p:cNvPr id="19" name="Прямая соединительная линия 18"/>
                <p:cNvCxnSpPr/>
                <p:nvPr/>
              </p:nvCxnSpPr>
              <p:spPr>
                <a:xfrm flipV="1">
                  <a:off x="6156939" y="5863660"/>
                  <a:ext cx="861699" cy="386496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 flipH="1">
                  <a:off x="7744621" y="4239826"/>
                  <a:ext cx="389711" cy="898010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единительная линия 24"/>
                <p:cNvCxnSpPr/>
                <p:nvPr/>
              </p:nvCxnSpPr>
              <p:spPr>
                <a:xfrm flipH="1" flipV="1">
                  <a:off x="3218702" y="4361430"/>
                  <a:ext cx="349749" cy="824734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 flipH="1">
                  <a:off x="3207626" y="2437925"/>
                  <a:ext cx="347370" cy="895246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 flipV="1">
                  <a:off x="4269193" y="1342062"/>
                  <a:ext cx="897745" cy="399934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 flipH="1" flipV="1">
                  <a:off x="4285511" y="5896860"/>
                  <a:ext cx="867576" cy="353295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Трапеция 33"/>
                <p:cNvSpPr/>
                <p:nvPr/>
              </p:nvSpPr>
              <p:spPr>
                <a:xfrm rot="2700000">
                  <a:off x="4129156" y="3826021"/>
                  <a:ext cx="1003852" cy="2010328"/>
                </a:xfrm>
                <a:prstGeom prst="trapezoid">
                  <a:avLst>
                    <a:gd name="adj" fmla="val 36940"/>
                  </a:avLst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4800" b="1" dirty="0">
                      <a:solidFill>
                        <a:srgbClr val="FF0000"/>
                      </a:solidFill>
                    </a:rPr>
                    <a:t>6</a:t>
                  </a:r>
                </a:p>
              </p:txBody>
            </p:sp>
            <p:sp>
              <p:nvSpPr>
                <p:cNvPr id="35" name="Трапеция 34"/>
                <p:cNvSpPr/>
                <p:nvPr/>
              </p:nvSpPr>
              <p:spPr>
                <a:xfrm rot="5400000">
                  <a:off x="3710864" y="2829933"/>
                  <a:ext cx="1003852" cy="2010328"/>
                </a:xfrm>
                <a:prstGeom prst="trapezoid">
                  <a:avLst>
                    <a:gd name="adj" fmla="val 36940"/>
                  </a:avLst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4800" b="1" dirty="0">
                      <a:solidFill>
                        <a:srgbClr val="FF0000"/>
                      </a:solidFill>
                    </a:rPr>
                    <a:t>5</a:t>
                  </a:r>
                </a:p>
              </p:txBody>
            </p:sp>
            <p:sp>
              <p:nvSpPr>
                <p:cNvPr id="36" name="Трапеция 35"/>
                <p:cNvSpPr/>
                <p:nvPr/>
              </p:nvSpPr>
              <p:spPr>
                <a:xfrm rot="8100000">
                  <a:off x="4114404" y="1802506"/>
                  <a:ext cx="1003852" cy="2010328"/>
                </a:xfrm>
                <a:prstGeom prst="trapezoid">
                  <a:avLst>
                    <a:gd name="adj" fmla="val 36940"/>
                  </a:avLst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4800" b="1" dirty="0">
                      <a:solidFill>
                        <a:srgbClr val="FF0000"/>
                      </a:solidFill>
                    </a:rPr>
                    <a:t>4</a:t>
                  </a:r>
                </a:p>
              </p:txBody>
            </p:sp>
            <p:sp>
              <p:nvSpPr>
                <p:cNvPr id="37" name="Трапеция 36"/>
                <p:cNvSpPr/>
                <p:nvPr/>
              </p:nvSpPr>
              <p:spPr>
                <a:xfrm rot="16200000">
                  <a:off x="6607418" y="2781064"/>
                  <a:ext cx="1003852" cy="2010328"/>
                </a:xfrm>
                <a:prstGeom prst="trapezoid">
                  <a:avLst>
                    <a:gd name="adj" fmla="val 36940"/>
                  </a:avLst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4800" b="1" dirty="0">
                      <a:solidFill>
                        <a:srgbClr val="FF0000"/>
                      </a:solidFill>
                    </a:rPr>
                    <a:t>1</a:t>
                  </a:r>
                </a:p>
              </p:txBody>
            </p:sp>
            <p:sp>
              <p:nvSpPr>
                <p:cNvPr id="38" name="Трапеция 37"/>
                <p:cNvSpPr/>
                <p:nvPr/>
              </p:nvSpPr>
              <p:spPr>
                <a:xfrm rot="21600000">
                  <a:off x="5153088" y="4239827"/>
                  <a:ext cx="1003852" cy="2010328"/>
                </a:xfrm>
                <a:prstGeom prst="trapezoid">
                  <a:avLst>
                    <a:gd name="adj" fmla="val 36940"/>
                  </a:avLst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4800" b="1" dirty="0">
                      <a:solidFill>
                        <a:srgbClr val="FF0000"/>
                      </a:solidFill>
                    </a:rPr>
                    <a:t>7</a:t>
                  </a:r>
                </a:p>
              </p:txBody>
            </p:sp>
            <p:sp>
              <p:nvSpPr>
                <p:cNvPr id="39" name="Трапеция 38"/>
                <p:cNvSpPr/>
                <p:nvPr/>
              </p:nvSpPr>
              <p:spPr>
                <a:xfrm rot="-2700000">
                  <a:off x="6178134" y="3792822"/>
                  <a:ext cx="1003852" cy="2010328"/>
                </a:xfrm>
                <a:prstGeom prst="trapezoid">
                  <a:avLst>
                    <a:gd name="adj" fmla="val 36940"/>
                  </a:avLst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4800" b="1" dirty="0">
                      <a:solidFill>
                        <a:srgbClr val="FF0000"/>
                      </a:solidFill>
                    </a:rPr>
                    <a:t>8</a:t>
                  </a:r>
                </a:p>
              </p:txBody>
            </p:sp>
            <p:sp>
              <p:nvSpPr>
                <p:cNvPr id="40" name="Трапеция 39"/>
                <p:cNvSpPr/>
                <p:nvPr/>
              </p:nvSpPr>
              <p:spPr>
                <a:xfrm rot="-8100000">
                  <a:off x="6184854" y="1769305"/>
                  <a:ext cx="1003852" cy="2010328"/>
                </a:xfrm>
                <a:prstGeom prst="trapezoid">
                  <a:avLst>
                    <a:gd name="adj" fmla="val 36940"/>
                  </a:avLst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4800" b="1" dirty="0">
                      <a:solidFill>
                        <a:srgbClr val="FF0000"/>
                      </a:solidFill>
                    </a:rPr>
                    <a:t>2</a:t>
                  </a:r>
                </a:p>
              </p:txBody>
            </p: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>
                  <a:off x="7752455" y="2426888"/>
                  <a:ext cx="362053" cy="857413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>
                  <a:off x="6137108" y="1342062"/>
                  <a:ext cx="903725" cy="333532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030" name="Picture 6" descr="http://www.osh.by/wp-content/uploads/2014/02/skripichnii_kluch0000.png">
                <a:hlinkClick r:id="rId12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5201" y="1940651"/>
                <a:ext cx="1246203" cy="9346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32" name="Picture 8" descr="https://pixabay.com/static/uploads/photo/2014/04/03/10/22/black-box-310220_640.png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159" y="4055057"/>
              <a:ext cx="544017" cy="497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1" name="Управляющая кнопка: далее 90">
            <a:hlinkClick r:id="" action="ppaction://hlinkshowjump?jump=nextslide" highlightClick="1"/>
          </p:cNvPr>
          <p:cNvSpPr/>
          <p:nvPr/>
        </p:nvSpPr>
        <p:spPr>
          <a:xfrm>
            <a:off x="11212330" y="6057744"/>
            <a:ext cx="626076" cy="47044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6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800000">
                                      <p:cBhvr>
                                        <p:cTn id="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5400000">
                                      <p:cBhvr>
                                        <p:cTn id="1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0">
                                      <p:cBhvr>
                                        <p:cTn id="1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5100000">
                                      <p:cBhvr>
                                        <p:cTn id="1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6700000">
                                      <p:cBhvr>
                                        <p:cTn id="2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0">
                                      <p:cBhvr>
                                        <p:cTn id="2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9400000">
                                      <p:cBhvr>
                                        <p:cTn id="3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3000000">
                                      <p:cBhvr>
                                        <p:cTn id="3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64" y="86498"/>
            <a:ext cx="2794687" cy="457201"/>
          </a:xfrm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Вопрос №1</a:t>
            </a:r>
          </a:p>
        </p:txBody>
      </p:sp>
      <p:sp>
        <p:nvSpPr>
          <p:cNvPr id="3" name="Управляющая кнопка: возврат 2">
            <a:hlinkClick r:id="rId3" action="ppaction://hlinksldjump" highlightClick="1"/>
          </p:cNvPr>
          <p:cNvSpPr/>
          <p:nvPr/>
        </p:nvSpPr>
        <p:spPr>
          <a:xfrm>
            <a:off x="11460480" y="6236208"/>
            <a:ext cx="731520" cy="62179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10962" y="1235676"/>
            <a:ext cx="97989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Назови звук, который встречается во всех перечисленных словах: </a:t>
            </a:r>
          </a:p>
          <a:p>
            <a:pPr algn="ctr"/>
            <a:r>
              <a:rPr lang="ru-RU" sz="7200" b="1" dirty="0"/>
              <a:t>дом, рот, слон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8896" y="4852884"/>
            <a:ext cx="580397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Во всех словах встречается звук </a:t>
            </a:r>
            <a:r>
              <a:rPr lang="en-US" sz="3200" dirty="0"/>
              <a:t>[</a:t>
            </a:r>
            <a:r>
              <a:rPr lang="ru-RU" sz="3200" dirty="0"/>
              <a:t>О</a:t>
            </a:r>
            <a:r>
              <a:rPr lang="en-US" sz="3200" dirty="0"/>
              <a:t>]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78896" y="6272784"/>
            <a:ext cx="146304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223102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11460480" y="6111158"/>
            <a:ext cx="731520" cy="62179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864" y="86498"/>
            <a:ext cx="2794687" cy="457201"/>
          </a:xfrm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Вопрос №2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0962" y="1235676"/>
            <a:ext cx="9798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0000"/>
                </a:solidFill>
                <a:latin typeface="trebuchet ms" panose="020B0603020202020204" pitchFamily="34" charset="0"/>
              </a:rPr>
              <a:t>Чем буква отличается от звука?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2040674" y="5037549"/>
            <a:ext cx="93094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Букву пишем и видим, звук говорим и слышим.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78896" y="6272784"/>
            <a:ext cx="146304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18395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11460480" y="6236208"/>
            <a:ext cx="731520" cy="62179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864" y="86498"/>
            <a:ext cx="2794687" cy="457201"/>
          </a:xfrm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Вопрос №4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0962" y="1235676"/>
            <a:ext cx="97989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0000"/>
                </a:solidFill>
                <a:latin typeface="trebuchet ms" panose="020B0603020202020204" pitchFamily="34" charset="0"/>
              </a:rPr>
              <a:t>С какого звука начинаются имена: </a:t>
            </a:r>
            <a:r>
              <a:rPr lang="ru-RU" sz="7200" b="1" dirty="0">
                <a:solidFill>
                  <a:srgbClr val="000000"/>
                </a:solidFill>
                <a:latin typeface="trebuchet ms" panose="020B0603020202020204" pitchFamily="34" charset="0"/>
              </a:rPr>
              <a:t>ИРА, ИГОРЬ, ИННА?</a:t>
            </a:r>
            <a:endParaRPr lang="ru-RU" sz="7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995747" y="4814525"/>
            <a:ext cx="622057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Эти имена начинаются со звука </a:t>
            </a:r>
            <a:r>
              <a:rPr lang="en-US" sz="3200" dirty="0"/>
              <a:t>[</a:t>
            </a:r>
            <a:r>
              <a:rPr lang="ru-RU" sz="3200" dirty="0"/>
              <a:t>и</a:t>
            </a:r>
            <a:r>
              <a:rPr lang="en-US" sz="3200" dirty="0"/>
              <a:t>]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78896" y="6272784"/>
            <a:ext cx="146304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101133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11460480" y="6236208"/>
            <a:ext cx="731520" cy="62179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864" y="86498"/>
            <a:ext cx="2794687" cy="457201"/>
          </a:xfrm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Вопрос №5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0962" y="1235676"/>
            <a:ext cx="97989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Как одним словом назвать всё перечисленное: </a:t>
            </a:r>
          </a:p>
          <a:p>
            <a:pPr algn="ctr"/>
            <a:r>
              <a:rPr lang="ru-RU" sz="4400" b="1" dirty="0"/>
              <a:t>МОТОЦИКЛ, ЛЕГКОВАЯ МАШИНА, КАТЕР, САМОЛЕТ?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77232" y="4707924"/>
            <a:ext cx="490563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Транспорт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78896" y="6272784"/>
            <a:ext cx="146304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209678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11460480" y="6236208"/>
            <a:ext cx="731520" cy="62179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864" y="86498"/>
            <a:ext cx="2794687" cy="457201"/>
          </a:xfrm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Вопрос №7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0962" y="1235676"/>
            <a:ext cx="97989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Сколько слогов в слове </a:t>
            </a:r>
            <a:r>
              <a:rPr lang="ru-RU" sz="7200" b="1" dirty="0"/>
              <a:t>«СОБАКА»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77232" y="4707924"/>
            <a:ext cx="490563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В слове собака 3 слога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78896" y="6272784"/>
            <a:ext cx="146304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238178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11460480" y="6236208"/>
            <a:ext cx="731520" cy="62179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864" y="86498"/>
            <a:ext cx="2794687" cy="457201"/>
          </a:xfrm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Вопрос №8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0962" y="1235676"/>
            <a:ext cx="9798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Назовите 3 слова на звук «л»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67307" y="4852884"/>
            <a:ext cx="801591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Лиса, лось, ласточка, лодка, лампа, лицо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78896" y="6272784"/>
            <a:ext cx="146304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36161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374</Words>
  <Application>Microsoft Office PowerPoint</Application>
  <PresentationFormat>Широкоэкранный</PresentationFormat>
  <Paragraphs>68</Paragraphs>
  <Slides>13</Slides>
  <Notes>1</Notes>
  <HiddenSlides>8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Comic Sans MS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Вопрос №1</vt:lpstr>
      <vt:lpstr>Вопрос №2</vt:lpstr>
      <vt:lpstr>Вопрос №4</vt:lpstr>
      <vt:lpstr>Вопрос №5</vt:lpstr>
      <vt:lpstr>Вопрос №7</vt:lpstr>
      <vt:lpstr>Вопрос №8</vt:lpstr>
      <vt:lpstr>Музыкальная пауза</vt:lpstr>
      <vt:lpstr>Черный ящик</vt:lpstr>
      <vt:lpstr>Презентация PowerPoint</vt:lpstr>
      <vt:lpstr>Иллюстрации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александровна елена</dc:creator>
  <cp:lastModifiedBy>Игорь</cp:lastModifiedBy>
  <cp:revision>54</cp:revision>
  <dcterms:created xsi:type="dcterms:W3CDTF">2015-07-08T11:55:46Z</dcterms:created>
  <dcterms:modified xsi:type="dcterms:W3CDTF">2020-10-31T16:03:52Z</dcterms:modified>
</cp:coreProperties>
</file>