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3" r:id="rId2"/>
    <p:sldId id="334" r:id="rId3"/>
    <p:sldId id="341" r:id="rId4"/>
    <p:sldId id="335" r:id="rId5"/>
    <p:sldId id="336" r:id="rId6"/>
    <p:sldId id="337" r:id="rId7"/>
    <p:sldId id="338" r:id="rId8"/>
    <p:sldId id="339" r:id="rId9"/>
    <p:sldId id="340" r:id="rId10"/>
    <p:sldId id="342" r:id="rId11"/>
    <p:sldId id="343" r:id="rId12"/>
    <p:sldId id="344" r:id="rId13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3399FF"/>
    <a:srgbClr val="0000FF"/>
    <a:srgbClr val="FF0066"/>
    <a:srgbClr val="CC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133" autoAdjust="0"/>
    <p:restoredTop sz="94660"/>
  </p:normalViewPr>
  <p:slideViewPr>
    <p:cSldViewPr>
      <p:cViewPr varScale="1">
        <p:scale>
          <a:sx n="83" d="100"/>
          <a:sy n="83" d="100"/>
        </p:scale>
        <p:origin x="-605" y="-7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4FBF9-6D6B-4F01-9592-A268140C7C6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55063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5582C-234E-4884-BD17-0A8ECFB77B2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10216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253BF-7DBD-4640-BDF4-8081755DF77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752347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B5741-F8BD-4C53-B44F-1DB4AF25BC5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728327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6D9D-637A-4AAE-AACD-D38694AADD5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026034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6DD52-3636-46CC-BCEA-BC36649B65F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987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ED55-9373-4A48-BA4F-DD650647517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320495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5E7FC-84FC-4653-BCA8-7F9072190F3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789036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4B94-F20A-4556-8039-841D09F9325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09399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D2EEE-5BA5-4615-AC59-FB9D2F5F8F3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281689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C59D-EAB2-42CC-9D8B-7F690306FBC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024855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4D061-70E6-4247-B3AC-D152680DAA8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70500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69338" y="393782"/>
            <a:ext cx="84986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1" hangingPunct="1">
              <a:defRPr/>
            </a:pP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endParaRPr lang="ru-RU" alt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eaLnBrk="1" hangingPunct="1">
              <a:defRPr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сад №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41 «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Рябинушка»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44803" y="2014221"/>
            <a:ext cx="9525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1" hangingPunct="1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УЧРЕЖДЕНИЯ В 2022-2023 УЧЕБНОМ ГОДУ: ДОСТИЖЕНИЯ, ПРОБЛЕМЫ, ПЕРСПЕКТИВЫ</a:t>
            </a:r>
            <a:endParaRPr lang="ru-RU" alt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10743" y="6096000"/>
            <a:ext cx="1482393" cy="4939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eaLnBrk="1" hangingPunct="1">
              <a:lnSpc>
                <a:spcPct val="145000"/>
              </a:lnSpc>
              <a:defRPr/>
            </a:pP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Сургут, 2023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743200" y="1488757"/>
            <a:ext cx="66174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1" hangingPunct="1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СОВЕТ №4</a:t>
            </a:r>
            <a:endParaRPr lang="ru-RU" alt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62561" y="3049884"/>
            <a:ext cx="1097875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И ПЕРСПЕКТИВЫ СОЗДАНИЯ ЕДИНОГО ОБРАЗОВАТЕЛЬНОГО ПРОСТРАНСТВА: </a:t>
            </a:r>
          </a:p>
          <a:p>
            <a:pPr algn="ctr"/>
            <a:r>
              <a:rPr lang="ru-RU" sz="2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НАСТАВНИКИ И НАСТАВЛЯЕМЫЕ</a:t>
            </a:r>
            <a:endParaRPr lang="ru-RU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40554" y="4527161"/>
            <a:ext cx="5415610" cy="1297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r" eaLnBrk="1" hangingPunct="1">
              <a:lnSpc>
                <a:spcPct val="145000"/>
              </a:lnSpc>
              <a:defRPr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Подготовили:</a:t>
            </a:r>
            <a:endParaRPr lang="ru-RU" alt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r" eaLnBrk="1" hangingPunct="1">
              <a:lnSpc>
                <a:spcPct val="145000"/>
              </a:lnSpc>
              <a:defRPr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Гусейнова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Л.В</a:t>
            </a:r>
          </a:p>
          <a:p>
            <a:pPr marL="342900" lvl="0" indent="-342900" algn="r" eaLnBrk="1" hangingPunct="1">
              <a:lnSpc>
                <a:spcPct val="145000"/>
              </a:lnSpc>
              <a:defRPr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ЛукьяноваЕ.А</a:t>
            </a:r>
            <a:endParaRPr lang="ru-RU" alt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8348" y="305953"/>
            <a:ext cx="2274622" cy="118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18243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5087760"/>
            <a:ext cx="11277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очном Фестивале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«Школа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мастерства», в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деятельности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межфункциональной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команды «Лига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наставников». (участвовало 5 МБДОУ города). Цель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фестиваля: повышение профессиональной компетенции современными методическими приёмами организации наставничества, выявление лучших практик наставничества, повышение социального статуса наставника.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2262" y="990852"/>
            <a:ext cx="1125543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Перспектива на 2023-2024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Августовское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совещание педагогических работников автономного округа.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День работников дошкольного образования и финального этапа конкурса «Воспитатель года России».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данных мероприятиях в рамках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Года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педагога и наставника.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размещение публикаций о событиях образовательного учреждения, в том числе включенных в План, участии в акциях на информационных ресурсах с использованием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хэштегов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#ГПН_2023, #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ГодПедагогаНаставника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43200" y="159855"/>
            <a:ext cx="670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МОНИТОРИНГ ОРГАНИЗАЦИИ СИСТЕМЫ НАСТАВНИЧЕСТВА В УЧРЕЖДЕНИИ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8283" y="3189809"/>
            <a:ext cx="111833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формировании электронного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сборника статей «Наставничество в системе образования города Сургута».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8283" y="3801728"/>
            <a:ext cx="111833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муниципальном этапе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конкурсов профессионального педагогического мастерства: «Учитель года», «Педагогическая надежда», «Сердце отдаю детям»,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«Воспитатель года»,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«Педагог-психолог года», «Педагог-наставник года», «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Учитель-дефектолог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года», «Самый классный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«Лучший преподаватель-организатор ОБЖ», «От сердца к сердцу»</a:t>
            </a:r>
          </a:p>
        </p:txBody>
      </p:sp>
    </p:spTree>
    <p:extLst>
      <p:ext uri="{BB962C8B-B14F-4D97-AF65-F5344CB8AC3E}">
        <p14:creationId xmlns:p14="http://schemas.microsoft.com/office/powerpoint/2010/main" xmlns="" val="761990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2057400"/>
            <a:ext cx="11277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человек талантлив, его способности определяют векторы профессионального и личного развития в течение всей жизни. Наставничество - «персональная огранка» талантов человека, придание имеющимся навыкам правильной формы, создание новых плоскостей и граней его профессионализма. В этом смысле наставник – это тот, кто помогает человеку раскрыть его дарования. Каждый талант должен найти своего наставника (https://asi.ru/nastavniki/forum/).</a:t>
            </a:r>
          </a:p>
        </p:txBody>
      </p:sp>
    </p:spTree>
    <p:extLst>
      <p:ext uri="{BB962C8B-B14F-4D97-AF65-F5344CB8AC3E}">
        <p14:creationId xmlns:p14="http://schemas.microsoft.com/office/powerpoint/2010/main" xmlns="" val="38642187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69338" y="393782"/>
            <a:ext cx="84986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1" hangingPunct="1">
              <a:defRPr/>
            </a:pP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endParaRPr lang="ru-RU" alt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eaLnBrk="1" hangingPunct="1">
              <a:defRPr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сад №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41 «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Рябинушка»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44803" y="2014221"/>
            <a:ext cx="9525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1" hangingPunct="1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УЧРЕЖДЕНИЯ В 2022-2023 УЧЕБНОМ ГОДУ: ДОСТИЖЕНИЯ, ПРОБЛЕМЫ, ПЕРСПЕКТИВЫ</a:t>
            </a:r>
            <a:endParaRPr lang="ru-RU" alt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10743" y="6096000"/>
            <a:ext cx="1482393" cy="4939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eaLnBrk="1" hangingPunct="1">
              <a:lnSpc>
                <a:spcPct val="145000"/>
              </a:lnSpc>
              <a:defRPr/>
            </a:pP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Сургут, 2023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743200" y="1488757"/>
            <a:ext cx="66174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1" hangingPunct="1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СОВЕТ №4</a:t>
            </a:r>
            <a:endParaRPr lang="ru-RU" alt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62561" y="3049884"/>
            <a:ext cx="1097875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И ПЕРСПЕКТИВЫ СОЗДАНИЯ ЕДИНОГО ОБРАЗОВАТЕЛЬНОГО ПРОСТРАНСТВА: </a:t>
            </a:r>
          </a:p>
          <a:p>
            <a:pPr algn="ctr"/>
            <a:r>
              <a:rPr lang="ru-RU" sz="2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НАСТАВНИКИ И НАСТАВЛЯЕМЫЕ</a:t>
            </a:r>
            <a:endParaRPr lang="ru-RU" sz="2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40554" y="4527161"/>
            <a:ext cx="5415610" cy="1297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r" eaLnBrk="1" hangingPunct="1">
              <a:lnSpc>
                <a:spcPct val="145000"/>
              </a:lnSpc>
              <a:defRPr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marL="342900" lvl="0" indent="-342900" algn="r" eaLnBrk="1" hangingPunct="1">
              <a:lnSpc>
                <a:spcPct val="145000"/>
              </a:lnSpc>
              <a:defRPr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Гусейнова Людмила Васильевна, воспитатель высшей квалификационной категории</a:t>
            </a:r>
            <a:endParaRPr lang="ru-RU" alt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8348" y="305953"/>
            <a:ext cx="2274622" cy="118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7681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457200"/>
            <a:ext cx="1135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И ПЕРСПЕКТИВЫ СОЗДАНИЯ ЕДИНОГО ОБРАЗОВАТЕЛЬНОГО ПРОСТРАНСТВА: НАСТАВНИКИ И НАСТАВЛЯЕМЫЕ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57400"/>
            <a:ext cx="3776801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800600" y="2362200"/>
            <a:ext cx="68579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2022-2023 учебный год</a:t>
            </a: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Организована городская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межфункциональная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команда наставничества «Лига наставников» </a:t>
            </a: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от учреждения</a:t>
            </a: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Гусейнова Людмила Васильевна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Спирина Лариса Викторовна</a:t>
            </a: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9631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8833" y="1295400"/>
            <a:ext cx="11353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«помощь одного человека другому в совершении значимых качественных переходов на иной уровень знаний, профессиональных навыков или мышления и сознания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just"/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Клаттербак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«взаимоотношения между двумя людьми, где один человек готов помогать другому в профессиональном и личностном развитии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Гарднер</a:t>
            </a:r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8833" y="3886200"/>
            <a:ext cx="11506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ТАКОЙ НАСТАВНИК?</a:t>
            </a:r>
            <a:endParaRPr lang="ru-RU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квалифицированный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специалист, профессионал или опытный 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у 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которого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другие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могут получить совет, 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рекомендацию (https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dic.academic.ru/dic.nsf/business/8263).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05100" y="301554"/>
            <a:ext cx="6705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ПОНЯТИЕ НАСТАВНИЧЕСТВА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2516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05100" y="301554"/>
            <a:ext cx="6705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НОРМАТИВНОЕ ОБЕСПЕЧЕНИЕ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2450" y="1013376"/>
            <a:ext cx="111823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Федеральный закон от 29.12.2012 № 273-ФЗ «Об образовании в Российской Федерации» ст. 28, 47, 48</a:t>
            </a:r>
          </a:p>
          <a:p>
            <a:pPr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Распоряжение Правительства Российской Федерации от 29.05.2015 № 996-р «Об утверждении Стратегии развития воспитания в Российской Федерации на период до 2025 года»</a:t>
            </a:r>
          </a:p>
          <a:p>
            <a:pPr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Президента РФ от 7.05.2018 № 204 «О национальных целях и стратегических задачах развития Российской Федерации на период до 2024 года»</a:t>
            </a:r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500" y="3637895"/>
            <a:ext cx="111633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Распоряжение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Российской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31 декабря 2019 года № 3273-р «Об утверждении основных принципов национальной системы профессионального роста педагогических работников Российской Федерации, включая национальную систему учительского роста»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96438" y="5214482"/>
            <a:ext cx="111383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Письмо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Российской Федерации, общероссийского Профессионального союза работников народного образования и науки Российской Федерации от 21 декабря 2021 года № АЗ- 1128/08</a:t>
            </a:r>
          </a:p>
        </p:txBody>
      </p:sp>
    </p:spTree>
    <p:extLst>
      <p:ext uri="{BB962C8B-B14F-4D97-AF65-F5344CB8AC3E}">
        <p14:creationId xmlns:p14="http://schemas.microsoft.com/office/powerpoint/2010/main" xmlns="" val="258574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8229" y="689861"/>
            <a:ext cx="1104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Приказы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 образования и молодежной политики ХМАО – Югры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743200" y="228196"/>
            <a:ext cx="6705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НОРМАТИВНОЕ ОБЕСПЕЧЕНИЕ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1000" y="1113680"/>
            <a:ext cx="11430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от 09 февраля 2021 года № 164 «Об утверждении Концепции развития системы обеспечения и сопровождения профессионального развития педагогических и руководящих работников образовательных организаций Ханты-Мансийского автономного округа – Югры и регионального плана («дорожная карта») по ее реализации на 2021 – 2024 гг.»; 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15 февраля 2021 года № 10-П-188 «Об утверждении положения и показателей Центра непрерывного повышения профессионального мастерства педагогических работников на территории Ханты-Мансийского автономного округа – Югры»; 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19 января 2022 года № 10-П-33 «Об утверждении перечня показателей эффективности Центра непрерывного повышения профессионального мастерства педагогических работников на территории Ханты-Мансийского автономного округа – Югры на 2022 и последующие годы»; 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25 марта 2022 года № 10-П-411 «О внедрении и реализации системы (целевой модели) наставничества педагогических работников в образовательных организациях Ханты-Мансийского автономного округа – Югры».</a:t>
            </a:r>
          </a:p>
        </p:txBody>
      </p:sp>
    </p:spTree>
    <p:extLst>
      <p:ext uri="{BB962C8B-B14F-4D97-AF65-F5344CB8AC3E}">
        <p14:creationId xmlns:p14="http://schemas.microsoft.com/office/powerpoint/2010/main" xmlns="" val="1907859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500" y="1828800"/>
            <a:ext cx="11049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1.Приказ от 31.08.2022 №ДС41-11-234/2 «О внедрении и реализации системы (целевой модели) заведующего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организации наставничества и закреплении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наставника.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2.Положение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системе (целевой модели) наставничества педагогических работников в муниципальном бюджетном дошкольном образовательном учреждении №41 «Рябинушка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3.Планы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наставника с начинающим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специалистом, студентами высших профессиональных образовательных организаций.</a:t>
            </a:r>
          </a:p>
          <a:p>
            <a:pPr algn="just"/>
            <a:r>
              <a:rPr lang="ru-RU" sz="2400" b="0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4.Приказы о назначении наставника.</a:t>
            </a:r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43200" y="464403"/>
            <a:ext cx="670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НОРМАТИВНОЕ ОБЕСПЕЧЕНИЕ УЧРЕЖДЕНИЯ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6662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43200" y="228196"/>
            <a:ext cx="6705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ВИДЫ НАСТАВНИЧЕСТВА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5300" y="1752600"/>
            <a:ext cx="4495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– педагог 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 – педагог 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образовательной организации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студент педагогического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вуза/колледжа 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вуза/колледжа – молодой педагог образовательной организации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 – педагогический работник образовательной организации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324600" y="1009794"/>
            <a:ext cx="449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МБДОУ №41 «Рябинушка»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53200" y="1791392"/>
            <a:ext cx="4495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– педагог 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 – педагог 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образовательной организации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студент педагогического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вуза/колледжа </a:t>
            </a:r>
          </a:p>
        </p:txBody>
      </p:sp>
      <p:sp>
        <p:nvSpPr>
          <p:cNvPr id="7" name="Стрелка влево 6"/>
          <p:cNvSpPr/>
          <p:nvPr/>
        </p:nvSpPr>
        <p:spPr>
          <a:xfrm>
            <a:off x="5334000" y="4419649"/>
            <a:ext cx="4267200" cy="1857266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ПЕРСПЕКТИВА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5881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200" y="235803"/>
            <a:ext cx="670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МОНИТОРИНГ ОРГАНИЗАЦИИ СИСТЕМЫ НАСТАВНИЧЕСТВА В УЧРЕЖДЕНИИ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0050" y="1066800"/>
            <a:ext cx="113919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</a:t>
            </a:r>
          </a:p>
          <a:p>
            <a:pPr algn="just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Разработано положение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системе (целевой модели) наставничества педагогических работников в муниципальном бюджетном дошкольном образовательном учреждении №41 «Рябинушка»</a:t>
            </a:r>
          </a:p>
          <a:p>
            <a:pPr algn="just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 банк данных наставников (Сычева О.А., Музалевская Т.М., Соколова Е.Н.,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Маннапова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И.Р.,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Шарова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С.А.,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исарева Т.В., Гридина О.В., Григорьева Л.В.)</a:t>
            </a:r>
          </a:p>
          <a:p>
            <a:pPr algn="just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 банк данных наставляемых (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Масагутова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.О.,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Ширинкина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И.Е., Магомедова Б.А., Патина Н.О., 8 студентов)</a:t>
            </a:r>
          </a:p>
          <a:p>
            <a:pPr algn="just"/>
            <a:r>
              <a:rPr lang="ru-RU" sz="20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</a:p>
          <a:p>
            <a:pPr algn="just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индивидуальных программ сопровождения наставляемого. Отсутствие представлений об оформлении практического опыта работы (мастер-класса)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наставниками педагогическому и сообществу учреждения, города.</a:t>
            </a:r>
          </a:p>
          <a:p>
            <a:pPr algn="just"/>
            <a:r>
              <a:rPr lang="ru-RU" sz="20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Перспектива на 2023-2024</a:t>
            </a:r>
          </a:p>
          <a:p>
            <a:pPr algn="just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реализация Программа наставничества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№ 41 «Рябинушка».</a:t>
            </a:r>
          </a:p>
          <a:p>
            <a:pPr algn="just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практического опыта работы (мастер-классы) педагогическому наставниками сообществу учреждения, города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конкурсов методических разработок, показ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мастер-классов,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трансляция опыта в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учреждении, на город в рамках МФК «Лига наставничества», Кадровой школы.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4304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63682" y="1219200"/>
            <a:ext cx="114646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Перспектива на 2023-2024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Изучение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содержательной деятельности направлений развития. 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Определение персонального вектора развития по направлениям: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Региональный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этап всероссийских конкурсов профессионального мастерства в сфере образования автономного округа «Педагог года Югры – 2023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Научно-практическая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конференция «Знаменские чтения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Акция «Дорога просвещения» (с участием лучших педагогов и наставников автономного округа) по маршруту Ханты-Мансийск – Когалым с остановками во всех муниципальных образованиях автономного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округа.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Региональный форум «Сила – в знании!» 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Лекторий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воспитателей, педагогов дополнительного образования, учителей родных языков и литературы, традиционной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культуры.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Окружной конкурс на звание лучшего педагога в 2023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году.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Просветительская акция для молодых педагогов Югры «Вектор наставничества: от идеи до реализации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Расширенное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заседание учебно-методического объединения в системе общего образования автономного округа, посвященного Году педагога и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наставника.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43200" y="235803"/>
            <a:ext cx="670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МОНИТОРИНГ ОРГАНИЗАЦИИ СИСТЕМЫ НАСТАВНИЧЕСТВА В УЧРЕЖДЕНИИ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01981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3424</TotalTime>
  <Words>981</Words>
  <Application>Microsoft Office PowerPoint</Application>
  <PresentationFormat>Произвольный</PresentationFormat>
  <Paragraphs>96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ДОМ</dc:creator>
  <cp:lastModifiedBy>HP</cp:lastModifiedBy>
  <cp:revision>172</cp:revision>
  <cp:lastPrinted>1601-01-01T00:00:00Z</cp:lastPrinted>
  <dcterms:created xsi:type="dcterms:W3CDTF">1601-01-01T00:00:00Z</dcterms:created>
  <dcterms:modified xsi:type="dcterms:W3CDTF">2026-01-21T15:48:12Z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