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56" r:id="rId3"/>
    <p:sldId id="278" r:id="rId4"/>
    <p:sldId id="276" r:id="rId5"/>
    <p:sldId id="289" r:id="rId6"/>
    <p:sldId id="258" r:id="rId7"/>
    <p:sldId id="280" r:id="rId8"/>
    <p:sldId id="259" r:id="rId9"/>
    <p:sldId id="261" r:id="rId10"/>
    <p:sldId id="263" r:id="rId11"/>
    <p:sldId id="281" r:id="rId12"/>
    <p:sldId id="265" r:id="rId13"/>
    <p:sldId id="267" r:id="rId14"/>
    <p:sldId id="283" r:id="rId15"/>
    <p:sldId id="284" r:id="rId16"/>
    <p:sldId id="285" r:id="rId17"/>
    <p:sldId id="286" r:id="rId18"/>
    <p:sldId id="287" r:id="rId19"/>
    <p:sldId id="291" r:id="rId20"/>
    <p:sldId id="272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9978" autoAdjust="0"/>
  </p:normalViewPr>
  <p:slideViewPr>
    <p:cSldViewPr snapToGrid="0">
      <p:cViewPr varScale="1">
        <p:scale>
          <a:sx n="146" d="100"/>
          <a:sy n="146" d="100"/>
        </p:scale>
        <p:origin x="120" y="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56442E-06FA-4677-8956-67DEE1743F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6BFD16-F755-44E3-91A1-C656FA97D9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436145-AB84-457D-AC00-0AF844EA6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5ECE-1213-4FE1-8B79-B5BF514E349D}" type="datetimeFigureOut">
              <a:rPr lang="ru-RU" smtClean="0"/>
              <a:pPr/>
              <a:t>19.07.2022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7F9DA9-37F4-4096-8E00-FF574888D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B03273-CEF3-442A-B52D-545F0974B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17A5-85D0-4580-851F-A4AC7702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902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068CC-5AE6-4C3F-A6CD-CFACA3FD9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B8F578-AA0A-403A-A047-EEBB6DD9E9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10BB1F-ACBE-49AE-814E-E55E2A309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5ECE-1213-4FE1-8B79-B5BF514E349D}" type="datetimeFigureOut">
              <a:rPr lang="ru-RU" smtClean="0"/>
              <a:pPr/>
              <a:t>19.07.2022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1DC1B1-BEAD-40BF-A909-9B32C8639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08E531-ADAB-47B0-84B2-D2043DF2C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17A5-85D0-4580-851F-A4AC7702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800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0EFFDBC-D439-4DD2-B32D-589FCD712C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F4F4ADE-908E-477A-9C72-D52D379183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F295F7-3FA6-4370-B957-11E021FB0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5ECE-1213-4FE1-8B79-B5BF514E349D}" type="datetimeFigureOut">
              <a:rPr lang="ru-RU" smtClean="0"/>
              <a:pPr/>
              <a:t>19.07.2022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12F2EC-1939-4B6A-8678-9D75A9E63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B390D3-C79B-4461-8CA1-1A13825A1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17A5-85D0-4580-851F-A4AC7702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058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2AE51-0397-460C-A41A-1D516320D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522C68-2B2F-4DA4-A6F1-2D6750D11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68C1B5-17D7-4E6C-BE6F-5C07C3941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5ECE-1213-4FE1-8B79-B5BF514E349D}" type="datetimeFigureOut">
              <a:rPr lang="ru-RU" smtClean="0"/>
              <a:pPr/>
              <a:t>19.07.2022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E24C77-3727-4EA2-B9C9-D7EA9024D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029278-233C-47DA-810D-D205AC719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17A5-85D0-4580-851F-A4AC7702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675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7F7776-8A72-4B7D-B8CA-71E060196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B491FCF-5D8D-446E-9A70-222DD2402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1920D5-2B70-4088-8AA8-436284F8A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5ECE-1213-4FE1-8B79-B5BF514E349D}" type="datetimeFigureOut">
              <a:rPr lang="ru-RU" smtClean="0"/>
              <a:pPr/>
              <a:t>19.07.2022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A89362-A913-49D8-AE44-342503691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BD246-6E91-43D4-90F1-FB7260F25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17A5-85D0-4580-851F-A4AC7702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511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1B0200-1ACC-4CDB-B087-F5337FB8F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5DF0DF-46FB-4E7E-A34C-9DAFF3BE92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63E3EDC-277E-438C-B553-486BDF388D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A21F7F2-69E5-4AE2-960F-31759B80B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5ECE-1213-4FE1-8B79-B5BF514E349D}" type="datetimeFigureOut">
              <a:rPr lang="ru-RU" smtClean="0"/>
              <a:pPr/>
              <a:t>19.07.2022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EEE999-9CB6-4A45-BABF-36AEE33CF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07BBF02-D73F-4B7A-980D-DBFF4DD0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17A5-85D0-4580-851F-A4AC7702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149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B7F7B8-4BA1-4CAB-B610-B2E514317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FEEB14-0BC7-4513-9E4C-C5BC1AD8C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895E071-953C-4769-AB70-11850568C2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19E2061-5C07-479A-A523-70FAF31F6D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9E7868A-2995-424C-8D16-DACDD34706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F9DC5DD-31A1-46C4-B9EC-5D408D615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5ECE-1213-4FE1-8B79-B5BF514E349D}" type="datetimeFigureOut">
              <a:rPr lang="ru-RU" smtClean="0"/>
              <a:pPr/>
              <a:t>19.07.2022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522F38B-0F8D-431D-9D68-049D1F5A4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87C2489-C438-494D-AF8F-87CCC6DE8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17A5-85D0-4580-851F-A4AC7702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601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C4303F-F1A8-41A7-AF39-D95640084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6615FFA-C3EB-46B4-A84A-3FF40D54A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5ECE-1213-4FE1-8B79-B5BF514E349D}" type="datetimeFigureOut">
              <a:rPr lang="ru-RU" smtClean="0"/>
              <a:pPr/>
              <a:t>19.07.2022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50878AA-F0FB-4DE9-B086-2C41A7F73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DDC1F26-EDC3-4DF9-ADFF-841ED31E4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17A5-85D0-4580-851F-A4AC7702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078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E9EDCC3-D917-4435-9028-8B00B5A3A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5ECE-1213-4FE1-8B79-B5BF514E349D}" type="datetimeFigureOut">
              <a:rPr lang="ru-RU" smtClean="0"/>
              <a:pPr/>
              <a:t>19.07.2022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D2224D-DB72-4902-8967-1AC8595D6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B05E93-D2A9-417A-ABBB-E197F0724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17A5-85D0-4580-851F-A4AC7702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025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44637F-3DD7-44DE-BA3B-E0C932AC9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5EABFF-7FA3-4D33-AA20-79241467A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1D3E9D-0DAA-4D23-9738-444AC7523F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7ACFD28-A9F5-4045-A70C-CB06901B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5ECE-1213-4FE1-8B79-B5BF514E349D}" type="datetimeFigureOut">
              <a:rPr lang="ru-RU" smtClean="0"/>
              <a:pPr/>
              <a:t>19.07.2022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4194D2-19BB-48DF-912D-95C4B2A5F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B40732C-B555-40DD-9E5D-C9CCEFC94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17A5-85D0-4580-851F-A4AC7702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994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8E29F2-B687-48CB-AFCD-F170E8BA6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2872657-A0AB-4954-8F58-A2C3EDCEDF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66176A4-93F6-46AC-8827-D7596F1D5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4C33053-2874-4563-BF52-2F0732101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95ECE-1213-4FE1-8B79-B5BF514E349D}" type="datetimeFigureOut">
              <a:rPr lang="ru-RU" smtClean="0"/>
              <a:pPr/>
              <a:t>19.07.2022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687388-8273-4900-AE3D-9C5CFC526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0B5771D-407F-42FF-940D-660056A37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17A5-85D0-4580-851F-A4AC7702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908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36B280-60F9-437A-9D70-ECDE5CE97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2A4BED2-C193-41C6-8230-49A754DAC2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6C387D-0E63-47C5-B5FD-71265567D0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95ECE-1213-4FE1-8B79-B5BF514E349D}" type="datetimeFigureOut">
              <a:rPr lang="ru-RU" smtClean="0"/>
              <a:pPr/>
              <a:t>19.07.2022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8F494C-85F5-489F-BD82-DC4F7F3E40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AE3370-6D58-4E06-8969-C9CB94FA9B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117A5-85D0-4580-851F-A4AC7702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23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B9D4DE08-B8C2-4466-BD39-3C4F31B0FE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062"/>
            <a:ext cx="12192000" cy="696706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53AF03-8FC6-4E12-8C70-92B072268F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6908" y="1949102"/>
            <a:ext cx="7035113" cy="468804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94271" y="148281"/>
            <a:ext cx="902867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УПРАВЛЕНИЕ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ОБРАЗОВАНИЯ АДМИНИСТРАЦИИ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СЕРГИЕВО-ПОСАДСКОГО ГОРОДСКОГО ОКРУГА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МОСКОВСКОЙ ОБЛАСТИ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«Детский сад комбинированного вида №72»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EEA4927-B49A-4BB7-9E63-514C941AF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"/>
            <a:ext cx="12191999" cy="6858002"/>
          </a:xfrm>
          <a:prstGeom prst="rect">
            <a:avLst/>
          </a:prstGeom>
        </p:spPr>
      </p:pic>
      <p:pic>
        <p:nvPicPr>
          <p:cNvPr id="28" name="Объект 27">
            <a:extLst>
              <a:ext uri="{FF2B5EF4-FFF2-40B4-BE49-F238E27FC236}">
                <a16:creationId xmlns:a16="http://schemas.microsoft.com/office/drawing/2014/main" id="{CED8B8AC-0D80-4DE3-8540-6742275533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9643" y="4324866"/>
            <a:ext cx="3253334" cy="2168889"/>
          </a:xfr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CA77E5BE-EDF4-442E-A5BD-969CAC0999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0174" y="2058638"/>
            <a:ext cx="3139463" cy="20909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96831" y="3651395"/>
            <a:ext cx="4266866" cy="2840513"/>
          </a:xfrm>
          <a:prstGeom prst="rect">
            <a:avLst/>
          </a:prstGeom>
        </p:spPr>
      </p:pic>
      <p:pic>
        <p:nvPicPr>
          <p:cNvPr id="9" name="Объект 5">
            <a:extLst>
              <a:ext uri="{FF2B5EF4-FFF2-40B4-BE49-F238E27FC236}">
                <a16:creationId xmlns:a16="http://schemas.microsoft.com/office/drawing/2014/main" id="{7DD37AAD-2D03-4BBE-A045-0B3005ACA9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2930" y="2011407"/>
            <a:ext cx="3226183" cy="215282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32ABC32-C605-49C5-B0BC-BEAF31BD52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6648" y="4383545"/>
            <a:ext cx="3157152" cy="210273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57E967E-D82D-4699-B8FD-8D868B95CB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30151" y="665511"/>
            <a:ext cx="4213351" cy="281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810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E89A856-E9C7-4765-BDD2-1DEFD0FBCA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44497" cy="6858000"/>
          </a:xfrm>
          <a:prstGeom prst="rect">
            <a:avLst/>
          </a:prstGeom>
        </p:spPr>
      </p:pic>
      <p:sp>
        <p:nvSpPr>
          <p:cNvPr id="7" name="Объект 6">
            <a:extLst>
              <a:ext uri="{FF2B5EF4-FFF2-40B4-BE49-F238E27FC236}">
                <a16:creationId xmlns:a16="http://schemas.microsoft.com/office/drawing/2014/main" id="{57C1B67F-72A7-4061-91DB-1CE0493DD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6930" y="420131"/>
            <a:ext cx="4761471" cy="24795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детском саду оборудована комната для экспериментальной деятельности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32C55EB-3F16-4E0F-A93A-2629B093F0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465" y="2877879"/>
            <a:ext cx="2722510" cy="363001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2A1DBA6-63B2-469B-AC3B-2E19C19B39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707116" y="586484"/>
            <a:ext cx="2839867" cy="21299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FFE2350-91E3-4FB1-A4F0-CFB59E2860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150" y="1515761"/>
            <a:ext cx="3472892" cy="500036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432BC74-5B15-4D3B-BE11-C50C1D3749B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330" y="3292739"/>
            <a:ext cx="2364400" cy="315253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16C9EB9-67F1-40A9-A513-EEBF1983277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337" y="415502"/>
            <a:ext cx="3052340" cy="228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617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E89A856-E9C7-4765-BDD2-1DEFD0FBCA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4449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BCBB7E-94D7-43A2-95A4-576948F28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72D0BE7-FB4E-48C4-B10D-03D7C644E5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9" t="1078" b="1292"/>
          <a:stretch>
            <a:fillRect/>
          </a:stretch>
        </p:blipFill>
        <p:spPr>
          <a:xfrm>
            <a:off x="2207741" y="757882"/>
            <a:ext cx="3746865" cy="523102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34F1C2-1187-4468-A128-A6CB5F3D5A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3"/>
          <a:stretch>
            <a:fillRect/>
          </a:stretch>
        </p:blipFill>
        <p:spPr>
          <a:xfrm>
            <a:off x="6161904" y="3344562"/>
            <a:ext cx="3179805" cy="326630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50DDF3E-2E8A-4F47-A68D-DAAA235CA5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249" y="256663"/>
            <a:ext cx="3385751" cy="349414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627C604-1D77-4970-89F7-25187ECF16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29"/>
          <a:stretch>
            <a:fillRect/>
          </a:stretch>
        </p:blipFill>
        <p:spPr>
          <a:xfrm>
            <a:off x="9602552" y="4036540"/>
            <a:ext cx="2589448" cy="2426044"/>
          </a:xfrm>
          <a:prstGeom prst="rect">
            <a:avLst/>
          </a:prstGeom>
        </p:spPr>
      </p:pic>
      <p:pic>
        <p:nvPicPr>
          <p:cNvPr id="16" name="Содержимое 15">
            <a:extLst>
              <a:ext uri="{FF2B5EF4-FFF2-40B4-BE49-F238E27FC236}">
                <a16:creationId xmlns:a16="http://schemas.microsoft.com/office/drawing/2014/main" id="{E1710ECF-405E-474C-BED5-51D7E2C869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" r="6593" b="9812"/>
          <a:stretch>
            <a:fillRect/>
          </a:stretch>
        </p:blipFill>
        <p:spPr>
          <a:xfrm>
            <a:off x="6170074" y="370703"/>
            <a:ext cx="2438466" cy="256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4312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E89A856-E9C7-4765-BDD2-1DEFD0FBCA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44497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21CF50E-747E-422D-9F96-A0AD58D915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"/>
          <a:stretch>
            <a:fillRect/>
          </a:stretch>
        </p:blipFill>
        <p:spPr>
          <a:xfrm>
            <a:off x="2214128" y="619036"/>
            <a:ext cx="5307017" cy="54461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C4AD31A-898E-4C43-8C8C-48A2F3AAF3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513" y="622200"/>
            <a:ext cx="4063195" cy="541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0080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EEA4927-B49A-4BB7-9E63-514C941AF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"/>
            <a:ext cx="12191999" cy="685800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7357A8-878A-4A01-B6D0-8DA930E12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838" y="-511443"/>
            <a:ext cx="9679459" cy="370772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ДОУ есть оборудование по </a:t>
            </a:r>
            <a:r>
              <a:rPr lang="ru-RU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лего-конструированию</a:t>
            </a:r>
            <a:b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 робототехнике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EC090A8-8C03-4CE6-A933-ED0D1F03A7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76" y="2213274"/>
            <a:ext cx="2847125" cy="416084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3F21078-EDAE-44AC-8EE2-3BB78D73B2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232" y="2224216"/>
            <a:ext cx="3778643" cy="421682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52BCD88-86CE-4CBD-9CDD-3F26064DA0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442" y="2214638"/>
            <a:ext cx="3113904" cy="415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956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EEA4927-B49A-4BB7-9E63-514C941AF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"/>
            <a:ext cx="12191999" cy="685800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C9CBB3-70F1-4161-A823-6C626AF8F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A52C094-FDAF-43FB-A789-074EA3F758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05" y="177813"/>
            <a:ext cx="4506098" cy="352053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244F4D8-046B-40F9-9551-80CA9933E2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395" y="213137"/>
            <a:ext cx="5393411" cy="404854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9F47523-C1C4-4582-8373-DB960E7C91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423" y="3380382"/>
            <a:ext cx="5908793" cy="339904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AB311D-A0FF-4D00-97A8-A24928F2E29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384" y="3709709"/>
            <a:ext cx="3070833" cy="314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7294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EEA4927-B49A-4BB7-9E63-514C941AF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"/>
            <a:ext cx="12191999" cy="685800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2ACDAD8-5E61-4F78-B274-F52BD4EF46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50" y="375263"/>
            <a:ext cx="4169400" cy="610791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BFC0018-0A4F-4556-A84E-1521948BA6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395" y="354860"/>
            <a:ext cx="4580239" cy="610698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2153F7-A542-43B3-AD6A-2FE53FF190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276" y="1860998"/>
            <a:ext cx="4974956" cy="293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589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EEA4927-B49A-4BB7-9E63-514C941AF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"/>
            <a:ext cx="12191999" cy="685800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78A3CA-DCB8-4069-B4D0-F5F54AC379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991" y="1148058"/>
            <a:ext cx="3850480" cy="46184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1BAD622-132A-432B-B8DF-3B4E46FA56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15412" y="1518296"/>
            <a:ext cx="5724728" cy="429354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EFC3ED9-1EC4-408C-AEEE-788AE4C5D4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6865" y="2068011"/>
            <a:ext cx="2610507" cy="459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7732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EA4927-B49A-4BB7-9E63-514C941AF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"/>
            <a:ext cx="12191999" cy="68580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302533E-FD79-489D-94E8-609A58FFBC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9" t="9482" r="12965"/>
          <a:stretch>
            <a:fillRect/>
          </a:stretch>
        </p:blipFill>
        <p:spPr>
          <a:xfrm>
            <a:off x="420130" y="697310"/>
            <a:ext cx="4827372" cy="595094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F3A1E26-910D-419B-BEDC-34688D14CB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312" y="683741"/>
            <a:ext cx="5946081" cy="594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6929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EEA4927-B49A-4BB7-9E63-514C941AF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27222" y="2743200"/>
            <a:ext cx="1102222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Внедрение компьютерных технологий в ДОУ помогает детям научиться ориентироваться в потоке информации и реализовывать полученные знания на практике. Всё это приобретает ещё большую значимость в рамках STEM-образования. Дошкольники получают дополнительные практические навыки и умения работы на компьютере, которые достаточно востребованы в современной жизни. Увлекательные занятия в виде игр позволяют раскрыть творческий потенциал ребенка. Комплексный подход в обучении содействует наилучшему уровню развития мыслительных навыков и открывает дверь для выбора более перспективной и востребованной профессии. Современная методика непринужденно и легко вовлекает детей в научно-творческую деятельность. Это способствует планомерному развитию интеллектуальных способностей, которые необходимы во взрослой жизни.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9685E9E-7CAA-48E2-8E9C-0823B856B7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345" y="233097"/>
            <a:ext cx="2519857" cy="279106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9D4DE08-B8C2-4466-BD39-3C4F31B0FE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062"/>
            <a:ext cx="12192000" cy="6967062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AE1B9DA-E7BD-4D63-B7F6-4E0AB6893F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 flipV="1">
            <a:off x="13249274" y="2085975"/>
            <a:ext cx="704849" cy="228600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88A1F51-6160-4720-9F5F-19459A8B01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78" y="1982568"/>
            <a:ext cx="7964910" cy="45021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A4FAB39-8E24-48EC-B488-374645D47451}"/>
              </a:ext>
            </a:extLst>
          </p:cNvPr>
          <p:cNvSpPr txBox="1"/>
          <p:nvPr/>
        </p:nvSpPr>
        <p:spPr>
          <a:xfrm>
            <a:off x="1596326" y="260059"/>
            <a:ext cx="752250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ctr"/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ИННОВАЦИОННЫЙ ПРОЕКТ</a:t>
            </a:r>
          </a:p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7013" y="2818700"/>
            <a:ext cx="59142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1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«Компьютер в детском саду»</a:t>
            </a:r>
          </a:p>
          <a:p>
            <a:pPr algn="ctr"/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инженерного мышления дошкольников в процессе интегрированных занятий</a:t>
            </a:r>
          </a:p>
        </p:txBody>
      </p:sp>
    </p:spTree>
    <p:extLst>
      <p:ext uri="{BB962C8B-B14F-4D97-AF65-F5344CB8AC3E}">
        <p14:creationId xmlns:p14="http://schemas.microsoft.com/office/powerpoint/2010/main" val="9453448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EEA4927-B49A-4BB7-9E63-514C941AF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60173" y="2323070"/>
            <a:ext cx="10783329" cy="3079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Руководитель инновационного проекта:</a:t>
            </a:r>
          </a:p>
          <a:p>
            <a:pPr algn="ctr"/>
            <a:r>
              <a:rPr lang="ru-RU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Курбакова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Татьяна Николаевна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Адрес персональной электронной почты:  tk820@mail.ru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Контактный телефон:   8(496)543-80-48  .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Ответственный исполнитель инновационного проекта:</a:t>
            </a:r>
          </a:p>
          <a:p>
            <a:pPr algn="ctr"/>
            <a:r>
              <a:rPr lang="ru-RU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Застольская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Наталья Вячеславовна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Адрес персональной электронной почты:  nzast@yandex.ru 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Контактный телефон:   8(496)543-80-47</a:t>
            </a:r>
          </a:p>
        </p:txBody>
      </p:sp>
    </p:spTree>
    <p:extLst>
      <p:ext uri="{BB962C8B-B14F-4D97-AF65-F5344CB8AC3E}">
        <p14:creationId xmlns:p14="http://schemas.microsoft.com/office/powerpoint/2010/main" val="548855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4">
            <a:extLst>
              <a:ext uri="{FF2B5EF4-FFF2-40B4-BE49-F238E27FC236}">
                <a16:creationId xmlns:a16="http://schemas.microsoft.com/office/drawing/2014/main" id="{0938E763-989A-44BD-A771-E83805673C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0235" y="2578442"/>
            <a:ext cx="1131376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Интегрированный подход к решению современных проблем, основанный на взаимопроникновении различных областей естественных наук, инженерного творчества, математики, цифровых технологий и т. д.</a:t>
            </a:r>
            <a:endParaRPr lang="en-US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интеллектуальных способностей в процессе познавательно-исследовательской деятельности и вовлечения в научно-техническое творчество направлено на формирование не только компетенций специфичных для этих видов деятельности, но и комфортного самоощущения в современном мире, создание в будущем условий для высокого качества жизни.</a:t>
            </a:r>
            <a:endParaRPr lang="en-US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368" y="4703805"/>
            <a:ext cx="113130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навыков коллективной работы в синтезе с индивидуализацией образования. Кроме того, в процессе коллективной деятельности воспитывается ценностное отношение, как к процессу, так и к результатам труда, как общего, так и каждого участника.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67914" y="848497"/>
            <a:ext cx="739757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Президент Российской Федерации В. В. Путин в своем обращении к Федеральному Собранию РФ от </a:t>
            </a:r>
            <a:b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 марта 2018 года подчёркивает значимость </a:t>
            </a:r>
            <a:b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STEM-образования и его преимущества в развитии личности ребенка, а именно:</a:t>
            </a:r>
          </a:p>
        </p:txBody>
      </p:sp>
      <p:pic>
        <p:nvPicPr>
          <p:cNvPr id="27650" name="Picture 2" descr="https://static.life.ru/posts/2018/03/1094545/1982c31c64cd062e3051b00b3c63b5a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6120" r="6259"/>
          <a:stretch>
            <a:fillRect/>
          </a:stretch>
        </p:blipFill>
        <p:spPr bwMode="auto">
          <a:xfrm>
            <a:off x="164756" y="612347"/>
            <a:ext cx="2594919" cy="19743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12371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1186F9-3008-496D-B123-67AA8AD69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938E763-989A-44BD-A771-E83805673C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3462E9F-CE3F-4CE5-ABEF-5BCE0F0595CD}"/>
              </a:ext>
            </a:extLst>
          </p:cNvPr>
          <p:cNvSpPr txBox="1"/>
          <p:nvPr/>
        </p:nvSpPr>
        <p:spPr>
          <a:xfrm>
            <a:off x="371960" y="2100648"/>
            <a:ext cx="11406752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интеллектуальной активности ребенка, его стремления к самостоятельному усвоению знаний, поиску решения проблемных ситуаций, использованию знаковых способов действий. Пропедевтика основных понятий информатики, освоение современных информационных технологий, навыков работы с компьютером.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41722" y="1069382"/>
            <a:ext cx="61993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 проекта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769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850307-BEA8-49D2-B1A8-BFB9A7760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9D4DE08-B8C2-4466-BD39-3C4F31B0FE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062"/>
            <a:ext cx="12192000" cy="696706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982DA9-E167-4169-9C7A-EE2682DC71AA}"/>
              </a:ext>
            </a:extLst>
          </p:cNvPr>
          <p:cNvSpPr txBox="1"/>
          <p:nvPr/>
        </p:nvSpPr>
        <p:spPr>
          <a:xfrm>
            <a:off x="511443" y="930876"/>
            <a:ext cx="11313763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Новизна проекта:</a:t>
            </a:r>
          </a:p>
          <a:p>
            <a:pPr algn="just"/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Принципиально новая образовательная среда мотивирует дошкольников к миру познания, исследования, науки и творчества.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Содержание проекта нацелено на максимальное использование уникального возрастного потенциала дошкольников, направляя его на развитие определённых компетенций.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Инновационная деятельность будет способствовать формированию эффективной системы выявления, поддержки и развития способностей и талантов у дошкольников, основанных на принципах справедливости и всеобщности, а также направленной на профессиональное самоопределение обучающихся.</a:t>
            </a:r>
          </a:p>
        </p:txBody>
      </p:sp>
    </p:spTree>
    <p:extLst>
      <p:ext uri="{BB962C8B-B14F-4D97-AF65-F5344CB8AC3E}">
        <p14:creationId xmlns:p14="http://schemas.microsoft.com/office/powerpoint/2010/main" val="1212371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1C4261-5975-484A-ABB4-3537291FF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AC212B-E13A-47AA-A1F0-22E9D87AD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61A209-59DE-4E9F-A77C-DCB5E4868D2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EA4927-B49A-4BB7-9E63-514C941AF7F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-2"/>
            <a:ext cx="12191999" cy="68580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E61A9B-6A81-491D-9BAF-54F211CFFEDA}"/>
              </a:ext>
            </a:extLst>
          </p:cNvPr>
          <p:cNvSpPr txBox="1"/>
          <p:nvPr/>
        </p:nvSpPr>
        <p:spPr>
          <a:xfrm>
            <a:off x="511443" y="-6003458"/>
            <a:ext cx="11136859" cy="13511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pPr algn="ctr"/>
            <a:endParaRPr lang="ru-RU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Ключевые задачи проекта:</a:t>
            </a:r>
            <a:endParaRPr lang="en-US" sz="4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Осуществлять обновление содержания дошкольного образования путём внедрения в образовательный процесс современных образовательных технологий, инновационных программ.</a:t>
            </a:r>
          </a:p>
          <a:p>
            <a:pPr algn="just">
              <a:buFont typeface="Wingdings" pitchFamily="2" charset="2"/>
              <a:buChar char="v"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Приобщать детей к миру информационной культуры, подготовке к усвоению идей информатики.</a:t>
            </a:r>
          </a:p>
          <a:p>
            <a:pPr algn="just">
              <a:buFont typeface="Wingdings" pitchFamily="2" charset="2"/>
              <a:buChar char="v"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Формировать навыки работы с персональным компьютером (программы Paint, Microsoft Word, Power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Point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интерфейс медиа - проигрыватель, основы компьютерной анимации).</a:t>
            </a:r>
            <a:endParaRPr lang="en-US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Обучать детей ориентации в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смыслообразующих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звеньях информационного потока, умению выстраивать из них логическую цепочку, приводящую к умозаключениям, самостоятельной интерпретации.</a:t>
            </a:r>
          </a:p>
          <a:p>
            <a:pPr algn="just">
              <a:buFont typeface="Wingdings" pitchFamily="2" charset="2"/>
              <a:buChar char="v"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Сформировать потребность педагогов в постоянном саморазвитии и самообразовании, направленных на развитие определённых компетенций у дошкольников и функциональных навыков педагогов.</a:t>
            </a:r>
          </a:p>
          <a:p>
            <a:pPr algn="just">
              <a:buFont typeface="Wingdings" pitchFamily="2" charset="2"/>
              <a:buChar char="v"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Обеспечить информационную и научно-методическую поддержку педагогов, развитие материально-технической базы, развивающей предметно-пространственной, образовательной и цифровой среды.</a:t>
            </a:r>
          </a:p>
          <a:p>
            <a:pPr algn="just">
              <a:buFont typeface="Wingdings" pitchFamily="2" charset="2"/>
              <a:buChar char="v"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Обобщать и распространять опыт лучших практик инновационной деятельности на конкурсах, семинарах для педагогической и родительской общественности.</a:t>
            </a:r>
          </a:p>
          <a:p>
            <a:pPr algn="just"/>
            <a:endParaRPr lang="en-US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767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EEA4927-B49A-4BB7-9E63-514C941AF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2"/>
            <a:ext cx="12191999" cy="685800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557" y="1351004"/>
            <a:ext cx="11211697" cy="2207741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Методическое обеспечение проекта осуществляется путём интеграции в основную образовательную программу </a:t>
            </a:r>
            <a:r>
              <a:rPr lang="ru-RU" sz="1800" b="1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«От рождения до школы» 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 редакцией М. А. Васильевой, Н. Е.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Веракса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Т. С. Комаровой программы по начальному курсу информатики для дошкольников «Всё по полочкам», разработанной А.В. Горячевым, Н.В. Ключ. </a:t>
            </a:r>
            <a:endParaRPr lang="ru-RU" sz="18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61FFC9-5494-424A-BCF7-EC8EDB1293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978" y="2985188"/>
            <a:ext cx="1553564" cy="244354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EEEA244-3C2B-415E-BE19-65BEAD4007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317" y="4512788"/>
            <a:ext cx="1466335" cy="210631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89C2739-924C-4268-9919-77FD522B25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657" y="3104001"/>
            <a:ext cx="1451977" cy="2036409"/>
          </a:xfrm>
          <a:prstGeom prst="rect">
            <a:avLst/>
          </a:prstGeom>
        </p:spPr>
      </p:pic>
      <p:pic>
        <p:nvPicPr>
          <p:cNvPr id="22530" name="Picture 2" descr="https://detectivebookshop.ru/image/1015847797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28783" y="2909771"/>
            <a:ext cx="2932043" cy="3771115"/>
          </a:xfrm>
          <a:prstGeom prst="rect">
            <a:avLst/>
          </a:prstGeom>
          <a:noFill/>
        </p:spPr>
      </p:pic>
      <p:pic>
        <p:nvPicPr>
          <p:cNvPr id="22532" name="Picture 4" descr="https://fkniga.ru/media/product/07/070203/KA-0026430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552" y="3070159"/>
            <a:ext cx="2433593" cy="34609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4388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EA4927-B49A-4BB7-9E63-514C941AF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"/>
            <a:ext cx="12191999" cy="685800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4F11C0C-C505-4BB5-B607-812AE0871A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453" y="2077650"/>
            <a:ext cx="4979314" cy="279743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18830" y="2078030"/>
            <a:ext cx="4897261" cy="275051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96496" y="4196522"/>
            <a:ext cx="4367084" cy="245458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0F0A9D8-C577-4AEF-BC75-7E43D250BB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05" y="4476493"/>
            <a:ext cx="2253048" cy="225304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247CE98-DDFE-4D4B-B64D-E6785E3B7EE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96864" y="4259971"/>
            <a:ext cx="2208730" cy="2482699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652584" y="1433383"/>
            <a:ext cx="62607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4885" y="996778"/>
            <a:ext cx="98359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Для реализации проекта в детском саду оборудован компьютерный класс</a:t>
            </a:r>
            <a:endParaRPr lang="en-US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823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EA4927-B49A-4BB7-9E63-514C941AF7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"/>
            <a:ext cx="12191999" cy="685800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A18EC81-0914-49D6-A128-17F9778253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5616" y="2550298"/>
            <a:ext cx="5905498" cy="39369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2BEB12-22C1-47AE-80F8-91AC0EBB8B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8897" y="657653"/>
            <a:ext cx="5374107" cy="358273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8E2-06B1-4050-9174-244848933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1071" y="1021492"/>
            <a:ext cx="6622996" cy="153438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каждой группе установлены интерактивные доски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237AF55-DC1A-4EF8-B18E-CFD18DE9BE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03" y="4212356"/>
            <a:ext cx="3506487" cy="264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4167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671</Words>
  <Application>Microsoft Office PowerPoint</Application>
  <PresentationFormat>Широкоэкранный</PresentationFormat>
  <Paragraphs>82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Методическое обеспечение проекта осуществляется путём интеграции в основную образовательную программу «От рождения до школы» под редакцией М. А. Васильевой, Н. Е. Веракса и Т. С. Комаровой программы по начальному курсу информатики для дошкольников «Всё по полочкам», разработанной А.В. Горячевым, Н.В. Ключ. </vt:lpstr>
      <vt:lpstr>Презентация PowerPoint</vt:lpstr>
      <vt:lpstr>В каждой группе установлены интерактивные доски</vt:lpstr>
      <vt:lpstr>Презентация PowerPoint</vt:lpstr>
      <vt:lpstr>Презентация PowerPoint</vt:lpstr>
      <vt:lpstr>Презентация PowerPoint</vt:lpstr>
      <vt:lpstr>Презентация PowerPoint</vt:lpstr>
      <vt:lpstr>В ДОУ есть оборудование по лего-конструированию  и робототехнике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Da</cp:lastModifiedBy>
  <cp:revision>38</cp:revision>
  <dcterms:created xsi:type="dcterms:W3CDTF">2021-08-18T19:40:18Z</dcterms:created>
  <dcterms:modified xsi:type="dcterms:W3CDTF">2022-07-19T14:58:48Z</dcterms:modified>
</cp:coreProperties>
</file>