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78" r:id="rId3"/>
    <p:sldId id="296" r:id="rId4"/>
    <p:sldId id="295" r:id="rId5"/>
    <p:sldId id="294" r:id="rId6"/>
    <p:sldId id="293" r:id="rId7"/>
    <p:sldId id="292" r:id="rId8"/>
    <p:sldId id="291" r:id="rId9"/>
    <p:sldId id="298" r:id="rId10"/>
    <p:sldId id="290" r:id="rId11"/>
    <p:sldId id="289" r:id="rId12"/>
    <p:sldId id="28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5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475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8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864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37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82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648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78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762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659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0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E9B0F-AAD3-4CF3-B618-4433D17825B5}" type="datetimeFigureOut">
              <a:rPr lang="ru-RU" smtClean="0"/>
              <a:pPr/>
              <a:t>12.12.2024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29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12890" y="287185"/>
            <a:ext cx="768868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/>
              <a:t>«Уголок конструирования в группе. Оснащение зоны конструктивной деятельности и рукоделия (по возрастным группам)»</a:t>
            </a:r>
            <a:endParaRPr lang="ru-RU" sz="4000" dirty="0"/>
          </a:p>
        </p:txBody>
      </p:sp>
      <p:pic>
        <p:nvPicPr>
          <p:cNvPr id="6" name="Рисунок 5" descr="Уголок конструирования в детском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563" y="3670480"/>
            <a:ext cx="5091551" cy="29386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614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07034" y="370937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Старший дошкольный возраст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241539" y="1052423"/>
            <a:ext cx="114558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старшем дошкольном возрасте у детей сохраняется устойчивый интерес к продуктивным видам деятельности.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439948" y="1837427"/>
            <a:ext cx="109900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конструктивной деятельности и ручного труда необходимо создать условия, которые способствую творческому развитию детей.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9" name="Picture 5" descr="Picture background"/>
          <p:cNvPicPr>
            <a:picLocks noChangeAspect="1" noChangeArrowheads="1"/>
          </p:cNvPicPr>
          <p:nvPr/>
        </p:nvPicPr>
        <p:blipFill>
          <a:blip r:embed="rId3"/>
          <a:srcRect r="1778" b="4154"/>
          <a:stretch>
            <a:fillRect/>
          </a:stretch>
        </p:blipFill>
        <p:spPr bwMode="auto">
          <a:xfrm>
            <a:off x="500333" y="3001672"/>
            <a:ext cx="3671238" cy="2683136"/>
          </a:xfrm>
          <a:prstGeom prst="rect">
            <a:avLst/>
          </a:prstGeom>
          <a:noFill/>
        </p:spPr>
      </p:pic>
      <p:pic>
        <p:nvPicPr>
          <p:cNvPr id="11271" name="Picture 7" descr="Picture backgroun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54119" y="2827793"/>
            <a:ext cx="4726975" cy="31373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6394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994298" y="566968"/>
            <a:ext cx="1029809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Главное требование конструктивного уголка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безопасность.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Необходимо обратить внимание на размер деталей конструктора. Конструктор, как пластиковый, так и деревянный, не должен иметь производственного брака: заусеницы, сколы.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744725" y="3408601"/>
            <a:ext cx="1070255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Основным принципом работы воспитателей должна стать системность и последовательность. Конструирование как вид деятельности содержит безграничные возможности для развития способностей и талантов малышей.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394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08563" y="1818494"/>
            <a:ext cx="9634653" cy="2699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5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</a:t>
            </a:r>
            <a:br>
              <a:rPr lang="ru-RU" sz="5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5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</a:t>
            </a:r>
          </a:p>
          <a:p>
            <a:pPr indent="228600" algn="ctr">
              <a:lnSpc>
                <a:spcPct val="107000"/>
              </a:lnSpc>
              <a:spcAft>
                <a:spcPts val="0"/>
              </a:spcAft>
            </a:pPr>
            <a:r>
              <a:rPr lang="ru-RU" sz="5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ВНИМАНИЕ</a:t>
            </a:r>
            <a:endParaRPr lang="ru-RU" sz="5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596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4524" y="710364"/>
            <a:ext cx="11062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Конструирование и ручной труд – это особые формы детской деятельности.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56823" y="1846249"/>
            <a:ext cx="107667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Конструктивная деятельность, как и игровая, является одним из важных видов деятельности в развитии познавательных и творческих способностей ребенка, так как позволяет вызвать у ребенка потребность к </a:t>
            </a:r>
            <a:r>
              <a:rPr lang="ru-RU" sz="2800" dirty="0" smtClean="0"/>
              <a:t>творчеству.</a:t>
            </a:r>
          </a:p>
          <a:p>
            <a:endParaRPr lang="ru-RU" sz="2800" dirty="0"/>
          </a:p>
          <a:p>
            <a:r>
              <a:rPr lang="ru-RU" sz="2800" dirty="0"/>
              <a:t>Термин конструирование с латинского означает – создание модели, построение, приведение в определенный порядок и взаимоотношение отдельных предметов, частей, элементов.</a:t>
            </a:r>
          </a:p>
          <a:p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548571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4699" y="587912"/>
            <a:ext cx="115008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Целью создания </a:t>
            </a:r>
            <a:r>
              <a:rPr lang="ru-RU" sz="2800" b="1" i="1" dirty="0"/>
              <a:t>«Центра конструктивной деятельности» является </a:t>
            </a:r>
            <a:r>
              <a:rPr lang="ru-RU" sz="2800" dirty="0"/>
              <a:t> учить детей конструировать по схемам, развивать умение наблюдать, анализировать, сравнивать и сопоставлять предметы по признакам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6163" y="2577182"/>
            <a:ext cx="1147936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Основные задачи центра конструирования в ДОУ, которые помогут создать условия для полноценного развития детей:</a:t>
            </a:r>
            <a:endParaRPr lang="ru-RU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/>
              <a:t>Сформировать у детей устойчивый интерес к конструктивной деятельности, желание </a:t>
            </a:r>
            <a:r>
              <a:rPr lang="ru-RU" sz="2400" dirty="0" smtClean="0"/>
              <a:t>экспериментировать;</a:t>
            </a:r>
            <a:endParaRPr lang="ru-RU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/>
              <a:t>Упражнять в строительстве по условиям, темам, замыслу. </a:t>
            </a:r>
            <a:endParaRPr lang="ru-RU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Научить </a:t>
            </a:r>
            <a:r>
              <a:rPr lang="ru-RU" sz="2400" dirty="0"/>
              <a:t>использовать готовые чертежи и вносить в конструкции свои изменения;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400" dirty="0"/>
              <a:t>Научить широко использовать разнообразные конструкторы.</a:t>
            </a:r>
          </a:p>
        </p:txBody>
      </p:sp>
    </p:spTree>
    <p:extLst>
      <p:ext uri="{BB962C8B-B14F-4D97-AF65-F5344CB8AC3E}">
        <p14:creationId xmlns:p14="http://schemas.microsoft.com/office/powerpoint/2010/main" val="546394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17830" y="297962"/>
            <a:ext cx="39563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Виды конструирования: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9268" y="1038632"/>
            <a:ext cx="36481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/>
              <a:t>Конструирование из строительных материалов</a:t>
            </a:r>
            <a:r>
              <a:rPr lang="ru-RU" sz="2400" dirty="0"/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999267" y="2883726"/>
            <a:ext cx="298562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/>
              <a:t>Конструирование из </a:t>
            </a:r>
            <a:endParaRPr lang="ru-RU" sz="2400" b="1" u="sng" dirty="0" smtClean="0"/>
          </a:p>
          <a:p>
            <a:r>
              <a:rPr lang="ru-RU" sz="2400" b="1" u="sng" dirty="0" smtClean="0"/>
              <a:t>конструктора </a:t>
            </a:r>
            <a:r>
              <a:rPr lang="ru-RU" sz="2400" b="1" u="sng" dirty="0"/>
              <a:t>– </a:t>
            </a:r>
            <a:r>
              <a:rPr lang="ru-RU" sz="2400" b="1" u="sng" dirty="0" err="1"/>
              <a:t>лего</a:t>
            </a:r>
            <a:r>
              <a:rPr lang="ru-RU" sz="2400" dirty="0"/>
              <a:t> 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99268" y="3013501"/>
            <a:ext cx="26137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/>
              <a:t>Конструирование </a:t>
            </a:r>
            <a:endParaRPr lang="ru-RU" sz="2400" b="1" u="sng" dirty="0" smtClean="0"/>
          </a:p>
          <a:p>
            <a:r>
              <a:rPr lang="ru-RU" sz="2400" b="1" u="sng" dirty="0" smtClean="0"/>
              <a:t>из </a:t>
            </a:r>
            <a:r>
              <a:rPr lang="ru-RU" sz="2400" b="1" u="sng" dirty="0"/>
              <a:t>крышек</a:t>
            </a:r>
            <a:r>
              <a:rPr lang="ru-RU" sz="2400" dirty="0"/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161171" y="1075386"/>
            <a:ext cx="28237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/>
              <a:t>Конструировали из </a:t>
            </a:r>
            <a:endParaRPr lang="ru-RU" sz="2400" b="1" u="sng" dirty="0" smtClean="0"/>
          </a:p>
          <a:p>
            <a:r>
              <a:rPr lang="ru-RU" sz="2400" b="1" u="sng" dirty="0" smtClean="0"/>
              <a:t>счетных </a:t>
            </a:r>
            <a:r>
              <a:rPr lang="ru-RU" sz="2400" b="1" u="sng" dirty="0"/>
              <a:t>палочек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806032" y="4859182"/>
            <a:ext cx="40788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</a:rPr>
              <a:t>Геометрический </a:t>
            </a:r>
            <a:r>
              <a:rPr lang="ru-RU" sz="2400" b="1" u="sng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</a:rPr>
              <a:t>конструктор</a:t>
            </a:r>
          </a:p>
          <a:p>
            <a:r>
              <a:rPr lang="ru-RU" sz="2400" b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</a:rPr>
              <a:t> </a:t>
            </a:r>
            <a:r>
              <a:rPr lang="ru-RU" sz="2400" b="1" i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</a:rPr>
              <a:t>«</a:t>
            </a:r>
            <a:r>
              <a:rPr lang="ru-RU" sz="2400" b="1" i="1" u="sng" dirty="0" err="1">
                <a:solidFill>
                  <a:srgbClr val="000000"/>
                </a:solidFill>
                <a:latin typeface="Calibri" panose="020F0502020204030204" pitchFamily="34" charset="0"/>
                <a:ea typeface="Times New Roman"/>
              </a:rPr>
              <a:t>Танграм</a:t>
            </a:r>
            <a:r>
              <a:rPr lang="ru-RU" sz="2400" b="1" i="1" u="sng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</a:rPr>
              <a:t>»</a:t>
            </a:r>
            <a:r>
              <a:rPr lang="ru-RU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/>
              </a:rPr>
              <a:t> </a:t>
            </a:r>
            <a:endParaRPr lang="ru-RU" sz="2400" dirty="0">
              <a:latin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03797" y="4757391"/>
            <a:ext cx="45942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Конструирование из </a:t>
            </a:r>
            <a:r>
              <a:rPr lang="ru-RU" sz="2400" b="1" dirty="0" smtClean="0"/>
              <a:t>природного</a:t>
            </a:r>
          </a:p>
          <a:p>
            <a:r>
              <a:rPr lang="ru-RU" sz="2400" b="1" dirty="0" smtClean="0"/>
              <a:t> </a:t>
            </a:r>
            <a:r>
              <a:rPr lang="ru-RU" sz="2400" b="1" dirty="0"/>
              <a:t>материала, из бумаги.</a:t>
            </a:r>
            <a:endParaRPr lang="ru-RU" sz="2400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7469746" y="901521"/>
            <a:ext cx="1529521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7044744" y="1075386"/>
            <a:ext cx="1609859" cy="19381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452315" y="1292364"/>
            <a:ext cx="1621854" cy="27773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4301544" y="1292364"/>
            <a:ext cx="1352281" cy="27773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3116689" y="1171977"/>
            <a:ext cx="2163649" cy="18415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Прямая со стрелкой 1023"/>
          <p:cNvCxnSpPr/>
          <p:nvPr/>
        </p:nvCxnSpPr>
        <p:spPr>
          <a:xfrm flipH="1">
            <a:off x="3284114" y="1038632"/>
            <a:ext cx="1275007" cy="7772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6394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7425" y="449670"/>
            <a:ext cx="256172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Конструирование </a:t>
            </a:r>
          </a:p>
          <a:p>
            <a:pPr algn="ctr"/>
            <a:r>
              <a:rPr lang="ru-RU" sz="2400" u="sng" dirty="0" smtClean="0"/>
              <a:t>по </a:t>
            </a:r>
            <a:r>
              <a:rPr lang="ru-RU" sz="2400" u="sng" dirty="0"/>
              <a:t>образу</a:t>
            </a:r>
            <a:r>
              <a:rPr lang="ru-RU" sz="2400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80399" y="495837"/>
            <a:ext cx="25617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/>
              <a:t>Конструирование </a:t>
            </a:r>
          </a:p>
          <a:p>
            <a:pPr algn="ctr"/>
            <a:r>
              <a:rPr lang="ru-RU" sz="2400" u="sng" dirty="0" smtClean="0"/>
              <a:t>по </a:t>
            </a:r>
            <a:r>
              <a:rPr lang="ru-RU" sz="2400" u="sng" dirty="0"/>
              <a:t>условиям</a:t>
            </a:r>
            <a:r>
              <a:rPr lang="ru-RU" sz="2400" dirty="0"/>
              <a:t> </a:t>
            </a:r>
          </a:p>
        </p:txBody>
      </p:sp>
      <p:pic>
        <p:nvPicPr>
          <p:cNvPr id="6" name="Рисунок 5" descr="Конструирование по образцу (1 фото). Воспитателям детских ..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12" y="2152202"/>
            <a:ext cx="2574434" cy="3474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Лего-конструирование в детском саду: проведение занятия, схемы и прочее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2" y="2289076"/>
            <a:ext cx="4181547" cy="269182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8512369" y="475377"/>
            <a:ext cx="32141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/>
              <a:t>Конструирование </a:t>
            </a:r>
            <a:r>
              <a:rPr lang="ru-RU" sz="2400" dirty="0"/>
              <a:t>по </a:t>
            </a:r>
            <a:endParaRPr lang="ru-RU" sz="2400" dirty="0" smtClean="0"/>
          </a:p>
          <a:p>
            <a:pPr algn="ctr"/>
            <a:r>
              <a:rPr lang="ru-RU" sz="2400" u="sng" dirty="0" smtClean="0"/>
              <a:t>собственному </a:t>
            </a:r>
            <a:r>
              <a:rPr lang="ru-RU" sz="2400" u="sng" dirty="0"/>
              <a:t>замыслу</a:t>
            </a:r>
            <a:endParaRPr lang="ru-RU" sz="2400" dirty="0"/>
          </a:p>
        </p:txBody>
      </p:sp>
      <p:pic>
        <p:nvPicPr>
          <p:cNvPr id="1026" name="Picture 2" descr="Фотоотчёт «Конструирование из Лего» к Дню юного конструктора на МAAM (10  фото). Воспитателям детских садов, школьным учителям и педагогам - Маам.ру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360" y="2152202"/>
            <a:ext cx="3103808" cy="310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394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10574" y="379888"/>
            <a:ext cx="99778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Конструктивная деятельность важна и значима для подготовки детей к школе. </a:t>
            </a:r>
            <a:endParaRPr lang="ru-RU" sz="2800" dirty="0"/>
          </a:p>
        </p:txBody>
      </p:sp>
      <p:sp>
        <p:nvSpPr>
          <p:cNvPr id="14338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Picture background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63328" y="1768415"/>
            <a:ext cx="6337540" cy="4602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6394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58793" y="284672"/>
            <a:ext cx="86867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Первая младшая группа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3811" y="887415"/>
            <a:ext cx="114443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Ведущими, главными в обучении конструктивной деятельности являются наглядные методы. Среди наглядных методов и приемов выделяют следующие: наблюдение, рассматривание предмета (обследование), образец, показ способов действия.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4068" y="1941270"/>
            <a:ext cx="108865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Из практических методов и приемов используются упражнения, в первую очередь игровые.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5057" y="2371637"/>
            <a:ext cx="111108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Для развития конструктивных навыков у детей целесообразно использовать различные игрушки, которые помогают детям хорошо ориентироваться на высоту и другие размеры постройки. </a:t>
            </a:r>
            <a:endParaRPr lang="ru-RU" sz="2000" dirty="0"/>
          </a:p>
        </p:txBody>
      </p:sp>
      <p:pic>
        <p:nvPicPr>
          <p:cNvPr id="7" name="Рисунок 6" descr="Picture background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6170" y="3588589"/>
            <a:ext cx="3299951" cy="2638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Picture background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52225" y="3597216"/>
            <a:ext cx="3622005" cy="2569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6394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224287" y="396815"/>
            <a:ext cx="72893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Вторая младшая группа.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55276" y="1000664"/>
            <a:ext cx="1175205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Работа с детьми по конструктивной деятельности осуществляется по двум направлениям: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– создание условий для самостоятельных практических действий детей;</a:t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– проведение специально организованного обучения.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icture background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9082" y="2812210"/>
            <a:ext cx="3265446" cy="34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Цветные счетные палочки Кюизенера: продажа, цена в Костанае. Развивающие и обучающие игрушки от &quot;УМНЫЕ ДЕТИ&quot; - 4762426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30559" y="2958861"/>
            <a:ext cx="4378007" cy="316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46394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9661" y="226646"/>
            <a:ext cx="26365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Средняя группа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9659" y="873428"/>
            <a:ext cx="111914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возрасте 4-5 лет расширяется </a:t>
            </a:r>
            <a:r>
              <a:rPr lang="ru-RU" sz="2400" dirty="0"/>
              <a:t>детская деятельность, появляются предпосылки трудовой деятельности.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9661" y="1611110"/>
            <a:ext cx="113460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На пятом году у детей совершенствуются способы работы</a:t>
            </a:r>
            <a:r>
              <a:rPr lang="ru-RU" sz="2400" b="1" dirty="0"/>
              <a:t> </a:t>
            </a:r>
            <a:r>
              <a:rPr lang="ru-RU" sz="2400" dirty="0"/>
              <a:t>с различными материалами и инструментами. Детям становится доступным выполнение более сложных практических задач, использование новых материалов и инструментов.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89661" y="2967335"/>
            <a:ext cx="111914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Работу по обучению детей конструированию по рисунку можно организовать как с подгруппой, так и индивидуально, но обязательно с учётом желаний детей.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592" y="4043966"/>
            <a:ext cx="3453325" cy="258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Picture background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732" y="4055523"/>
            <a:ext cx="3333558" cy="2578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85554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386</Words>
  <Application>Microsoft Office PowerPoint</Application>
  <PresentationFormat>Произвольный</PresentationFormat>
  <Paragraphs>48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Детский сад 20</cp:lastModifiedBy>
  <cp:revision>47</cp:revision>
  <dcterms:created xsi:type="dcterms:W3CDTF">2019-08-06T10:22:28Z</dcterms:created>
  <dcterms:modified xsi:type="dcterms:W3CDTF">2024-12-12T06:51:12Z</dcterms:modified>
</cp:coreProperties>
</file>