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  <p:sldId id="267" r:id="rId3"/>
    <p:sldId id="299" r:id="rId4"/>
    <p:sldId id="298" r:id="rId5"/>
    <p:sldId id="297" r:id="rId6"/>
    <p:sldId id="296" r:id="rId7"/>
    <p:sldId id="295" r:id="rId8"/>
    <p:sldId id="294" r:id="rId9"/>
    <p:sldId id="293" r:id="rId10"/>
    <p:sldId id="292" r:id="rId11"/>
    <p:sldId id="291" r:id="rId12"/>
    <p:sldId id="290" r:id="rId13"/>
    <p:sldId id="289" r:id="rId14"/>
    <p:sldId id="288" r:id="rId15"/>
    <p:sldId id="286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475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80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864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374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282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648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782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6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762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659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00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E9B0F-AAD3-4CF3-B618-4433D17825B5}" type="datetimeFigureOut">
              <a:rPr lang="ru-RU" smtClean="0"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BE402-D4B8-499B-B237-ACF7C840C8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297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4.infourok.ru/uploads/ex/0c1e/00124815-009cc0df/hello_html_m6b9a9a6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182708" y="1536174"/>
            <a:ext cx="982658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«Значение художественно-эстетического воспитания </a:t>
            </a:r>
            <a:endParaRPr lang="ru-RU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развитии художественно-творческих способностей дошкольников»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163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4.infourok.ru/uploads/ex/0c1e/00124815-009cc0df/hello_html_m6b9a9a6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502276" y="500928"/>
            <a:ext cx="111531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Творчество детей проявляется и в составлении рассказов, придумывании стихов, а также в других видах их художественной деятельности. В рисунке, лепке, рассказе, песне ребенок удовлетворяет свою потребность в действенном, образном выражении своих впечатлений. </a:t>
            </a:r>
          </a:p>
        </p:txBody>
      </p:sp>
      <p:pic>
        <p:nvPicPr>
          <p:cNvPr id="5" name="Рисунок 4" descr="C:\Users\группа\AppData\Local\Microsoft\Windows\INetCache\Content.Word\20220209_091828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8" r="18013"/>
          <a:stretch/>
        </p:blipFill>
        <p:spPr bwMode="auto">
          <a:xfrm rot="5400000">
            <a:off x="7903437" y="3143271"/>
            <a:ext cx="3923559" cy="28848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группа\AppData\Local\Microsoft\Windows\INetCache\Content.Word\20220217_09295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21" y="3690623"/>
            <a:ext cx="3806825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группа\AppData\Local\Microsoft\Windows\INetCache\Content.Word\20220214_17231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848" y="3121145"/>
            <a:ext cx="3657600" cy="2929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52163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4.infourok.ru/uploads/ex/0c1e/00124815-009cc0df/hello_html_m6b9a9a6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656822" y="491424"/>
            <a:ext cx="1110158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реализации задач художественно-эстетического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67683" y="1991297"/>
            <a:ext cx="1007986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Максимальный учет возрастных и индивидуальных особенностей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детей;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Взаимосвязь художественно-творческой деятельности самих детей с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-образовательной работой, дающей разнообразную пищу для развития восприятия, образных представлений, воображения и творчества.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Интеграция различных видов искусства и разнообразных видов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художественно-творческой деятельности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способствующая более глубокому эстетическому осмыслению действительности, искусства и собственного художественного творчества.</a:t>
            </a:r>
          </a:p>
        </p:txBody>
      </p:sp>
    </p:spTree>
    <p:extLst>
      <p:ext uri="{BB962C8B-B14F-4D97-AF65-F5344CB8AC3E}">
        <p14:creationId xmlns:p14="http://schemas.microsoft.com/office/powerpoint/2010/main" val="1652163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4.infourok.ru/uploads/ex/0c1e/00124815-009cc0df/hello_html_m6b9a9a6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927279" y="323998"/>
            <a:ext cx="989097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реализации задач художественно-эстетического воспитания: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8184" y="1827039"/>
            <a:ext cx="1061219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выставок, концертов, создание эстетической развивающей среды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Вариативность содержания, форм и методов работы с детьми по разным направлениям эстетического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воспитания;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Обеспечение преемственности в художественно-эстетическом воспитании между всеми возрастными группами детского сада, а также между детским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садом;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Тесная взаимосвязь и взаимодействие детского сада с семьей.</a:t>
            </a:r>
          </a:p>
        </p:txBody>
      </p:sp>
    </p:spTree>
    <p:extLst>
      <p:ext uri="{BB962C8B-B14F-4D97-AF65-F5344CB8AC3E}">
        <p14:creationId xmlns:p14="http://schemas.microsoft.com/office/powerpoint/2010/main" val="1652163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4.infourok.ru/uploads/ex/0c1e/00124815-009cc0df/hello_html_m6b9a9a6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991673" y="680819"/>
            <a:ext cx="969779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Механизмом интеграции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образ, создаваемый средствами разных видов искусства, художественной деятельности 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литературе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средство выразительности – слово 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(образные определения, эпитеты, сравнения)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театрализованной деятельности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выразительные средства драматизации – движения, жесты, мимика, голос, интонация;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изобразительной деятельности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рисунок (форма, величина, цвет, лепка (форма, объём, пропорции, аппликация 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(форма, цвет, композиция)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музыке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мелодия, ритм, гармония, динамика, интонация и др.</a:t>
            </a:r>
          </a:p>
        </p:txBody>
      </p:sp>
    </p:spTree>
    <p:extLst>
      <p:ext uri="{BB962C8B-B14F-4D97-AF65-F5344CB8AC3E}">
        <p14:creationId xmlns:p14="http://schemas.microsoft.com/office/powerpoint/2010/main" val="1652163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4.infourok.ru/uploads/ex/0c1e/00124815-009cc0df/hello_html_m6b9a9a6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579549" y="729580"/>
            <a:ext cx="113591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способствует обогащению чувственного опыта, эмоциональной сферы, влияет на познание нравственной стороны действительности.</a:t>
            </a:r>
          </a:p>
        </p:txBody>
      </p:sp>
      <p:pic>
        <p:nvPicPr>
          <p:cNvPr id="5" name="Рисунок 4" descr="C:\Users\группа\AppData\Local\Microsoft\Windows\INetCache\Content.Word\20220217_09240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46" y="2672362"/>
            <a:ext cx="3206843" cy="26789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группа\AppData\Local\Microsoft\Windows\INetCache\Content.Word\20220406_10420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912177" y="2318242"/>
            <a:ext cx="2975021" cy="3387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группа\AppData\Local\Microsoft\Windows\INetCache\Content.Word\20220412_103443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62" r="6536" b="16993"/>
          <a:stretch/>
        </p:blipFill>
        <p:spPr bwMode="auto">
          <a:xfrm>
            <a:off x="3528816" y="3416168"/>
            <a:ext cx="4913588" cy="27218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521638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4.infourok.ru/uploads/ex/0c1e/00124815-009cc0df/hello_html_m6b9a9a6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2726028" y="1328430"/>
            <a:ext cx="6096000" cy="241008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</a:t>
            </a:r>
            <a:b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</a:t>
            </a:r>
          </a:p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ВНИМАНИЕ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250288" y="5050423"/>
            <a:ext cx="6096000" cy="522259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Подготовила: </a:t>
            </a:r>
            <a:r>
              <a:rPr lang="ru-RU" sz="2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Лапенкова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Н.Н.</a:t>
            </a:r>
            <a:endParaRPr lang="ru-RU" sz="2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163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4.infourok.ru/uploads/ex/0c1e/00124815-009cc0df/hello_html_m6b9a9a6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862885" y="1167461"/>
            <a:ext cx="1021294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Истоки творческих способностей  детей находятся на кончиках их пальцев. Другими словами: чем больше мастерства в детской руке, тем умнее ребенок».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148219" y="2703421"/>
            <a:ext cx="33003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А. 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Сухомлинский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C:\Users\группа\AppData\Local\Microsoft\Windows\INetCache\Content.Word\20220217_0925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194" y="2820473"/>
            <a:ext cx="5215944" cy="3446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614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4.infourok.ru/uploads/ex/0c1e/00124815-009cc0df/hello_html_m6b9a9a6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101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275009" y="1386402"/>
            <a:ext cx="944021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Дошкольный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даёт прекрасные возможности для развития способностей к творчеству и от того, насколько были использованы эти возможности, во многом будет зависеть творческий потенциал взрослого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1652163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4.infourok.ru/uploads/ex/0c1e/00124815-009cc0df/hello_html_m6b9a9a6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744828" y="539152"/>
            <a:ext cx="1070234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воспитание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целенаправленный процесс формирования творческой личности, способной воспринимать, чувствовать, оценивать прекрасное и создавать художественные ценности.</a:t>
            </a:r>
          </a:p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(Д. Б. Лихачёв)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Художественное воспитание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целенаправленного воздействия средствами искусства на личность, благодаря которому у воспитуемых формируются художественные чувства и вкус, любовь к искусству, умение понимать его, наслаждаться им и способность по возможности творить в искусстве.</a:t>
            </a:r>
          </a:p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(В. Н. </a:t>
            </a: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Шацкая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163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4.infourok.ru/uploads/ex/0c1e/00124815-009cc0df/hello_html_m6b9a9a6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270457" y="507265"/>
            <a:ext cx="113849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Ключевая роль детского сада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создание условий для формирования гармоничной, духовно-богатой, физически-здоровой, эстетически 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-развитой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личности, обладающей задатками художественной культуры, творческими способностями к индивидуальному самовыражению через различные формы творческой деятельности. </a:t>
            </a:r>
          </a:p>
        </p:txBody>
      </p:sp>
      <p:pic>
        <p:nvPicPr>
          <p:cNvPr id="5" name="Рисунок 4" descr="C:\Users\группа\AppData\Local\Microsoft\Windows\INetCache\Content.Word\20220217_09475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57" y="3047173"/>
            <a:ext cx="3868574" cy="31888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AEC77AB-F6E1-44AF-858C-D529F74B776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497498" y="3255794"/>
            <a:ext cx="3456658" cy="3039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группа\AppData\Local\Microsoft\Windows\INetCache\Content.Word\20220214_17423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211" y="3521796"/>
            <a:ext cx="3743317" cy="2714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52163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4.infourok.ru/uploads/ex/0c1e/00124815-009cc0df/hello_html_m6b9a9a6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523740" y="529854"/>
            <a:ext cx="1118315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Ведущая педагогическая идея художественно-эстетического воспитания ДОУ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создание образовательной системы, ориентированной на развитие личности через приобщение к духовным ценностям, через вовлечение в творческую музыкальную, изобразительную, театрализованную деятельность. 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EDC078F-2466-4C2F-A5D5-E44C41E908F9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235"/>
          <a:stretch/>
        </p:blipFill>
        <p:spPr bwMode="auto">
          <a:xfrm rot="5400000">
            <a:off x="551386" y="3460786"/>
            <a:ext cx="2986671" cy="36121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группа\AppData\Local\Microsoft\Windows\INetCache\Content.Word\20220214_17102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4451" y="2776623"/>
            <a:ext cx="3400021" cy="31090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группа\AppData\Local\Microsoft\Windows\INetCache\Content.Word\20220408_09395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44095" y="3168207"/>
            <a:ext cx="3142443" cy="3245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52163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4.infourok.ru/uploads/ex/0c1e/00124815-009cc0df/hello_html_m6b9a9a6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502276" y="474512"/>
            <a:ext cx="115265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адачи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художественно-эстетического воспитания в детском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саду: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2276" y="1701832"/>
            <a:ext cx="623337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группа задач направлена на формирование эстетического отношения детей к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окружающему.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9091" y="4127067"/>
            <a:ext cx="642655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группа задач направлена на формирование художественных умений в области разных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:\Users\группа\AppData\Local\Microsoft\Windows\INetCache\Content.Word\20220303_09301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41"/>
          <a:stretch/>
        </p:blipFill>
        <p:spPr bwMode="auto">
          <a:xfrm rot="5400000">
            <a:off x="6596946" y="3889876"/>
            <a:ext cx="3136717" cy="22149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E:\фото средняя группа\фото ср гр с тел\20220209_091659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28" r="25236"/>
          <a:stretch/>
        </p:blipFill>
        <p:spPr bwMode="auto">
          <a:xfrm rot="5400000">
            <a:off x="9053091" y="1412322"/>
            <a:ext cx="2785058" cy="19558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52163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4.infourok.ru/uploads/ex/0c1e/00124815-009cc0df/hello_html_m6b9a9a6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706191" y="349756"/>
            <a:ext cx="107796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средства художественно-эстетического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воспитания: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19725" y="1997248"/>
            <a:ext cx="6496137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Предметно-развивающая среда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9327" y="2248761"/>
            <a:ext cx="2264787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18316" y="3655315"/>
            <a:ext cx="256307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Искусство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59378" y="5400331"/>
            <a:ext cx="6376297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Художественная деятельность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2163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4.infourok.ru/uploads/ex/0c1e/00124815-009cc0df/hello_html_m6b9a9a6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643944" y="536397"/>
            <a:ext cx="111015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 ребенка в деятельности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одна из закономерностей воспитания. Деятельность, связанная непосредственно с видами искусства - художественная деятельность. </a:t>
            </a:r>
          </a:p>
        </p:txBody>
      </p:sp>
      <p:pic>
        <p:nvPicPr>
          <p:cNvPr id="5" name="Рисунок 4" descr="C:\Users\группа\AppData\Local\Microsoft\Windows\INetCache\Content.Word\20220408_10385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130067" y="2413851"/>
            <a:ext cx="3422561" cy="3541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группа\AppData\Local\Microsoft\Windows\INetCache\Content.Word\20220412_094351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061" b="17705"/>
          <a:stretch/>
        </p:blipFill>
        <p:spPr bwMode="auto">
          <a:xfrm rot="5400000">
            <a:off x="1660433" y="3074567"/>
            <a:ext cx="3170081" cy="3296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521638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</TotalTime>
  <Words>143</Words>
  <Application>Microsoft Office PowerPoint</Application>
  <PresentationFormat>Произвольный</PresentationFormat>
  <Paragraphs>43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группа</cp:lastModifiedBy>
  <cp:revision>46</cp:revision>
  <dcterms:created xsi:type="dcterms:W3CDTF">2019-08-06T10:22:28Z</dcterms:created>
  <dcterms:modified xsi:type="dcterms:W3CDTF">2022-04-13T08:30:38Z</dcterms:modified>
</cp:coreProperties>
</file>