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97" r:id="rId4"/>
    <p:sldId id="287" r:id="rId5"/>
    <p:sldId id="303" r:id="rId6"/>
    <p:sldId id="286" r:id="rId7"/>
    <p:sldId id="304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850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11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B314F-5112-453C-A6C7-DE699C54A218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9FDCE-B4BB-4419-90EE-E68A06B94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4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A9FDCE-B4BB-4419-90EE-E68A06B941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904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28.02.2024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hyperlink" Target="http://8sp.detkin-club.ru/editor/2178/images/1f2aa581108fd9d79aa4e610f995a87f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8sp.detkin-club.ru/editor/2178/images/71439de7f022d2c4aa496dbca40095df.jpg" TargetMode="External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hyperlink" Target="http://8sp.detkin-club.ru/editor/2178/images/ed4bf85faf5352ad133304dc47d2930e.jpg" TargetMode="External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83150"/>
            <a:ext cx="8229600" cy="1582726"/>
          </a:xfrm>
        </p:spPr>
        <p:txBody>
          <a:bodyPr>
            <a:noAutofit/>
          </a:bodyPr>
          <a:lstStyle/>
          <a:p>
            <a: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 1»</a:t>
            </a:r>
            <a:b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(дошкольное </a:t>
            </a:r>
            <a:r>
              <a:rPr lang="ru-RU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подразделение №1, ул. Зелёный пер, д. 25А</a:t>
            </a:r>
            <a:br>
              <a:rPr lang="ru-RU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дошкольное подразделение №2 , </a:t>
            </a:r>
            <a:r>
              <a:rPr lang="ru-RU" sz="18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ул.Валовая</a:t>
            </a:r>
            <a:r>
              <a:rPr lang="ru-RU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, д. 23 )</a:t>
            </a:r>
            <a: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Московская область, Сергиево-Посадский городской округ</a:t>
            </a:r>
            <a:endParaRPr lang="uk-UA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633651" y="3269519"/>
            <a:ext cx="1800200" cy="599907"/>
          </a:xfrm>
          <a:noFill/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>
              <a:solidFill>
                <a:srgbClr val="850DAB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417153" y="5517232"/>
            <a:ext cx="5224094" cy="1158968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Здесь мечтают и играют,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Чудеса кругом творят! </a:t>
            </a:r>
            <a:b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Друзей в гости приглашают,   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2000" i="1" dirty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О секретах говорят.</a:t>
            </a:r>
            <a:r>
              <a:rPr lang="ru-RU" sz="2000" dirty="0">
                <a:solidFill>
                  <a:srgbClr val="7030A0"/>
                </a:solidFill>
                <a:latin typeface="Monotype Corsiva" panose="03010101010201010101" pitchFamily="66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endParaRPr lang="ru-RU" sz="1400" dirty="0">
              <a:solidFill>
                <a:prstClr val="black"/>
              </a:solidFill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6" y="2495696"/>
            <a:ext cx="2843225" cy="28432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3651" y="1943457"/>
            <a:ext cx="23832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Дошкольное  </a:t>
            </a:r>
            <a:r>
              <a:rPr lang="ru-RU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подразделение №1, </a:t>
            </a:r>
            <a:endParaRPr lang="ru-RU" sz="12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Зелёный пер, д. 25А</a:t>
            </a:r>
            <a:endParaRPr lang="ru-RU" sz="1200" cap="none" spc="0" dirty="0">
              <a:ln w="0"/>
              <a:solidFill>
                <a:srgbClr val="00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3" r="776"/>
          <a:stretch/>
        </p:blipFill>
        <p:spPr>
          <a:xfrm>
            <a:off x="4649198" y="2482394"/>
            <a:ext cx="4039416" cy="28235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60079" y="1955645"/>
            <a:ext cx="27028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Дошкольное </a:t>
            </a:r>
            <a:r>
              <a:rPr lang="ru-RU" sz="1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подразделение №2 </a:t>
            </a:r>
            <a:r>
              <a:rPr lang="ru-RU" sz="1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ул.Валовая</a:t>
            </a:r>
            <a:r>
              <a:rPr lang="ru-RU" sz="1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, д. 23</a:t>
            </a:r>
            <a:endParaRPr lang="ru-RU" sz="1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C6937-785B-4C63-83C8-CA2FAF0F8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597" y="-2755"/>
            <a:ext cx="7010806" cy="6790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</a:p>
        </p:txBody>
      </p:sp>
      <p:sp>
        <p:nvSpPr>
          <p:cNvPr id="8" name="Скругленный прямоугольник 8">
            <a:extLst>
              <a:ext uri="{FF2B5EF4-FFF2-40B4-BE49-F238E27FC236}">
                <a16:creationId xmlns:a16="http://schemas.microsoft.com/office/drawing/2014/main" id="{A88ACDB4-955A-4B1F-858D-E7BE0DBA0394}"/>
              </a:ext>
            </a:extLst>
          </p:cNvPr>
          <p:cNvSpPr/>
          <p:nvPr/>
        </p:nvSpPr>
        <p:spPr>
          <a:xfrm>
            <a:off x="683568" y="868420"/>
            <a:ext cx="8157324" cy="2389665"/>
          </a:xfrm>
          <a:prstGeom prst="roundRect">
            <a:avLst/>
          </a:prstGeom>
          <a:solidFill>
            <a:srgbClr val="4FD3E1"/>
          </a:solidFill>
          <a:ln>
            <a:noFill/>
          </a:ln>
          <a:effectLst>
            <a:softEdge rad="63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E0AF05-9424-49B6-9222-C4307B6B7273}"/>
              </a:ext>
            </a:extLst>
          </p:cNvPr>
          <p:cNvSpPr txBox="1"/>
          <p:nvPr/>
        </p:nvSpPr>
        <p:spPr>
          <a:xfrm>
            <a:off x="1590529" y="576031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саду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развита система дополнительного образования :</a:t>
            </a: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542566"/>
              </p:ext>
            </p:extLst>
          </p:nvPr>
        </p:nvGraphicFramePr>
        <p:xfrm>
          <a:off x="1907703" y="1218064"/>
          <a:ext cx="5976666" cy="1920240"/>
        </p:xfrm>
        <a:graphic>
          <a:graphicData uri="http://schemas.openxmlformats.org/drawingml/2006/table">
            <a:tbl>
              <a:tblPr firstRow="1" firstCol="1" bandRow="1"/>
              <a:tblGrid>
                <a:gridCol w="2988333">
                  <a:extLst>
                    <a:ext uri="{9D8B030D-6E8A-4147-A177-3AD203B41FA5}">
                      <a16:colId xmlns:a16="http://schemas.microsoft.com/office/drawing/2014/main" val="2772239331"/>
                    </a:ext>
                  </a:extLst>
                </a:gridCol>
                <a:gridCol w="2988333">
                  <a:extLst>
                    <a:ext uri="{9D8B030D-6E8A-4147-A177-3AD203B41FA5}">
                      <a16:colId xmlns:a16="http://schemas.microsoft.com/office/drawing/2014/main" val="296739937"/>
                    </a:ext>
                  </a:extLst>
                </a:gridCol>
              </a:tblGrid>
              <a:tr h="1597568"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u="sng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течение учебного </a:t>
                      </a:r>
                      <a:r>
                        <a:rPr lang="ru-RU" sz="1400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проводится</a:t>
                      </a:r>
                      <a:r>
                        <a:rPr lang="ru-RU" sz="1400" u="sng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кружковая работа</a:t>
                      </a:r>
                      <a:r>
                        <a:rPr lang="ru-RU" sz="1400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u="sng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1.Логоритмика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Кружок по экспериментированию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Нетрадиционные методы рисования</a:t>
                      </a:r>
                    </a:p>
                    <a:p>
                      <a:pPr algn="ctr"/>
                      <a:r>
                        <a:rPr lang="ru-RU" sz="14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4.Волшебный мир театра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5.Бейби-йога</a:t>
                      </a:r>
                      <a:endParaRPr lang="ru-RU" sz="1400" baseline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6.ЛЕГО-конструирование</a:t>
                      </a:r>
                      <a:endParaRPr lang="ru-RU" sz="1400" baseline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u="sng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летний период проводятся кружки:</a:t>
                      </a:r>
                    </a:p>
                    <a:p>
                      <a:pPr algn="ctr"/>
                      <a:endParaRPr lang="ru-RU" sz="1400" b="0" u="none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0" u="non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1.Волшебный </a:t>
                      </a:r>
                      <a:r>
                        <a:rPr lang="ru-RU" sz="1400" b="0" u="non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 театра</a:t>
                      </a:r>
                    </a:p>
                    <a:p>
                      <a:pPr algn="ctr"/>
                      <a:r>
                        <a:rPr lang="ru-RU" sz="1400" b="0" u="non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2.Волшебная кисточка</a:t>
                      </a:r>
                    </a:p>
                    <a:p>
                      <a:pPr algn="ctr"/>
                      <a:r>
                        <a:rPr lang="ru-RU" sz="1400" b="0" u="non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3.Здоровячок</a:t>
                      </a:r>
                    </a:p>
                    <a:p>
                      <a:pPr algn="ctr"/>
                      <a:r>
                        <a:rPr lang="ru-RU" sz="1400" b="0" u="non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4.Волшебный конструктор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255705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69247"/>
            <a:ext cx="1727828" cy="23037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24801" r="12667" b="31100"/>
          <a:stretch/>
        </p:blipFill>
        <p:spPr>
          <a:xfrm>
            <a:off x="323528" y="3933056"/>
            <a:ext cx="1973359" cy="2590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screen"/>
          <a:srcRect l="-1" r="-368" b="11429"/>
          <a:stretch/>
        </p:blipFill>
        <p:spPr bwMode="auto">
          <a:xfrm>
            <a:off x="2447644" y="3258085"/>
            <a:ext cx="2314586" cy="1531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513" y="4869160"/>
            <a:ext cx="2496403" cy="187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27123" r="33485" b="38263"/>
          <a:stretch/>
        </p:blipFill>
        <p:spPr>
          <a:xfrm>
            <a:off x="7596336" y="1448126"/>
            <a:ext cx="1404664" cy="2373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34648" r="23963" b="46850"/>
          <a:stretch/>
        </p:blipFill>
        <p:spPr>
          <a:xfrm>
            <a:off x="7056784" y="4509120"/>
            <a:ext cx="1944216" cy="1798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746" y="3538900"/>
            <a:ext cx="1769208" cy="235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0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21431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и оснащенность образовательного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ошкольного подразделения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(ул. Зеленый переулок, д 25 А)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детском саду создана благоприятная предметно-пространственная развивающая среда, созданы все условия для гармонического развития ребенка дошкольного возраста.  Предметная образовательная среда соответствует не только основным принципам построения развивающей среды в ДОУ, но и реализуемой в ДОУ образовательной программе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Users\varvara\Desktop\На сайт\мед.кабинет1.pn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429000"/>
            <a:ext cx="1500198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14282" y="571501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Медкабинет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3042" y="5786454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Логопедический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кабинет</a:t>
            </a:r>
          </a:p>
        </p:txBody>
      </p:sp>
      <p:pic>
        <p:nvPicPr>
          <p:cNvPr id="10" name="Рисунок 9" descr="D:\Users\varvara\Desktop\На сайт\библиотека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429000"/>
            <a:ext cx="1500198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3571868" y="578645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Библиотека</a:t>
            </a:r>
          </a:p>
        </p:txBody>
      </p:sp>
      <p:pic>
        <p:nvPicPr>
          <p:cNvPr id="14" name="Рисунок 13" descr="C:\Users\Пользователь\AppData\Local\Microsoft\Windows\INetCache\IE\TWL3BZH3\20210129_123705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93735" y="3750471"/>
            <a:ext cx="2357454" cy="1714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7215206" y="585789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Сенсорная комната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14942" y="5786454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Музыкальный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10" y="3387614"/>
            <a:ext cx="1491226" cy="2362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E:\фото для публичного доклада\с фгос\20221026_105542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458" y="3412994"/>
            <a:ext cx="1993479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01280"/>
            <a:ext cx="2427734" cy="32369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233" y="1152128"/>
            <a:ext cx="3035829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660103"/>
            <a:ext cx="2011152" cy="2681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388" y="3686660"/>
            <a:ext cx="2031690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75454" y="112891"/>
            <a:ext cx="67930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и оснащенность образовательного процесса</a:t>
            </a:r>
            <a:r>
              <a:rPr lang="ru-RU" sz="1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дошкольного подразделения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(ул. </a:t>
            </a:r>
            <a:r>
              <a:rPr lang="ru-RU" sz="1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Валовая, д 23)</a:t>
            </a:r>
            <a:endParaRPr lang="ru-RU" sz="1400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638363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Медкабинет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7917" y="4460294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Музыкальный</a:t>
            </a:r>
            <a:r>
              <a:rPr lang="ru-RU" dirty="0">
                <a:solidFill>
                  <a:srgbClr val="003300"/>
                </a:solidFill>
              </a:rPr>
              <a:t>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1062" y="1844824"/>
            <a:ext cx="1866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Физкультурный</a:t>
            </a:r>
            <a:r>
              <a:rPr lang="ru-RU" dirty="0" smtClean="0">
                <a:solidFill>
                  <a:srgbClr val="003300"/>
                </a:solidFill>
              </a:rPr>
              <a:t>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27170" y="6341639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Пищеблок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3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Групповые помещения </a:t>
            </a: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обеспечены мебелью и игровым оборудованием в достаточном количестве, оснащены разнообразными играми, пособиями и материалами, ориентированными на интеллектуальное, познавательное, личностное и физическое развитие </a:t>
            </a: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b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(Дошкольное подразделение №1, </a:t>
            </a:r>
            <a:r>
              <a:rPr lang="ru-RU" sz="14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Зеленый переулок, д.25 А)</a:t>
            </a:r>
            <a:endParaRPr lang="ru-RU" sz="1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71129_114249">
            <a:hlinkClick r:id="rId2" tooltip="&quot;IMG_20171129_114249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1500174"/>
            <a:ext cx="2686050" cy="2124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20171129_114153_1">
            <a:hlinkClick r:id="rId4" tooltip="&quot;IMG_20171129_114153_1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1500174"/>
            <a:ext cx="2786082" cy="2128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_20171129_114607_1">
            <a:hlinkClick r:id="rId6" tooltip="&quot;IMG_20171129_114607_1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739" y="4198832"/>
            <a:ext cx="2857500" cy="2047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E:\фото для публичного доклада\фото фгос\IMG-20221026-WA004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00175"/>
            <a:ext cx="2678546" cy="2124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E:\фото для публичного доклада\фото фгос\IMG-20221026-WA0025 (2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84" y="3867530"/>
            <a:ext cx="1794325" cy="2379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E:\фото для публичного доклада\фото фгос\IMG-20221026-WA0026 (2)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32437"/>
            <a:ext cx="2304256" cy="2729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81" y="1029264"/>
            <a:ext cx="1799802" cy="2399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76101"/>
            <a:ext cx="1887674" cy="2516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238" y="3573016"/>
            <a:ext cx="2067694" cy="2756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42" y="692696"/>
            <a:ext cx="1613854" cy="2151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40" b="12160"/>
          <a:stretch/>
        </p:blipFill>
        <p:spPr>
          <a:xfrm>
            <a:off x="487106" y="4077072"/>
            <a:ext cx="2134352" cy="2604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285" y="1165820"/>
            <a:ext cx="1697385" cy="226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" t="21310" r="2534" b="11603"/>
          <a:stretch/>
        </p:blipFill>
        <p:spPr>
          <a:xfrm>
            <a:off x="3246468" y="4005064"/>
            <a:ext cx="2765691" cy="2405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691680" y="16889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Дошкольное </a:t>
            </a:r>
            <a:r>
              <a:rPr lang="ru-RU" sz="1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подразделение 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№2, ул. Валовая , д.23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250207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160</Words>
  <Application>Microsoft Office PowerPoint</Application>
  <PresentationFormat>Экран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Monotype Corsiva</vt:lpstr>
      <vt:lpstr>Times New Roman</vt:lpstr>
      <vt:lpstr>Тема Office</vt:lpstr>
      <vt:lpstr>Специальное оформление</vt:lpstr>
      <vt:lpstr>МБОУ «Средняя общеобразовательная школа № 1» (дошкольное  подразделение №1, ул. Зелёный пер, д. 25А дошкольное подразделение №2 , ул.Валовая , д. 23 ) Московская область, Сергиево-Посадский городской округ</vt:lpstr>
      <vt:lpstr>Дополнительное образование</vt:lpstr>
      <vt:lpstr>Материально-техническое обеспечение и оснащенность образовательного процесса  дошкольного подразделения (ул. Зеленый переулок, д 25 А)  В детском саду создана благоприятная предметно-пространственная развивающая среда, созданы все условия для гармонического развития ребенка дошкольного возраста.  Предметная образовательная среда соответствует не только основным принципам построения развивающей среды в ДОУ, но и реализуемой в ДОУ образовательной программе. </vt:lpstr>
      <vt:lpstr>Презентация PowerPoint</vt:lpstr>
      <vt:lpstr>Групповые помещения обеспечены мебелью и игровым оборудованием в достаточном количестве, оснащены разнообразными играми, пособиями и материалами, ориентированными на интеллектуальное, познавательное, личностное и физическое развитие ребенка  (Дошкольное подразделение №1, ул Зеленый переулок, д.25 А)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Пользователь</cp:lastModifiedBy>
  <cp:revision>204</cp:revision>
  <dcterms:created xsi:type="dcterms:W3CDTF">2009-01-08T12:15:48Z</dcterms:created>
  <dcterms:modified xsi:type="dcterms:W3CDTF">2024-02-28T11:18:17Z</dcterms:modified>
</cp:coreProperties>
</file>