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58" r:id="rId6"/>
    <p:sldId id="265" r:id="rId7"/>
    <p:sldId id="263" r:id="rId8"/>
    <p:sldId id="264" r:id="rId9"/>
    <p:sldId id="266" r:id="rId10"/>
    <p:sldId id="267" r:id="rId11"/>
    <p:sldId id="268" r:id="rId12"/>
    <p:sldId id="269" r:id="rId13"/>
    <p:sldId id="270" r:id="rId14"/>
    <p:sldId id="271" r:id="rId15"/>
    <p:sldId id="274" r:id="rId16"/>
    <p:sldId id="272" r:id="rId17"/>
    <p:sldId id="273" r:id="rId18"/>
    <p:sldId id="275" r:id="rId19"/>
    <p:sldId id="282" r:id="rId20"/>
    <p:sldId id="283" r:id="rId21"/>
    <p:sldId id="284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3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405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794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329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702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717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149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295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408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844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30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261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8D2F6-30EA-4265-9E2A-0D413342E247}" type="datetimeFigureOut">
              <a:rPr lang="ru-RU" smtClean="0"/>
              <a:t>02.10.2025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3F219-5C0A-4EFD-83DF-F359AFC5A3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219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A5E9A9C-83B5-439C-A6E3-027A16403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633491"/>
            <a:ext cx="6858000" cy="3624309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Мастер-класс для педагогов</a:t>
            </a:r>
          </a:p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«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Нейрогимнастика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 в работе с детьми дошкольного возраста»</a:t>
            </a:r>
          </a:p>
          <a:p>
            <a:endParaRPr lang="ru-RU" sz="3600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Подготовила учитель-логопед</a:t>
            </a:r>
          </a:p>
          <a:p>
            <a:pPr algn="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Куракина Е.Б.</a:t>
            </a:r>
          </a:p>
        </p:txBody>
      </p:sp>
    </p:spTree>
    <p:extLst>
      <p:ext uri="{BB962C8B-B14F-4D97-AF65-F5344CB8AC3E}">
        <p14:creationId xmlns:p14="http://schemas.microsoft.com/office/powerpoint/2010/main" val="2764210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26"/>
            <a:ext cx="9116861" cy="682874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60" y="1606857"/>
            <a:ext cx="4802820" cy="5104659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800" b="1" u="sng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ХОДЬБА НА ЧЕТВЕРЕНЬКАХ – ТУ.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Исходное положение – на четвереньках.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При ходьбе на четвереньках одновременно должны ставится рука и нога.</a:t>
            </a:r>
            <a:r>
              <a:rPr lang="ru-RU" sz="1800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Взгляд направлен вперед.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Усложнение – ускорение темпа.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"/>
              <a:tabLst>
                <a:tab pos="450215" algn="l"/>
              </a:tabLst>
            </a:pPr>
            <a:r>
              <a:rPr lang="ru-RU" sz="1800" u="sng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Перекрестная ходьба.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Левая нога – правая рука, правая рука, левая нога – на четвереньках на ладошках (передом и задом);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Перекрестная ходьба на четвереньках на локтях (передом и задом).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"/>
              <a:tabLst>
                <a:tab pos="450215" algn="l"/>
              </a:tabLst>
            </a:pPr>
            <a:r>
              <a:rPr lang="ru-RU" sz="1800" u="sng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Односторонняя ходьба на четвереньках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Правая рука и правая нога, левая рука и левая нога.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492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26"/>
            <a:ext cx="9116861" cy="682874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60" y="1606857"/>
            <a:ext cx="4802820" cy="5104659"/>
          </a:xfrm>
        </p:spPr>
        <p:txBody>
          <a:bodyPr>
            <a:normAutofit lnSpcReduction="10000"/>
          </a:bodyPr>
          <a:lstStyle/>
          <a:p>
            <a:pPr marL="342900" lvl="0" indent="-342900">
              <a:buFont typeface="Wingdings" panose="05000000000000000000" pitchFamily="2" charset="2"/>
              <a:buChar char=""/>
              <a:tabLst>
                <a:tab pos="450215" algn="l"/>
              </a:tabLst>
            </a:pPr>
            <a:r>
              <a:rPr lang="ru-RU" sz="1800" u="sng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Линия.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Ходьба на четвереньках, руки на одну линию, ноги произвольно (вперед и назад, с ускорением темпа).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"/>
              <a:tabLst>
                <a:tab pos="450215" algn="l"/>
              </a:tabLst>
            </a:pPr>
            <a:r>
              <a:rPr lang="ru-RU" sz="1800" u="sng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Перекрест.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Ходьба на четвереньках, руки делают перекрестные движения, ноги произвольно (вперед, назад, с ускорением темпа).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"/>
              <a:tabLst>
                <a:tab pos="450215" algn="l"/>
              </a:tabLst>
            </a:pPr>
            <a:r>
              <a:rPr lang="ru-RU" sz="1800" u="sng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Односторонние четвереньки боком </a:t>
            </a:r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(левым, правым).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Wingdings" panose="05000000000000000000" pitchFamily="2" charset="2"/>
              <a:buChar char=""/>
              <a:tabLst>
                <a:tab pos="450215" algn="l"/>
              </a:tabLst>
            </a:pPr>
            <a:r>
              <a:rPr lang="ru-RU" sz="1800" u="sng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Перекрестные четвереньки боком </a:t>
            </a:r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(левая рука, правая нога, правая рука – левая нога).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Усложнение - ускорение темпа, выполнение упражнений с закрытыми глазами, упражнение проговариваются с проговариванием стихотворения.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5992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26"/>
            <a:ext cx="9116861" cy="682874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60" y="1606857"/>
            <a:ext cx="4802820" cy="5104659"/>
          </a:xfrm>
        </p:spPr>
        <p:txBody>
          <a:bodyPr/>
          <a:lstStyle/>
          <a:p>
            <a:pPr algn="ctr"/>
            <a:r>
              <a:rPr lang="ru-RU" sz="1800" b="1" u="sng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МЕЛЬНИЦА – ТУ.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Одновременные круговые движения рукой и ногой: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левой рукой и левой ногой;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правой рукой и правой ногой;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левой рукой и правой ногой;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правой рукой и левой ногой.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Сначала вращение выполняется вперед, затем назад, затем рукой вперед, а ногой назад.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Выполнять упражнение надо так, чтобы рука и противоположная нога двигались одновременно.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Дыхание произвольное.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059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26"/>
            <a:ext cx="9116861" cy="682874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60" y="1606857"/>
            <a:ext cx="4802820" cy="5104659"/>
          </a:xfrm>
        </p:spPr>
        <p:txBody>
          <a:bodyPr/>
          <a:lstStyle/>
          <a:p>
            <a:pPr algn="ctr"/>
            <a:r>
              <a:rPr lang="ru-RU" sz="1800" b="1" u="sng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ПАРАД – ТУ.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 err="1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Марширование</a:t>
            </a:r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на счет «раз - два- три - четыре».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 первом цикле шагов хлопок руками на счет «раз»,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Во втором – на счет «два»,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 третьем – на счет «три»,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В четвертом – на счет «четыре».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438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26"/>
            <a:ext cx="9116861" cy="682874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60" y="1606857"/>
            <a:ext cx="4802820" cy="510465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b="1" u="sng" dirty="0">
                <a:solidFill>
                  <a:srgbClr val="FF66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КОСТЕР  (Коммуникационные упражнения)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FF66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Дети садятся на ковер вокруг «костра» и выполняют соответствующие команды.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 команде «жарко» дети должны отодвинуться от «костра»;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 команде «руки замерзли» - протянуть руки к костру»;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 команде «ой, какой большой костер» - встать и махать руками;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 команде «искры полетели» - хлопать в ладоши;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 команде «костер принес дружбу и веселье» - взяться за руки и ходить вокруг «костра».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175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26"/>
            <a:ext cx="9116861" cy="682874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60" y="1606857"/>
            <a:ext cx="4802820" cy="5104659"/>
          </a:xfrm>
        </p:spPr>
        <p:txBody>
          <a:bodyPr>
            <a:normAutofit/>
          </a:bodyPr>
          <a:lstStyle/>
          <a:p>
            <a:pPr algn="ctr"/>
            <a:r>
              <a:rPr lang="ru-RU" sz="1800" b="1" u="sng" dirty="0">
                <a:solidFill>
                  <a:srgbClr val="FF66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КОМПАС – </a:t>
            </a:r>
            <a:r>
              <a:rPr lang="ru-RU" sz="1800" b="1" u="sng" dirty="0" err="1">
                <a:solidFill>
                  <a:srgbClr val="FF66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КомУ</a:t>
            </a:r>
            <a:r>
              <a:rPr lang="ru-RU" sz="1800" b="1" u="sng" dirty="0">
                <a:solidFill>
                  <a:srgbClr val="FF66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FF66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Дети выстраиваются друг за другом «паровозиком» и кладут руки на плечи впереди идущего. Глаза должны быть закрыты. Ведущий «Компас» - идет с открытыми глазами по комнате, меняя направление. Он должен так вести группу, чтобы все находились в безопасности. В роли ведущего поочередно могут быть все играющие. В конце упражнения обсуждаются ощущения детей в роли ведущего и ведомого.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64365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26"/>
            <a:ext cx="9116861" cy="682874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60" y="1606857"/>
            <a:ext cx="4802820" cy="5104659"/>
          </a:xfrm>
        </p:spPr>
        <p:txBody>
          <a:bodyPr/>
          <a:lstStyle/>
          <a:p>
            <a:pPr algn="ctr"/>
            <a:r>
              <a:rPr lang="ru-RU" sz="1800" b="1" u="sng" dirty="0">
                <a:solidFill>
                  <a:srgbClr val="008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КОЛЕЧКО (Мелкая мускулатура – ММ).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Поочередно и как можно быстрее ребенок перебирает пальцы рук, соединяя в кольцо с большим пальцем последовательно указательный, средний и т.д.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Упражнение выполняется в прямом (от указательного пальца к мизинцу) и в обратном (от мизинца к указательному пальцу) порядке.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Сначала упражнение выполняется отдельно каждой рукой, а затем вместе.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67801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26"/>
            <a:ext cx="9116861" cy="682874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60" y="1606857"/>
            <a:ext cx="4802820" cy="510465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b="1" u="sng" dirty="0">
                <a:solidFill>
                  <a:srgbClr val="008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МАССАЖ УШНЫХ РАКОВИН – ММ.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Помассировать мочки ушей, затем всю ушную раковину. В конце упражнения растереть уши руками.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Усложнение – упражнение выполняется с легко прикушенным языком.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sng" dirty="0">
                <a:solidFill>
                  <a:srgbClr val="008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ЛЯГУШКА – ММ.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Положить руки на пол (стол). Одна рука сжата в кулак, другая лежит на плоскости стола (ладошка). Одновременно дети меняют положение рук.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Усложнение – ускорении.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642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8755D9-59D8-4E12-8604-07D45A6CB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C955628-4C44-4273-AEA1-08C383D5BA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34"/>
            <a:ext cx="9132537" cy="6843065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85EDB3B-E162-4D82-8FD6-55D65D1B5AC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10" y="1035373"/>
            <a:ext cx="3395500" cy="240109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9A5037B-6168-4A0D-BE1C-50DF69D1142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690" y="1082995"/>
            <a:ext cx="3395500" cy="240109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316A860-E1FC-492A-81BF-0269F89D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9327" y="3546232"/>
            <a:ext cx="3395500" cy="240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227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79A082-5335-4153-A42D-6FCE59A31A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9" y="88776"/>
            <a:ext cx="9008979" cy="6640498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1950F-985A-4C1D-8650-88387B037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730" y="870012"/>
            <a:ext cx="6853561" cy="4900473"/>
          </a:xfrm>
        </p:spPr>
        <p:txBody>
          <a:bodyPr>
            <a:normAutofit/>
          </a:bodyPr>
          <a:lstStyle/>
          <a:p>
            <a:pPr algn="ctr"/>
            <a:r>
              <a:rPr lang="ru-RU" sz="2600" b="1" dirty="0" err="1"/>
              <a:t>Кинезиологическое</a:t>
            </a:r>
            <a:r>
              <a:rPr lang="ru-RU" sz="2600" b="1" dirty="0"/>
              <a:t> упражнение.</a:t>
            </a:r>
            <a:br>
              <a:rPr lang="ru-RU" sz="2600" b="1" dirty="0"/>
            </a:br>
            <a:r>
              <a:rPr lang="ru-RU" sz="2600" dirty="0"/>
              <a:t>Мы ладошками стучим, веселиться мы хотим.</a:t>
            </a:r>
            <a:br>
              <a:rPr lang="ru-RU" sz="2600" dirty="0"/>
            </a:br>
            <a:r>
              <a:rPr lang="ru-RU" sz="2600" dirty="0"/>
              <a:t>Выше, выше – хлоп, хлоп. По коленкам – шлёп, шлёп.</a:t>
            </a:r>
            <a:br>
              <a:rPr lang="ru-RU" sz="2600" dirty="0"/>
            </a:br>
            <a:r>
              <a:rPr lang="ru-RU" sz="2600" dirty="0"/>
              <a:t>Мы сжимаем кулачок – это будет молоток.</a:t>
            </a:r>
            <a:br>
              <a:rPr lang="ru-RU" sz="2600" dirty="0"/>
            </a:br>
            <a:r>
              <a:rPr lang="ru-RU" sz="2600" dirty="0"/>
              <a:t>-Тук, тук, тук, тук – раздаётся громкий звук.</a:t>
            </a:r>
            <a:br>
              <a:rPr lang="ru-RU" sz="2600" dirty="0"/>
            </a:br>
            <a:r>
              <a:rPr lang="ru-RU" sz="2600" dirty="0"/>
              <a:t>Другой сжимаем кулачок, тоже будет молоток.</a:t>
            </a:r>
            <a:br>
              <a:rPr lang="ru-RU" sz="2600" dirty="0"/>
            </a:br>
            <a:r>
              <a:rPr lang="ru-RU" sz="2600" dirty="0"/>
              <a:t>-Тук, тук, тук, тук – раздаётся громкий звук.</a:t>
            </a:r>
            <a:br>
              <a:rPr lang="ru-RU" sz="2600" dirty="0"/>
            </a:br>
            <a:r>
              <a:rPr lang="ru-RU" sz="2600" dirty="0"/>
              <a:t>А теперь два кулака, два весёлых молотка.</a:t>
            </a:r>
            <a:br>
              <a:rPr lang="ru-RU" sz="2600" dirty="0"/>
            </a:br>
            <a:r>
              <a:rPr lang="ru-RU" sz="2600" dirty="0"/>
              <a:t>-Тук, тук, тук, тук – раздаётся громкий звук.</a:t>
            </a:r>
            <a:br>
              <a:rPr lang="ru-RU" sz="2600" dirty="0"/>
            </a:br>
            <a:r>
              <a:rPr lang="ru-RU" sz="2600" dirty="0"/>
              <a:t>Веселились мы на славу и немножечко устали. </a:t>
            </a:r>
          </a:p>
        </p:txBody>
      </p:sp>
    </p:spTree>
    <p:extLst>
      <p:ext uri="{BB962C8B-B14F-4D97-AF65-F5344CB8AC3E}">
        <p14:creationId xmlns:p14="http://schemas.microsoft.com/office/powerpoint/2010/main" val="4250921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633491"/>
            <a:ext cx="6858000" cy="3624309"/>
          </a:xfrm>
        </p:spPr>
        <p:txBody>
          <a:bodyPr>
            <a:normAutofit/>
          </a:bodyPr>
          <a:lstStyle/>
          <a:p>
            <a:endParaRPr lang="ru-RU" sz="16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A5E9A9C-83B5-439C-A6E3-027A16403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699D72-6FF4-49A9-A571-8D987A4F4959}"/>
              </a:ext>
            </a:extLst>
          </p:cNvPr>
          <p:cNvSpPr txBox="1"/>
          <p:nvPr/>
        </p:nvSpPr>
        <p:spPr>
          <a:xfrm>
            <a:off x="1043126" y="79899"/>
            <a:ext cx="6957874" cy="5363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настоящие время становится все меньше полностью здоровых детей, не только в физическом развитии, но и в психическом, психосоматическом. Всему этому способствует наш мир, в котором мы существуем сейчас. Гаджеты, автомобили, внедрение техники в быт привело к малоподвижному образу жизни, не только у взрослых, но и у детей.  Двигательная активность помогает компенсировать нарушенные процессы в мозге.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Стоит отметить что Александр Романович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Лурия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основоположник отечественной нейропсихологии говорил: «Высшие психические функции (восприятие, воображение, память, мышление и речь) возникают на основе относительно элементарных моторных и сенсорных процессов». А мы  их постоянно ограничиваем.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0917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79A082-5335-4153-A42D-6FCE59A31A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9" y="88776"/>
            <a:ext cx="9008979" cy="6640498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1950F-985A-4C1D-8650-88387B037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730" y="870012"/>
            <a:ext cx="6853561" cy="4900473"/>
          </a:xfrm>
        </p:spPr>
        <p:txBody>
          <a:bodyPr>
            <a:normAutofit/>
          </a:bodyPr>
          <a:lstStyle/>
          <a:p>
            <a:pPr algn="ctr"/>
            <a:endParaRPr lang="ru-RU" sz="26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0C2849-6556-4CD9-A843-7235CBB61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476" y="870012"/>
            <a:ext cx="4988175" cy="506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686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79A082-5335-4153-A42D-6FCE59A31A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59" y="88776"/>
            <a:ext cx="9008979" cy="6640498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41950F-985A-4C1D-8650-88387B037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730" y="870012"/>
            <a:ext cx="6853561" cy="4900473"/>
          </a:xfrm>
        </p:spPr>
        <p:txBody>
          <a:bodyPr>
            <a:normAutofit/>
          </a:bodyPr>
          <a:lstStyle/>
          <a:p>
            <a:pPr algn="ctr"/>
            <a:endParaRPr lang="ru-RU" sz="2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C07E882-33FC-42BC-BB97-B9E8D9B32C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27" y="617066"/>
            <a:ext cx="4465468" cy="5623867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4685995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3FDBB-A1DB-45E2-A8C1-A903AE107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44EFF4-0959-4E76-91C9-4BB2ECA04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64"/>
            <a:ext cx="9061066" cy="678695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9EE101E-60B3-4CF7-A4BC-946CB300B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2885" y="1825625"/>
            <a:ext cx="5095784" cy="4351338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1800" b="1" u="sng" dirty="0">
                <a:solidFill>
                  <a:srgbClr val="9933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ПАРУСНИК – (Релаксация).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Детям предлагается изобразить своим телом лодку с парусом: встать на колени, носочки оттянуть, пальцами ног касаться друг друга, пятки несколько развести. Сесть на пятки или между ними. Пальцы рук сплести в замок за спиной. Инструктор поясняет: «Подул ветерок, и парус расправился, надулся (на выдохе, не расцепляя рук, выпятить грудь, свести лопатки, голову откинуть назад). Ветер утих, и парус сник (на выдохе голову опустить как можно ниже, плечи вперед так, чтобы спина стала круглой)».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Усложнение упражнения заключается в том, что ребенок фиксирует руки, например, под пальцами ног, на подошвах или на пятках. Можно также изобразить большой парусник, на вдохе поднимаясь с пяток на колени.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97106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3FDBB-A1DB-45E2-A8C1-A903AE107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44EFF4-0959-4E76-91C9-4BB2ECA04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64"/>
            <a:ext cx="9061066" cy="678695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9EE101E-60B3-4CF7-A4BC-946CB300B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2885" y="1825625"/>
            <a:ext cx="5095784" cy="4351338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b="1" u="sng" dirty="0">
                <a:solidFill>
                  <a:srgbClr val="9933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РАСКАЧИВАЮЩЕЕСЯ ДЕРЕВО - Р.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Упражнение выполняется стоя. Ребенку предлагается представить себя каким–</a:t>
            </a:r>
            <a:r>
              <a:rPr lang="ru-RU" sz="1800" dirty="0" err="1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нибудь</a:t>
            </a:r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деревом. Корни – это ноги, ствол – туловище, крона – руки и голова. Начинает дуть ветер, и дерево плавно раскачивается: наклоняется вправо и влево (3 – 5 раз), вперед и назад. Во время выполнения движений необходимо стремиться соблюдать ритмичность дыхания. В результате выполнения упражнения усиливается деятельность внутренних органов, улучшается эластичность легких, кровообращение головного мозга.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9191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3FDBB-A1DB-45E2-A8C1-A903AE107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44EFF4-0959-4E76-91C9-4BB2ECA04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64"/>
            <a:ext cx="9061066" cy="678695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9EE101E-60B3-4CF7-A4BC-946CB300B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2885" y="1825625"/>
            <a:ext cx="5095784" cy="435133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800" b="1" u="sng" dirty="0">
                <a:solidFill>
                  <a:srgbClr val="80008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ШУМЯЩИЕ КОРОБОЧКИ – (КОГНИТИВНЫЕ ФУНКЦИИ).</a:t>
            </a:r>
          </a:p>
          <a:p>
            <a:pPr algn="ctr"/>
            <a:r>
              <a:rPr lang="ru-RU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Формирование аудиальной памяти.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Исходное положение – сидя на полу. Инструктору необходимо подготовить несколько одинаковых наборов коробочек, заполненных различными материалами (песок, крупа, скрепки, бумажные шарики и т.д.), которые при сотрясении создают различные шумы. Дети с закрытыми глазами прислушиваются к шуму одной из коробочек, которую трясет инструктор, затем перебирают свои коробочки и находят аналогичную.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5262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3FDBB-A1DB-45E2-A8C1-A903AE107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44EFF4-0959-4E76-91C9-4BB2ECA04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64"/>
            <a:ext cx="9061066" cy="678695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9EE101E-60B3-4CF7-A4BC-946CB300B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2885" y="1825625"/>
            <a:ext cx="5095784" cy="4351338"/>
          </a:xfrm>
        </p:spPr>
        <p:txBody>
          <a:bodyPr>
            <a:normAutofit/>
          </a:bodyPr>
          <a:lstStyle/>
          <a:p>
            <a:pPr algn="ctr"/>
            <a:r>
              <a:rPr lang="ru-RU" sz="1800" b="1" u="sng" dirty="0">
                <a:solidFill>
                  <a:srgbClr val="80008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РОБОТ– КГ.</a:t>
            </a:r>
          </a:p>
          <a:p>
            <a:pPr algn="ctr"/>
            <a:r>
              <a:rPr lang="ru-RU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Развитие пространственных представлений.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Инструктор прячет в комнате предмет, а затем при помощи команд ведет игрока к цели. Команды могут быть: «шаг направо, два шага вперед, три  налево и т.д.». Если ребенок хорошо ориентируется в пространстве, то можно использовать план – схему.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0060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E3FDBB-A1DB-45E2-A8C1-A903AE107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44EFF4-0959-4E76-91C9-4BB2ECA04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64"/>
            <a:ext cx="9061066" cy="678695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9EE101E-60B3-4CF7-A4BC-946CB300B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2885" y="1825625"/>
            <a:ext cx="5095784" cy="435133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800" b="1" u="sng" dirty="0">
                <a:solidFill>
                  <a:srgbClr val="80008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РИТМ – КГ.</a:t>
            </a:r>
          </a:p>
          <a:p>
            <a:pPr algn="ctr"/>
            <a:r>
              <a:rPr lang="ru-RU" sz="1800" b="1" u="none" strike="noStrike" dirty="0">
                <a:solidFill>
                  <a:srgbClr val="CC99FF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Упражнение выполняется сидя на полу. Инструктор задает ритм, отстукивая его одной рукой, например «1 – 1 – 3» (в начале освоения дается зрительное подкрепление – дети видят руки инструктора, а в процессе освоения постепенно переходят только к слуховому восприятию. т.е. с закрытыми глазами). Затем детям предлагается повторить ритмический рисунок правой, левой рукой. Двумя руками одновременно (хлопки или удары перед собой), комбинированно (например: «1» - правой рукой, «1» - левой рукой, «3» - одновременно двумя руками). После освоения первой части упражнения детям предлагается воспроизвести тот же ритмический рисунок ногами.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6722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2202D-F094-40FD-A31C-85ECF35DA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3B6CBFF1-C94B-4A0E-8A6D-4EF3D0C23F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F4BEAB-468E-42CF-8309-25920484B4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463" y="1377230"/>
            <a:ext cx="5655074" cy="4235847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548878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A5E9A9C-83B5-439C-A6E3-027A16403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1633491"/>
            <a:ext cx="6858000" cy="3888420"/>
          </a:xfrm>
        </p:spPr>
        <p:txBody>
          <a:bodyPr>
            <a:normAutofit fontScale="92500" lnSpcReduction="10000"/>
          </a:bodyPr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последнее время особое внимание в логопедической практике уделяется такому направлению, как нейропсихология. Нейропсихологические методы  успешно применяются как для диагностики, так и для коррекции высших психических функций у детей дошкольного возраста с ограниченными возможностями здоровья, включая детей с тяжелыми нарушениями речи (общим недоразвитием речи).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Нейроигры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(или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нейрогимнастика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- это немедикаментозный вид помощи детям, имеющим различные неврологические заболевания и синдромы, такие как: ЗПР, СДВГ, РАС, алалия, дизартрия и другие. Это различные телесно-ориентированные упражнения, которые позволяют через тело воздействовать на мозговые структуры.</a:t>
            </a:r>
            <a:endParaRPr lang="ru-RU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80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A5E9A9C-83B5-439C-A6E3-027A16403D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1367161"/>
            <a:ext cx="7086600" cy="4368476"/>
          </a:xfrm>
        </p:spPr>
        <p:txBody>
          <a:bodyPr>
            <a:normAutofit/>
          </a:bodyPr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  Каждое из упражнений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нейрогимнастики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способствует возбуждению разных участков мозга и включает механизм объединения мысли и движения, способствуют развитию  психофизических функций. Под влиянием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нейроигр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организме происходят положительные структурные изменения,                                                                                      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овершенствуется регулирующая и координирующая роль нервной системы. Гимнастика мозга позволяет выявить скрытые способности человека и расширить границы возможности деятельности его мозга. </a:t>
            </a:r>
            <a:r>
              <a:rPr lang="ru-RU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Нейрогимнастика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— это универсальная система игр и упражнений, она эффективна и для детей, и для взрослых в любом возрасте.                   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Нейроигры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упражнения синхронизируют работу полушарий, способствуют улучшению запоминания, улучшению восприятия речи собеседника, активно концентрируют его внимание, позволяют быстро переключиться с одной деятельности на другую, что способствует быстрому включению ребенка в занятие, оказывают благотворное влияния на развитие психических процессов.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3376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428"/>
            <a:ext cx="9149538" cy="6853219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0540" y="1890943"/>
            <a:ext cx="5069149" cy="4696287"/>
          </a:xfrm>
        </p:spPr>
        <p:txBody>
          <a:bodyPr/>
          <a:lstStyle/>
          <a:p>
            <a:pPr algn="ctr"/>
            <a:r>
              <a:rPr lang="ru-RU" sz="1800" b="1" u="sng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РАСТЯЖКА «СНЕГОВИК».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Ребенку предлагается представить, что он – </a:t>
            </a:r>
            <a:r>
              <a:rPr lang="ru-RU" sz="1800" i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только что слепленный снеговик. Тело должно быть твердым как замерзший снег.  Пришла весна, пригрело солнце, и снеговик начал таять. </a:t>
            </a:r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Сначала «тает» и повисает</a:t>
            </a:r>
            <a:r>
              <a:rPr lang="ru-RU" sz="1800" i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голова, затем опускаются плечи, расслабляются руки и т.д. В конце упражнения ребенок мягко падает на пол и изображает лужицу воды. Необходимо расслабиться. </a:t>
            </a:r>
            <a:r>
              <a:rPr lang="ru-RU" sz="1800" i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Пригрело солнышко, вода в лужице стала испаряться и превратилась в легкое облачко. Дует ветер и гонит облачко по</a:t>
            </a:r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ru-RU" sz="1800" i="1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небу…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682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428"/>
            <a:ext cx="9149538" cy="6853219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10540" y="1890943"/>
            <a:ext cx="5069149" cy="469628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b="1" u="sng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РАСТЯЖКА «ДЕРЕВО».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Исходное положение- сидя на корточках.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Детям предлагается спрятать голову в колени, обхватить их руками. Ребенок изображает семечко, которое постепенно прорастает и превращается в дерево. Он медленно поднимается на ноги, затем распрямляет туловище, вытягивает руки вверх. Затем нужно напрячь тело и вытянуться. Подул ветер – ребенок раскачивает тело, имитируя дерево.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А. Л. Сиротюк Нейропсихологическое и психофизиологическое сопровождение обучения. М., 2003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9303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1" y="0"/>
            <a:ext cx="9119929" cy="6831041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2582" y="1740023"/>
            <a:ext cx="4793941" cy="4785064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1800" b="1" u="sng" dirty="0">
                <a:solidFill>
                  <a:srgbClr val="0000FF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ДЫХАТЕЛЬНОЕ УПРАЖНЕНИЕ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9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Исходное положение – сидя на полу, скрестив ноги, с прямой спиной).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9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Поднять руки вверх над головой с вдохом и опустить вниз на пол перед собой с выдохом, немного сгибаясь при этом в туловище.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9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Это упражнение хорошо том, что оно автоматически заставляет ребенка дышать правильно, у него просто нет возможности дышать по другому.</a:t>
            </a:r>
            <a:endParaRPr lang="ru-RU" sz="1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10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26"/>
            <a:ext cx="9116861" cy="682874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60" y="1606857"/>
            <a:ext cx="4802820" cy="5104659"/>
          </a:xfrm>
        </p:spPr>
        <p:txBody>
          <a:bodyPr/>
          <a:lstStyle/>
          <a:p>
            <a:pPr algn="ctr"/>
            <a:r>
              <a:rPr lang="ru-RU" sz="1800" b="1" u="sng" dirty="0">
                <a:solidFill>
                  <a:srgbClr val="9933FF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ГЛАЗОДВИГАТЕЛЬНОЕ УПРАЖНЕНИЕ 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Упражнение выполнять с подключением однонаправленных движений языка: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глаза и язык вправо – вдох,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пауза,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в исходное положение – выдох,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пауза,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глаза и язык влево – вдох,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пауза,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в исходное положение – выдох,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- пауза.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6119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1456C0-FFF7-4E61-9AF8-BB581763BD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E5A81B-EA16-4B84-928F-347919965D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7226"/>
            <a:ext cx="9116861" cy="6828743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156EBF7-F4CA-44E0-A260-1E3D6B00F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61460" y="1606857"/>
            <a:ext cx="4802820" cy="510465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1800" b="1" u="sng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ТОННЕЛЬ – (Телесные упражнения)ТУ.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Детям предлагается встать на четвереньки боком друг к другу, изображая тоннель. Каждый ребенок проползает по тоннелю, достраивая его в конце. Можно построить тоннель из стульев.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sng" dirty="0">
                <a:solidFill>
                  <a:srgbClr val="FF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БРЕВНЫШКО – ТУ.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b="1" u="none" strike="noStrike" dirty="0">
                <a:solidFill>
                  <a:srgbClr val="993366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Ребенок прокатывается «бревнышком» по полу туда – обратно. Сначала руки вытянуты над головой, затем вдоль туловища.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/>
            <a:r>
              <a:rPr lang="ru-RU" sz="1800" dirty="0"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8544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</TotalTime>
  <Words>1895</Words>
  <Application>Microsoft Office PowerPoint</Application>
  <PresentationFormat>Экран (4:3)</PresentationFormat>
  <Paragraphs>136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5" baseType="lpstr">
      <vt:lpstr>Arial</vt:lpstr>
      <vt:lpstr>Bookman Old Style</vt:lpstr>
      <vt:lpstr>Calibri</vt:lpstr>
      <vt:lpstr>Calibri Light</vt:lpstr>
      <vt:lpstr>Century Gothic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Кинезиологическое упражнение. Мы ладошками стучим, веселиться мы хотим. Выше, выше – хлоп, хлоп. По коленкам – шлёп, шлёп. Мы сжимаем кулачок – это будет молоток. -Тук, тук, тук, тук – раздаётся громкий звук. Другой сжимаем кулачок, тоже будет молоток. -Тук, тук, тук, тук – раздаётся громкий звук. А теперь два кулака, два весёлых молотка. -Тук, тук, тук, тук – раздаётся громкий звук. Веселились мы на славу и немножечко устали.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25</cp:revision>
  <dcterms:created xsi:type="dcterms:W3CDTF">2025-08-08T07:08:05Z</dcterms:created>
  <dcterms:modified xsi:type="dcterms:W3CDTF">2025-10-02T08:30:57Z</dcterms:modified>
</cp:coreProperties>
</file>