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3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E3671-10BC-42B6-A76C-47000B9E95A3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041ACBC-ACDD-4F49-BFFB-88A6B1889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E3671-10BC-42B6-A76C-47000B9E95A3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41ACBC-ACDD-4F49-BFFB-88A6B1889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004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E3671-10BC-42B6-A76C-47000B9E95A3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41ACBC-ACDD-4F49-BFFB-88A6B18894F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0054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E3671-10BC-42B6-A76C-47000B9E95A3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41ACBC-ACDD-4F49-BFFB-88A6B1889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1427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E3671-10BC-42B6-A76C-47000B9E95A3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41ACBC-ACDD-4F49-BFFB-88A6B18894F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15573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E3671-10BC-42B6-A76C-47000B9E95A3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41ACBC-ACDD-4F49-BFFB-88A6B1889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742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E3671-10BC-42B6-A76C-47000B9E95A3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ACBC-ACDD-4F49-BFFB-88A6B1889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773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E3671-10BC-42B6-A76C-47000B9E95A3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ACBC-ACDD-4F49-BFFB-88A6B1889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459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E3671-10BC-42B6-A76C-47000B9E95A3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ACBC-ACDD-4F49-BFFB-88A6B1889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195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E3671-10BC-42B6-A76C-47000B9E95A3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041ACBC-ACDD-4F49-BFFB-88A6B1889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957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E3671-10BC-42B6-A76C-47000B9E95A3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041ACBC-ACDD-4F49-BFFB-88A6B1889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249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E3671-10BC-42B6-A76C-47000B9E95A3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041ACBC-ACDD-4F49-BFFB-88A6B1889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369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E3671-10BC-42B6-A76C-47000B9E95A3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ACBC-ACDD-4F49-BFFB-88A6B1889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477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E3671-10BC-42B6-A76C-47000B9E95A3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ACBC-ACDD-4F49-BFFB-88A6B1889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613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E3671-10BC-42B6-A76C-47000B9E95A3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1ACBC-ACDD-4F49-BFFB-88A6B1889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740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E3671-10BC-42B6-A76C-47000B9E95A3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041ACBC-ACDD-4F49-BFFB-88A6B1889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948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E3671-10BC-42B6-A76C-47000B9E95A3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041ACBC-ACDD-4F49-BFFB-88A6B18894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944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46069" y="2232706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sz="4400" dirty="0"/>
              <a:t>ОПРЕДЕЛЕНИЕ ПСИХОЛОГИЧЕСКОЙ ГОТОВНОСТИ К ШКОЛЬНОМУ ОБУЧЕНИЮ </a:t>
            </a:r>
            <a:br>
              <a:rPr lang="ru-RU" sz="4400" dirty="0"/>
            </a:br>
            <a:r>
              <a:rPr lang="ru-RU" sz="4400" dirty="0"/>
              <a:t>(по Н.И. </a:t>
            </a:r>
            <a:r>
              <a:rPr lang="ru-RU" sz="4400" dirty="0" err="1"/>
              <a:t>Гуткиной</a:t>
            </a:r>
            <a:r>
              <a:rPr lang="ru-RU" sz="4400" dirty="0"/>
              <a:t>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98971" y="4803820"/>
            <a:ext cx="3156857" cy="165576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Педагог-психолог</a:t>
            </a:r>
          </a:p>
          <a:p>
            <a:pPr algn="just"/>
            <a:r>
              <a:rPr lang="ru-RU" dirty="0" smtClean="0"/>
              <a:t>Е.В. </a:t>
            </a:r>
            <a:r>
              <a:rPr lang="ru-RU" dirty="0" err="1" smtClean="0"/>
              <a:t>Куцкая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189350" y="250625"/>
            <a:ext cx="98132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2000" dirty="0"/>
              <a:t>МБДОУ </a:t>
            </a:r>
            <a:r>
              <a:rPr lang="ru-RU" sz="2000" dirty="0" smtClean="0"/>
              <a:t>№25 «Родничок»</a:t>
            </a:r>
            <a:endParaRPr lang="ru-RU" sz="2000" dirty="0"/>
          </a:p>
          <a:p>
            <a:pPr algn="ctr"/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86413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0446" y="378823"/>
            <a:ext cx="1178269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4. Методика «Да» и «Нет».</a:t>
            </a:r>
          </a:p>
          <a:p>
            <a:r>
              <a:rPr lang="ru-RU" dirty="0"/>
              <a:t>	Методика применяется для исследования умения действовать по правилу.</a:t>
            </a:r>
          </a:p>
          <a:p>
            <a:r>
              <a:rPr lang="ru-RU" dirty="0"/>
              <a:t>	Методика является модификацией известной детской игры « «Да» и «нет» не говорите, черного с белым не носите». По ходу игры ведущий задает ее участникам такие вопросы, на которые проще всего ответить словами «да» или «нет», а также употребив названия белого или черного цветов. Но именно этого по условиям игры делать нельзя.</a:t>
            </a:r>
          </a:p>
          <a:p>
            <a:r>
              <a:rPr lang="ru-RU" dirty="0"/>
              <a:t>	</a:t>
            </a:r>
            <a:r>
              <a:rPr lang="ru-RU" b="1" dirty="0"/>
              <a:t>	Инструкция испытуемому: </a:t>
            </a:r>
          </a:p>
          <a:p>
            <a:r>
              <a:rPr lang="ru-RU" b="1" dirty="0"/>
              <a:t>	</a:t>
            </a:r>
            <a:r>
              <a:rPr lang="ru-RU" dirty="0"/>
              <a:t>«Сейчас мы будем играть в игру, в которой нельзя произносить слово «да» и слово «нет». Повтори, пожалуйста, какие слова нельзя будет произносить? (Испытуемый повторяет эти слова). Теперь будь внимателен, я буду задавать тебе вопросы, отвечая на которые нельзя произносит слова «да» и «нет». Понятно?» После того, как испытуемый подтвердит, что ему понятно правило игры, экспериментатор начинает задавать ему вопросы, провоцирующие ответы «да» и «нет» (см. Стимульный материал).</a:t>
            </a:r>
          </a:p>
          <a:p>
            <a:r>
              <a:rPr lang="ru-RU" dirty="0"/>
              <a:t>	Ошибками считаются только слова «да» и «нет». Слова «ага», «</a:t>
            </a:r>
            <a:r>
              <a:rPr lang="ru-RU" dirty="0" err="1"/>
              <a:t>неа</a:t>
            </a:r>
            <a:r>
              <a:rPr lang="ru-RU" dirty="0"/>
              <a:t>» и тому подобные не рассматриваются в качестве ошибок. Также не считается ошибкой бессмысленный ответ, если он удовлетворяет формальному правилу игры. Вполне допустимо если ребенок вообще молчит и лишь ограничивается утвердительным или отрицательным движением головы.</a:t>
            </a:r>
          </a:p>
          <a:p>
            <a:r>
              <a:rPr lang="ru-RU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819563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48000" y="197346"/>
            <a:ext cx="6096000" cy="64633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Вопросы к методике «Да и нет».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 err="1"/>
              <a:t>Ф.И.____________________возраст</a:t>
            </a:r>
            <a:r>
              <a:rPr lang="ru-RU" dirty="0"/>
              <a:t>___________________</a:t>
            </a:r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1. Ты хочешь идти в школу?</a:t>
            </a:r>
          </a:p>
          <a:p>
            <a:endParaRPr lang="ru-RU" dirty="0"/>
          </a:p>
          <a:p>
            <a:r>
              <a:rPr lang="ru-RU" dirty="0"/>
              <a:t>2. Ты любишь слушать сказки?</a:t>
            </a:r>
          </a:p>
          <a:p>
            <a:endParaRPr lang="ru-RU" dirty="0"/>
          </a:p>
          <a:p>
            <a:r>
              <a:rPr lang="ru-RU" dirty="0"/>
              <a:t>3. Ты любишь смотреть мультфильмы?</a:t>
            </a:r>
          </a:p>
          <a:p>
            <a:endParaRPr lang="ru-RU" dirty="0"/>
          </a:p>
          <a:p>
            <a:r>
              <a:rPr lang="ru-RU" dirty="0"/>
              <a:t>4. Тебе нравится гулять в лесу?</a:t>
            </a:r>
          </a:p>
          <a:p>
            <a:endParaRPr lang="ru-RU" dirty="0"/>
          </a:p>
          <a:p>
            <a:r>
              <a:rPr lang="ru-RU" dirty="0"/>
              <a:t>5. Ты любишь играть в игрушки?</a:t>
            </a:r>
          </a:p>
          <a:p>
            <a:endParaRPr lang="ru-RU" dirty="0"/>
          </a:p>
          <a:p>
            <a:r>
              <a:rPr lang="ru-RU" dirty="0"/>
              <a:t>6. Ты хочешь учиться?</a:t>
            </a:r>
          </a:p>
          <a:p>
            <a:endParaRPr lang="ru-RU" dirty="0"/>
          </a:p>
          <a:p>
            <a:r>
              <a:rPr lang="ru-RU" dirty="0"/>
              <a:t>7. Ты любишь играть во дворе с ребятами?</a:t>
            </a:r>
          </a:p>
          <a:p>
            <a:endParaRPr lang="ru-RU" dirty="0"/>
          </a:p>
          <a:p>
            <a:r>
              <a:rPr lang="ru-RU" dirty="0"/>
              <a:t>8. Тебе нравится болеть?</a:t>
            </a:r>
          </a:p>
          <a:p>
            <a:endParaRPr lang="ru-RU" dirty="0"/>
          </a:p>
          <a:p>
            <a:r>
              <a:rPr lang="ru-RU" dirty="0"/>
              <a:t>9. Ты любишь смотреть телевизор?</a:t>
            </a:r>
          </a:p>
        </p:txBody>
      </p:sp>
    </p:spTree>
    <p:extLst>
      <p:ext uri="{BB962C8B-B14F-4D97-AF65-F5344CB8AC3E}">
        <p14:creationId xmlns:p14="http://schemas.microsoft.com/office/powerpoint/2010/main" val="2879455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3953" y="543595"/>
            <a:ext cx="1132549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                                                        5. Методика «Последовательность событий».</a:t>
            </a:r>
            <a: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Методика предложена </a:t>
            </a:r>
            <a:r>
              <a:rPr lang="ru-RU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А.Н.Бернштейном</a:t>
            </a:r>
            <a: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но инструкция и порядок ее проведения несколько изменены </a:t>
            </a:r>
            <a:r>
              <a:rPr lang="ru-RU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Н.И.Гуткиной</a:t>
            </a:r>
            <a: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b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Методика предназначена для исследования развития логичес­кого мышления, речи и способности к обобщению.</a:t>
            </a:r>
            <a:b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В качестве экспериментального материала используем три картинки, на которых изображено наводнение в деревне (см. стимульный материал). </a:t>
            </a:r>
            <a:r>
              <a:rPr lang="ru-RU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Первая картинка</a:t>
            </a:r>
            <a: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(1): на крыше затоп­ленного дома сидят люди. </a:t>
            </a:r>
            <a:r>
              <a:rPr lang="ru-RU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Вторая картинка</a:t>
            </a:r>
            <a: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(2); за пострадавши­ми приехали люди на лодке. </a:t>
            </a:r>
            <a:r>
              <a:rPr lang="ru-RU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Третья</a:t>
            </a:r>
            <a: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картинка (3): лодка с людьми плывет от затонувшего дома к берегу.</a:t>
            </a:r>
            <a:b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Перед испытуемым кладут картинки в следующем порядке (слева направо): 2-3-1.</a:t>
            </a:r>
            <a:b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	Перед началом эксперимента необходимо удостовериться, что ребенок понимает все детали рисунка на каждой из карти­нок. Для этого экспериментатор поочередно показывает ему на картинках дом, людей, воду, деревья, берег, лодку, крышу затопленного дома и спрашивает, что это такое. Если ребенок пра­вильно понимает все компоненты картинок, то можно перехо­дить к эксперименту. В случае если испытуемый не понимает ту или иную деталь рисунка, например, не может понять, что на картинке № 3 торчит крыша затопленного дома, то ему следует объяснить, что это такое, и только после этого можно начинать эксперимент.</a:t>
            </a:r>
            <a:br>
              <a:rPr lang="ru-RU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ru-RU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083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3691" y="208062"/>
            <a:ext cx="1169125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	Инструкция испытуемому: «Посмотри, перед тобой лежат картинки, на которых нарисовано какое-то событие. Порядок картинок перепутан, и тебе надо догадаться, как их поменять </a:t>
            </a:r>
            <a:r>
              <a:rPr lang="ru-RU" dirty="0" err="1"/>
              <a:t>ме¬стами</a:t>
            </a:r>
            <a:r>
              <a:rPr lang="ru-RU" dirty="0"/>
              <a:t>, чтобы стало ясно, что нарисовал художник. Подумай, переложи картинки, как ты считаешь нужным, а потом составь по ним рассказ о том событии, которое здесь изображено».</a:t>
            </a:r>
          </a:p>
          <a:p>
            <a:pPr algn="just"/>
            <a:r>
              <a:rPr lang="ru-RU" dirty="0"/>
              <a:t>	Задание состоит из двух частей: 1) выкладывание последовательности картинок (приложение); 2) устный рассказ по ним.</a:t>
            </a:r>
          </a:p>
          <a:p>
            <a:pPr algn="just"/>
            <a:r>
              <a:rPr lang="ru-RU" dirty="0"/>
              <a:t>	Правильно найденная последовательность картинок (1-2-3) свидетельствует о том, что ребенок понимает смысл сюжета, а устный рассказ показывает, может ли он выразить свое понимание в словесной форме.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13509" y="2990285"/>
            <a:ext cx="116128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Считается, что испытуемый не справился с заданием, если:</a:t>
            </a:r>
          </a:p>
          <a:p>
            <a:endParaRPr lang="ru-RU" dirty="0"/>
          </a:p>
          <a:p>
            <a:r>
              <a:rPr lang="ru-RU" dirty="0"/>
              <a:t>1) не смог восстановить последовательность картинок и отказался от рассказа;</a:t>
            </a:r>
          </a:p>
          <a:p>
            <a:r>
              <a:rPr lang="ru-RU" dirty="0"/>
              <a:t>2) по выложенной им самим последовательности картинок составил нелогичный рассказ;</a:t>
            </a:r>
          </a:p>
          <a:p>
            <a:r>
              <a:rPr lang="ru-RU" dirty="0"/>
              <a:t>3) выложенная испытуемым последовательность картинок не соответствует рассказу (за исключением тех случаев, когда ребенок после наводящего вопроса взрослого меняет последовательность на соответствующую рассказу </a:t>
            </a:r>
          </a:p>
          <a:p>
            <a:r>
              <a:rPr lang="ru-RU" dirty="0"/>
              <a:t>4) каждая картинка рассказывается отдельно, сама по себе, без связи с остальными - в результате рассказ не получается </a:t>
            </a:r>
          </a:p>
          <a:p>
            <a:r>
              <a:rPr lang="ru-RU" dirty="0"/>
              <a:t>5) на каждом рисунке просто перечисляются отдельные предметы.</a:t>
            </a:r>
          </a:p>
        </p:txBody>
      </p:sp>
    </p:spTree>
    <p:extLst>
      <p:ext uri="{BB962C8B-B14F-4D97-AF65-F5344CB8AC3E}">
        <p14:creationId xmlns:p14="http://schemas.microsoft.com/office/powerpoint/2010/main" val="16342314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22046-5C6A-6070-CDFB-FD1147588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B504090-F784-1910-439C-495366DB8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" t="2059" b="50220"/>
          <a:stretch/>
        </p:blipFill>
        <p:spPr bwMode="auto">
          <a:xfrm>
            <a:off x="512748" y="210751"/>
            <a:ext cx="4613080" cy="3218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BB2A13-C808-55EF-8089-94C7B78B01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36"/>
          <a:stretch/>
        </p:blipFill>
        <p:spPr bwMode="auto">
          <a:xfrm>
            <a:off x="6650642" y="87594"/>
            <a:ext cx="4626680" cy="33414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85116B8-06DD-E6AF-A8D3-0106A265E7E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0955" y="3605084"/>
            <a:ext cx="4626680" cy="3042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48330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1257" y="461427"/>
            <a:ext cx="11665131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                                                                                 7. Методика «Звуковые прятки».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Методика предназначена для проверки фонематического слуха.</a:t>
            </a:r>
            <a:br>
              <a:rPr lang="ru-RU" dirty="0"/>
            </a:br>
            <a:r>
              <a:rPr lang="ru-RU" dirty="0"/>
              <a:t>	Экспериментатор рассказывает ребенку, что все слова со­стоят из звуков, которые мы произносим, и поэтому люди могут слышать и произносить слова. Для примера взрослый произно­сит несколько гласных и согласных звуков. Затем ребенку пред­лагают поиграть в „прятки" со звуками. Условия игры следую­щие: каждый раз договариваются, какой звук надо искать, после чего экспериментатор называет испытуемому различные слова, а тот должен сказать, есть или нет разыскиваемый звук в слове (см. стимульный материал).</a:t>
            </a:r>
            <a:br>
              <a:rPr lang="ru-RU" dirty="0"/>
            </a:br>
            <a:r>
              <a:rPr lang="ru-RU" dirty="0"/>
              <a:t>	Предлагается искать звук «О», звук «А», звук «Ш» и звук «С».</a:t>
            </a:r>
            <a:br>
              <a:rPr lang="ru-RU" dirty="0"/>
            </a:br>
            <a:r>
              <a:rPr lang="ru-RU" dirty="0"/>
              <a:t>	Все слова необходимо произносить очень четко, выделяя каждый звук, а гласные звуки даже тянуть (отыскиваемый глас­ный звук должен стоять под ударением). Надо предложить ис­пытуемому, чтобы он сам произнес вслед за экспериментатором слово и послушал его. Можно повторить слово несколько раз.</a:t>
            </a:r>
            <a:br>
              <a:rPr lang="ru-RU" dirty="0"/>
            </a:br>
            <a:r>
              <a:rPr lang="ru-RU" dirty="0"/>
              <a:t>	На бланке фиксируются правильные и ошибочные ответы, а затем анализируется способ выполнения задания. Так, например, бывают дети, которые подряд на все слова отвечают, что иско­мый звук в них есть. В этом случае правильные ответы надо рас­сматривать как случайные. То же самое, если ребенок считает, что нигде нет разыскиваемого звука.</a:t>
            </a:r>
            <a:br>
              <a:rPr lang="ru-RU" dirty="0"/>
            </a:br>
            <a:r>
              <a:rPr lang="ru-RU" dirty="0"/>
              <a:t>	Если испытуемый не допустил ни одной ошибки, то считает­ся, что задание выполнено хорошо (+).</a:t>
            </a:r>
            <a:br>
              <a:rPr lang="ru-RU" dirty="0"/>
            </a:br>
            <a:r>
              <a:rPr lang="ru-RU" dirty="0"/>
              <a:t>	Если допущена одна ошибка, то считается, что задание вы­полнено средне (±).</a:t>
            </a:r>
            <a:br>
              <a:rPr lang="ru-RU" dirty="0"/>
            </a:br>
            <a:r>
              <a:rPr lang="ru-RU" dirty="0"/>
              <a:t>	Если допущено более одной ошибки, то задание выполнено плохо (-).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16555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1292" y="455543"/>
            <a:ext cx="7473490" cy="6182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960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79270" y="306209"/>
            <a:ext cx="111818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1. Методика по определению доминирования познавательного или игрового мотивов в аффективно-</a:t>
            </a:r>
            <a:r>
              <a:rPr lang="ru-RU" b="1" dirty="0" err="1"/>
              <a:t>потребностной</a:t>
            </a:r>
            <a:r>
              <a:rPr lang="ru-RU" b="1" dirty="0"/>
              <a:t> сфере ребенка.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79270" y="1713539"/>
            <a:ext cx="1061629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Ребенка приглашают в комнату, где на столиках выставлены обычные, не слишком привлекательные игрушки, и предлагают ему в течение минуты рассмотреть их. Затем экспериментатор подзывает его к себе и предлагает ему послушать сказку. Ребен­ку читают интересную сказку для его возраста, которую он рань­ше не слышал (см. стимульный материал). На самом интересном месте чтение прерывается, и экспериментатор спрашивает испы­туемого, что ему в данный момент больше хочется, поиграть с выставленными на столиках игрушками или дослушать сказку до конца.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Дети с выраженным познавательным интересом обычно предпочитают послушать продолжение сказки. Дети со слабой познавательной потребностью предпочитают поиграть. Но игра их, как правило, носит </a:t>
            </a:r>
            <a:r>
              <a:rPr lang="ru-RU" dirty="0" err="1"/>
              <a:t>манипулятивный</a:t>
            </a:r>
            <a:r>
              <a:rPr lang="ru-RU" dirty="0"/>
              <a:t> характер.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7629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5394" y="0"/>
            <a:ext cx="10293531" cy="6909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b="1" i="1" dirty="0">
                <a:solidFill>
                  <a:srgbClr val="FF0000"/>
                </a:solidFill>
              </a:rPr>
              <a:t>                                                                                              Сказка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dirty="0"/>
              <a:t>                                                           </a:t>
            </a:r>
            <a:r>
              <a:rPr lang="ru-RU" sz="1700" b="1" dirty="0"/>
              <a:t>Почему зайцы зимой белые шубки носят.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i="1" dirty="0"/>
              <a:t> </a:t>
            </a:r>
          </a:p>
          <a:p>
            <a:r>
              <a:rPr lang="ru-RU" sz="1700" i="1" dirty="0"/>
              <a:t>Повстречались как-то в лесу Мороз и заяц. Мороз расхвас­тался: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dirty="0"/>
              <a:t>— </a:t>
            </a:r>
            <a:r>
              <a:rPr lang="ru-RU" sz="1700" i="1" dirty="0"/>
              <a:t>Я самый сильный в лесу. Любого одолею, заморожу, в сосульку превращу.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dirty="0"/>
              <a:t>— </a:t>
            </a:r>
            <a:r>
              <a:rPr lang="ru-RU" sz="1700" i="1" dirty="0"/>
              <a:t>Не хвастай, Мороз Васильевич, не одолеешь! — говорит заяц.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dirty="0"/>
              <a:t>— </a:t>
            </a:r>
            <a:r>
              <a:rPr lang="ru-RU" sz="1700" i="1" dirty="0"/>
              <a:t>Нет, одолею!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dirty="0"/>
              <a:t>— </a:t>
            </a:r>
            <a:r>
              <a:rPr lang="ru-RU" sz="1700" i="1" dirty="0"/>
              <a:t> Нет, не одолеешь! — стоит на своем заяц.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i="1" dirty="0"/>
              <a:t>Спорили они, спорили, и надумал Мороз заморозить зайца. И говорит: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dirty="0"/>
              <a:t>—</a:t>
            </a:r>
            <a:r>
              <a:rPr lang="ru-RU" sz="1700" i="1" dirty="0"/>
              <a:t>Давай, заяц, об заклад биться, что я тебя одолею.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dirty="0"/>
              <a:t>— </a:t>
            </a:r>
            <a:r>
              <a:rPr lang="ru-RU" sz="1700" i="1" dirty="0"/>
              <a:t> Давай, — согласился заяц.*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i="1" dirty="0"/>
              <a:t>Принялся тут Мороз зайца морозить. Стужу-холод напустил, ледяным ветром закружил. А заяц во всю прыть бегать да ска­кать взялся</a:t>
            </a:r>
            <a:endParaRPr lang="ru-RU" sz="1700" dirty="0"/>
          </a:p>
          <a:p>
            <a:r>
              <a:rPr lang="ru-RU" sz="1700" i="1" dirty="0"/>
              <a:t>На бегу-то не холодно. А то катается по снегу да по­ет: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i="1" dirty="0"/>
              <a:t>Князю тепло,</a:t>
            </a:r>
            <a:endParaRPr lang="ru-RU" sz="1700" dirty="0"/>
          </a:p>
          <a:p>
            <a:r>
              <a:rPr lang="ru-RU" sz="1700" i="1" dirty="0"/>
              <a:t>Князю жарко!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i="1" dirty="0"/>
              <a:t>Греет, горит —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i="1" dirty="0"/>
              <a:t>Солнышко ярко!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i="1" dirty="0"/>
              <a:t>Уставать стал Мороз, думает: «До чего ж крепкий заяц!» А сам еще сильнее лютует, такого холода напустил, что кора на де­ревьях лопается, пни трещат. А зайцу все нипочем — то на гору бегом, то с горы кувырком, то чертогоном по лугу носится.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i="1" dirty="0"/>
              <a:t> Совсем из сил Мороз выбился, а заяц и не думает замерзать. Отступился Мороз от зайца: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dirty="0"/>
              <a:t>— </a:t>
            </a:r>
            <a:r>
              <a:rPr lang="ru-RU" sz="1700" i="1" dirty="0"/>
              <a:t>Разве тебя, косой, заморозишь — ловок да прыток ты больно!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i="1" dirty="0"/>
              <a:t>Подарил Мороз зайцу белую шубку. С той поры все зайцы зи­мой ходят в белых шубках.</a:t>
            </a:r>
            <a:endParaRPr lang="ru-RU" sz="1700" dirty="0"/>
          </a:p>
          <a:p>
            <a:r>
              <a:rPr lang="ru-RU" sz="1700" dirty="0"/>
              <a:t>*Чтение прерывается после слов: Давай, — согласился заяц.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9326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3508" y="248194"/>
            <a:ext cx="11612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2. Экспериментальная беседа по определению «внутренней позиции школьника».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13508" y="578378"/>
            <a:ext cx="1161288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sz="1600" dirty="0"/>
              <a:t>Содержание экспериментальной беседы определено харак­терными особенностями «внутренней позиции школьника», выяв­ленными в экспериментальных работах по ее изучению. Так сформированность «внутренней позиции школьника» своеобраз­но проявляется в игре в школу: дети предпочитают роль ученика, а не учителя и хотят, чтобы все содержание игры сводилось к ре­альной учебной деятельности (письмо, чтение, решение приме­ров и т.д.). Наоборот, в случае не сформированности этого обра­зования дети предпочитают в игре в школу роль учителя, а не ученика, а также вместо конкретной учебной деятельности — игру в перемены, разыгрывание прихода и ухода из школы и т.д.</a:t>
            </a:r>
            <a:br>
              <a:rPr lang="ru-RU" sz="1600" dirty="0"/>
            </a:br>
            <a:r>
              <a:rPr lang="ru-RU" sz="1600" dirty="0"/>
              <a:t>	Беседа состоит из 12 вопросов (см. стимульный материал). Ключевыми являются вопросы 2 - 8,10 - 12.</a:t>
            </a:r>
            <a:br>
              <a:rPr lang="ru-RU" sz="1600" dirty="0"/>
            </a:br>
            <a:r>
              <a:rPr lang="ru-RU" sz="1600" dirty="0"/>
              <a:t>Вопросы №1 и №9 не являются ключевыми, так как на них практически все дети отвечают утвердительно, а потому они не являются информативными.</a:t>
            </a:r>
            <a:br>
              <a:rPr lang="ru-RU" sz="1600" dirty="0"/>
            </a:br>
            <a:r>
              <a:rPr lang="ru-RU" sz="1600" dirty="0"/>
              <a:t>	Если ребенок хочет в школу, то, как правило, он отвечает на вопрос №2 несогласием еще на год остаться в детском саду или дома и наоборот.</a:t>
            </a:r>
            <a:br>
              <a:rPr lang="ru-RU" sz="1600" dirty="0"/>
            </a:br>
            <a:r>
              <a:rPr lang="ru-RU" sz="1600" dirty="0"/>
              <a:t>Важно обратить внимание на то, как ребенок объясняет свое желание идти в школу, отвечая на вопрос №7. Часть детей гово­рит, что они хотят в школу, чтобы научиться читать, писать и т.д. Но некоторые ребята отвечают, что они хотят пойти в шко­лу, потому что надоело в детском саду или не хочется спать днем в детском саду и т.д., то есть желание пойти в школу, не связано с содержанием учебной деятельности или изменением социального статуса ребенка.</a:t>
            </a:r>
            <a:br>
              <a:rPr lang="ru-RU" sz="1600" dirty="0"/>
            </a:br>
            <a:r>
              <a:rPr lang="ru-RU" sz="1600" dirty="0"/>
              <a:t>	Вопросы №3, 4, 5, 6 направлены на выяснение познаватель­ного интереса испытуемого, а также уровня его развития. О по­следнем дает некоторое представление ответ на вопрос №6 о лю­бимых книгах.</a:t>
            </a:r>
            <a:br>
              <a:rPr lang="ru-RU" sz="1600" dirty="0"/>
            </a:br>
            <a:r>
              <a:rPr lang="ru-RU" sz="1600" dirty="0"/>
              <a:t>	Ответ на вопрос №8 дает представление о том, как ребенок относится к трудностям в работе.</a:t>
            </a:r>
            <a:br>
              <a:rPr lang="ru-RU" sz="1600" dirty="0"/>
            </a:br>
            <a:r>
              <a:rPr lang="ru-RU" sz="1600" dirty="0"/>
              <a:t>	Если испытуемый еще не очень хочет стать учеником, то его вполне устроит ситуация, предлагаемая ему в вопросе №10 и на­оборот.</a:t>
            </a:r>
            <a:br>
              <a:rPr lang="ru-RU" sz="1600" dirty="0"/>
            </a:br>
            <a:r>
              <a:rPr lang="ru-RU" sz="1600" dirty="0"/>
              <a:t>	Если ребенок хочет учиться, то, как правило, в игре в школу он выбирает роль ученика, объясняя это желанием учиться (во­прос №11), и предпочитает, чтобы в игре урок был длиннее пере­мены, чтобы подольше на уроке заниматься учебной деятельностью (вопрос №12). Если же ребенок еще не очень хочет учиться, то соответственно выбирается роль учителя, и предпочтение отдается перемене.</a:t>
            </a:r>
            <a:br>
              <a:rPr lang="ru-RU" sz="1600" dirty="0"/>
            </a:br>
            <a:r>
              <a:rPr lang="ru-RU" sz="1600" dirty="0"/>
              <a:t>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4543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7711" y="992778"/>
            <a:ext cx="105424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/>
              <a:t>Экспериментальная беседа по определению «внутренней позиции школьника».</a:t>
            </a:r>
          </a:p>
          <a:p>
            <a:pPr lvl="0"/>
            <a:endParaRPr lang="ru-RU" dirty="0"/>
          </a:p>
          <a:p>
            <a:r>
              <a:rPr lang="ru-RU" dirty="0"/>
              <a:t>1. Ты хочешь идти в школу? </a:t>
            </a:r>
            <a:br>
              <a:rPr lang="ru-RU" dirty="0"/>
            </a:br>
            <a:r>
              <a:rPr lang="ru-RU" dirty="0"/>
              <a:t>2. Ты хочешь еще на год остаться в детском саду (дома)? </a:t>
            </a:r>
          </a:p>
          <a:p>
            <a:r>
              <a:rPr lang="ru-RU" dirty="0"/>
              <a:t>3. Какие занятия тебе больше всего нравились в детском саду? Почему? </a:t>
            </a:r>
          </a:p>
          <a:p>
            <a:r>
              <a:rPr lang="ru-RU" dirty="0"/>
              <a:t>4. Ты любишь, когда тебе читают книжки? </a:t>
            </a:r>
          </a:p>
          <a:p>
            <a:r>
              <a:rPr lang="ru-RU" dirty="0"/>
              <a:t>5. Ты сам (сама) просишь, чтобы тебе почитали книжку? </a:t>
            </a:r>
          </a:p>
          <a:p>
            <a:r>
              <a:rPr lang="ru-RU" dirty="0"/>
              <a:t>6. Какие у тебя любимые книжки? </a:t>
            </a:r>
          </a:p>
          <a:p>
            <a:r>
              <a:rPr lang="ru-RU" dirty="0"/>
              <a:t>7. Почему ты хочешь идти в школу? </a:t>
            </a:r>
          </a:p>
          <a:p>
            <a:r>
              <a:rPr lang="ru-RU" dirty="0"/>
              <a:t>8. Стараешься ли ты выполнить работу, которая у тебя не получается, или ты бросаешь ее? </a:t>
            </a:r>
          </a:p>
          <a:p>
            <a:r>
              <a:rPr lang="ru-RU" dirty="0"/>
              <a:t>9. Тебе нравятся школьные принадлежности? </a:t>
            </a:r>
          </a:p>
          <a:p>
            <a:r>
              <a:rPr lang="ru-RU" dirty="0"/>
              <a:t>10. Если тебе разрешат дома пользоваться школьными принадлежностями, а школу разрешат не ходить, тебя это устроит? Почему? </a:t>
            </a:r>
          </a:p>
          <a:p>
            <a:r>
              <a:rPr lang="ru-RU" dirty="0"/>
              <a:t>11. Если ты сейчас с ребятами будешь играть в школу, то кем ты хочешь быть: учеником или учителем? Почему? </a:t>
            </a:r>
            <a:br>
              <a:rPr lang="ru-RU" dirty="0"/>
            </a:br>
            <a:r>
              <a:rPr lang="ru-RU" dirty="0"/>
              <a:t>12. В игре в школу что тебе хочется, чтобы было длиннее: урок или перемена? Почему? </a:t>
            </a:r>
          </a:p>
        </p:txBody>
      </p:sp>
    </p:spTree>
    <p:extLst>
      <p:ext uri="{BB962C8B-B14F-4D97-AF65-F5344CB8AC3E}">
        <p14:creationId xmlns:p14="http://schemas.microsoft.com/office/powerpoint/2010/main" val="2657833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1991" y="2738588"/>
            <a:ext cx="1166052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/>
              <a:t>                                                                                Инструкция испытуемому</a:t>
            </a:r>
            <a:r>
              <a:rPr lang="ru-RU" i="1" dirty="0"/>
              <a:t>: </a:t>
            </a:r>
          </a:p>
          <a:p>
            <a:r>
              <a:rPr lang="ru-RU" i="1" dirty="0"/>
              <a:t>	</a:t>
            </a:r>
            <a:r>
              <a:rPr lang="ru-RU" dirty="0"/>
              <a:t>«Перед тобой лежит лист бума­ги и карандаш. На этом листе я прошу тебя нарисовать точно та­кую картинку, какую ты видишь на этом рисунке (перед испыту­емым кладется листок с образцом домика). Не торопись, будь внимателен, постарайся, чтобы твой рисунок был точно такой же, как этот на образце. Если ты что-то не так нарисуешь, то стирать резинкой или пальцем ничего нельзя (необходимо про­следить, чтобы у испытуемого не было резинки), а надо поверх неправильного или рядом нарисовать правильно. Тебе понятно задание? Тогда приступай к работе».</a:t>
            </a:r>
            <a:br>
              <a:rPr lang="ru-RU" dirty="0"/>
            </a:br>
            <a:r>
              <a:rPr lang="ru-RU" dirty="0"/>
              <a:t>	По ходу работы ребенка необходимо зафиксировать следую­щее: 1) какой рукой ребенок рисует (правой или левой); 2) как он работает с образцом: часто ли смотрит на него, проводит ли воздушные линии над рисунком-образцом, повторяющие конту­ры картинки, сверяет ли сделанное с образцом или, мельком взглянув на него, рисует по памяти; 3) быстро или медленно про­водит линии; 4) отвлекаемость во время работы; 5) высказыва­ния и вопросы во время рисования; 6) сверяет ли испытуемый после окончания работы свой рисунок с образцом. Когда ребе­нок сообщает об окончании работы, ему надо предложить прове­рить, все ли у него верно. Если он увидит неточности в своем ри­сунке, он может их исправить, но это должно быть зарегистриро­вано экспериментатором.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1992" y="127006"/>
            <a:ext cx="116605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                                                                                       3. Методика «Домик»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	Методика представляет собой задание на срисовывание кар­тинки, изображающей домик, отдельные детали которого состав­лены из элементов прописных букв (см. стимульный материал). Задание позволяет выявить умение ребенка ориентироваться в своей работе на образец, умение точно скопировать его, выявля­ет особенности развития произвольного внимания, пространст­венного восприятия, сенсомоторной координации и тонкой мо­торики руки.</a:t>
            </a:r>
            <a:br>
              <a:rPr lang="ru-RU" dirty="0"/>
            </a:br>
            <a:r>
              <a:rPr lang="ru-RU" dirty="0"/>
              <a:t>	Методика может использоваться при определении готовности детей к школьному обучению. Методика рассчитана на детей 5,5 - 10 лет; имеет клинический характер и не предполагает получе­ния нормативных показателей.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2939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54293" y="196326"/>
            <a:ext cx="107495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Обработка экспериментального материала</a:t>
            </a:r>
            <a:r>
              <a:rPr lang="ru-RU" dirty="0"/>
              <a:t> проводится путем подсчета баллов, начисляемых за ошибки. Ошибками считаются:</a:t>
            </a:r>
            <a:br>
              <a:rPr lang="ru-RU" dirty="0"/>
            </a:br>
            <a:r>
              <a:rPr lang="ru-RU" b="1" dirty="0"/>
              <a:t>а) отсутствие какой-либо детали рисунка (4 балла). </a:t>
            </a:r>
            <a:r>
              <a:rPr lang="ru-RU" dirty="0"/>
              <a:t>На ри­сунке могут отсутствовать дым, труба, крыша, штриховка на крыше, окно, линия, изображающая основание домика, забор (одна или обе половины), причем 4 балла начисляются за каж­дую отсутствующую половину забора;</a:t>
            </a:r>
            <a:br>
              <a:rPr lang="ru-RU" dirty="0"/>
            </a:br>
            <a:r>
              <a:rPr lang="ru-RU" b="1" dirty="0"/>
              <a:t>б)</a:t>
            </a:r>
            <a:r>
              <a:rPr lang="ru-RU" dirty="0"/>
              <a:t> </a:t>
            </a:r>
            <a:r>
              <a:rPr lang="ru-RU" b="1" dirty="0"/>
              <a:t>увеличение отдельных деталей рисунка более чем в два раза при относительно правильном сохранении размера всего рисунка (3 балла за каждую увеличенную деталь);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54293" y="2674833"/>
            <a:ext cx="1127563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в) неправильно </a:t>
            </a:r>
            <a:r>
              <a:rPr lang="ru-RU" b="1" dirty="0" err="1"/>
              <a:t>измогут</a:t>
            </a:r>
            <a:r>
              <a:rPr lang="ru-RU" b="1" dirty="0"/>
              <a:t> быть изображены колечки дыма, забор, штриховка на крыше, окно, труба. </a:t>
            </a:r>
            <a:r>
              <a:rPr lang="ru-RU" dirty="0"/>
              <a:t>Причем, если неправильно на­рисованы палочки, из которых состоит правая (левая) часть за­бора, 2 балла начисляется не за каждую неправильно изображен­ную палочку, а за всю правую (левую) часть забора целиком. То же самое относится и к колечкам дыма, выходящим из трубы, и к штриховке на крыше дома: 2 балла начисляется не за каждое не­правильное колечко, а за весь неверно скопированный дым, не за каждую неправильную линию в штриховке, а за всю штрихов­ку в целом. Правая и левая части забора оцениваются отдельно, так, если неправильно срисована правая часть, а левая скопиро­вана без ошибки (</a:t>
            </a:r>
            <a:r>
              <a:rPr lang="ru-RU" dirty="0" err="1"/>
              <a:t>иображенный</a:t>
            </a:r>
            <a:r>
              <a:rPr lang="ru-RU" dirty="0"/>
              <a:t> элемент рисунка (2 балла). Неправильно ли наоборот), то испытуемый получает за на­рисованный забор 2 балла, если же допущены ошибки и в пра­вой, и в левой частях, то испытуемый получает 4 балла (за каж­дую часть по 2 балла). Если часть правой (левой) стороны забо­ра скопирована, верно, а часть неверно, то за эту сторону забора начисляется 1 балл; то же самое относится и к колечкам дыма, и к штриховке на крыше: если часть колечек дыма срисована пра­вильно, а часть нет, то дым оценивается 1 баллом; если часть штриховки на крыше воспроизведена, верно, а часть нет, то вся штриховка оценивается 1 баллом.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	Неверно воспроизведенное количество элементов в детали рисунка не считается за ошибку, то есть неважно, сколько будет колечек дыма, палочек в заборе или линий в штриховке крыши;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9790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1329" y="516751"/>
            <a:ext cx="1132242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г) неправильное расположение деталей в пространстве ри­сунка (1 балл). </a:t>
            </a:r>
            <a:r>
              <a:rPr lang="ru-RU" dirty="0"/>
              <a:t>К ошибкам этого рода относятся: расположение забора не на общей с основанием домика линии, а как бы подве­шенным в воздухе или ниже линии основания домика; смешение трубы к левому углу крыши; существенное смещение окна в ка­кую-либо сторону от центра; расположение дыма более чем на 30° отклоняется от горизонтальной линии; основание крыши по размеру соответствует основанию домика, а не превышает его (на образце крыша нависает над домиком);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д) отклонение прямых линий более чем на 30° от заданно­го направления (1 балл). </a:t>
            </a:r>
            <a:r>
              <a:rPr lang="ru-RU" dirty="0"/>
              <a:t>Сюда относится перекос вертикаль­ных и горизонтальных линий (более чем на 30°), из которых со­стоят домик и крыша; «заваливание» (более чем на 30°) палочек забора; изменение угла наклона боковых линий крыши (располо­жение их под прямым или тупым утлом к основанию крыши вме­сто острого); отклонение линии основания забора более чем на 30° от горизонтальной линии;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е) разрывы между линиями в тех местах, где они должны быть соединены (1 балл за каждый разрыв). </a:t>
            </a:r>
            <a:r>
              <a:rPr lang="ru-RU" dirty="0"/>
              <a:t>В том случае, ес­ли линии штриховки на крыше не доходят до линии крыши, 1 балл ставится за всю штриховку в целом, а не за каждую невер­ную линию штриховки;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ж) залезание линий одна за другую (1 балл за каждое залезание).</a:t>
            </a:r>
            <a:r>
              <a:rPr lang="ru-RU" dirty="0"/>
              <a:t> В случае, когда линии штриховки на крыше залезают за линии крыши, 1 балл ставится за всю штриховку в целом, а не за каждую неверную линию штриховки.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58322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8941" y="241663"/>
            <a:ext cx="116317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Хорошее выполнение рисунка оценивается «0». Таким образом, чем хуже выполнено задание, тем выше полученная испытуемым суммарная оценка. Но при интерпретации результатов эксперимента необходимо учитывать возраст испытуемого. Так, дети 5,5 - 6 лет редко получают оценку «О» в связи с недостаточной зрелостью мозговых структур, отвечающих за </a:t>
            </a:r>
            <a:r>
              <a:rPr lang="ru-RU" dirty="0" err="1"/>
              <a:t>сенсо</a:t>
            </a:r>
            <a:r>
              <a:rPr lang="ru-RU" dirty="0"/>
              <a:t>-моторную координацию. Если же испытуемый 10 лет получает более 1 балла, то это свидетельствует о неблагополучии в развитии одной или нескольких исследуемых методикой психологических сфер.</a:t>
            </a:r>
          </a:p>
          <a:p>
            <a:endParaRPr lang="ru-RU" dirty="0"/>
          </a:p>
        </p:txBody>
      </p:sp>
      <p:pic>
        <p:nvPicPr>
          <p:cNvPr id="5" name="Рисунок 4" descr="http://lib.podelise.ru/tw_files2/urls_22/6/d-5908/5908_html_m41183b3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8153" y="2243136"/>
            <a:ext cx="9412941" cy="3673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4658194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98</TotalTime>
  <Words>701</Words>
  <Application>Microsoft Office PowerPoint</Application>
  <PresentationFormat>Широкоэкранный</PresentationFormat>
  <Paragraphs>75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Century Gothic</vt:lpstr>
      <vt:lpstr>Times New Roman</vt:lpstr>
      <vt:lpstr>Wingdings 3</vt:lpstr>
      <vt:lpstr>Легкий дым</vt:lpstr>
      <vt:lpstr>ОПРЕДЕЛЕНИЕ ПСИХОЛОГИЧЕСКОЙ ГОТОВНОСТИ К ШКОЛЬНОМУ ОБУЧЕНИЮ  (по Н.И. Гуткиной)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ОПРЕДЕЛЕНИЕ ПСИХОЛОГИЧЕСКОЙ ГОТОВНОСТИ К ШКОЛЬНОМУ ОБУЧЕНИЮ</dc:title>
  <dc:creator>тая</dc:creator>
  <cp:lastModifiedBy>admin</cp:lastModifiedBy>
  <cp:revision>17</cp:revision>
  <dcterms:created xsi:type="dcterms:W3CDTF">2019-08-16T06:52:16Z</dcterms:created>
  <dcterms:modified xsi:type="dcterms:W3CDTF">2025-12-01T11:08:13Z</dcterms:modified>
</cp:coreProperties>
</file>