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6" r:id="rId8"/>
    <p:sldId id="261" r:id="rId9"/>
    <p:sldId id="262" r:id="rId10"/>
    <p:sldId id="263" r:id="rId11"/>
    <p:sldId id="264" r:id="rId12"/>
    <p:sldId id="275" r:id="rId13"/>
    <p:sldId id="267" r:id="rId14"/>
    <p:sldId id="265" r:id="rId15"/>
    <p:sldId id="268" r:id="rId16"/>
    <p:sldId id="269" r:id="rId17"/>
    <p:sldId id="270" r:id="rId18"/>
    <p:sldId id="271" r:id="rId19"/>
    <p:sldId id="272" r:id="rId20"/>
    <p:sldId id="273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3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4" r:id="rId38"/>
    <p:sldId id="295" r:id="rId39"/>
    <p:sldId id="293" r:id="rId40"/>
    <p:sldId id="297" r:id="rId41"/>
    <p:sldId id="296" r:id="rId42"/>
    <p:sldId id="274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E974D4-2DE8-4FE7-875B-0DD1BFF4064B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5294E-D77F-4234-8518-A803110F19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754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0C42DC-790C-469F-AAB5-FE0D1A041DC1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B60D4-D0A3-4712-A0A9-D1DFECF899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415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0C42DC-790C-469F-AAB5-FE0D1A041DC1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B60D4-D0A3-4712-A0A9-D1DFECF899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7554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0C42DC-790C-469F-AAB5-FE0D1A041DC1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B60D4-D0A3-4712-A0A9-D1DFECF899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760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0C42DC-790C-469F-AAB5-FE0D1A041DC1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B60D4-D0A3-4712-A0A9-D1DFECF899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3668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0C42DC-790C-469F-AAB5-FE0D1A041DC1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B60D4-D0A3-4712-A0A9-D1DFECF899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07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EE1313-CB6A-4F9E-8C4F-77BFB60A638E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EFB29E-90EB-4F3E-B95B-8032820923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367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74DDD-D16F-4862-9688-B96FBA5AD84C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B42389-F3C3-499B-BBC9-A0B40F6E922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3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DED223-4E81-47D0-A4B1-FF65FA7AD913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6C785B-8E57-44B6-AE49-6E8E69806F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47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9B61A7-1F78-44B2-B054-0A81A7172801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CC2BF9-DE30-40D1-BB5C-416FE6DD99B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934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D9BD1-DFB4-4A5B-9C3F-050B3776A225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A65017-D0B9-48F5-A671-943F4C0672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171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F3EC73-DB09-4455-986F-400AD22DA8C0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231C88-6979-4369-9DC7-93D575020D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72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9EF88D-B4DF-4E10-A13F-D408C0E5B7DE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C062E-C96B-400B-858B-545E93BD49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096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932DBA-24CA-4F3E-ADFF-5C34A00A896E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0EB36-D457-4CE1-88C3-3C4BCB97C3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584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FF1371-0B92-4EBC-8DCA-B08BABB8D3BC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C7AA7C-58F9-44A5-A953-489BE7BA07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323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AD9BCB-7DAE-45BC-9536-596EEE0AE7F2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EA354C-81E3-4E1F-82AF-4407F2E7B07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110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10C42DC-790C-469F-AAB5-FE0D1A041DC1}" type="datetimeFigureOut">
              <a:rPr lang="ru-RU" smtClean="0"/>
              <a:pPr>
                <a:defRPr/>
              </a:pPr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202B60D4-D0A3-4712-A0A9-D1DFECF899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4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813"/>
            <a:ext cx="7468691" cy="576262"/>
          </a:xfrm>
        </p:spPr>
        <p:txBody>
          <a:bodyPr anchor="t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 </a:t>
            </a: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25  «Родничок»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050" y="1989138"/>
            <a:ext cx="6553200" cy="424817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Альбом нейропсихологического обследования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Ж.М.Глозман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5-7 лет</a:t>
            </a:r>
          </a:p>
          <a:p>
            <a:pPr algn="r" eaLnBrk="1" hangingPunct="1"/>
            <a:endParaRPr lang="ru-RU" sz="2000" dirty="0">
              <a:solidFill>
                <a:schemeClr val="tx1"/>
              </a:solidFill>
            </a:endParaRPr>
          </a:p>
          <a:p>
            <a:pPr algn="r" eaLnBrk="1" hangingPunct="1"/>
            <a:endParaRPr lang="ru-RU" sz="2000" dirty="0">
              <a:solidFill>
                <a:schemeClr val="tx1"/>
              </a:solidFill>
            </a:endParaRPr>
          </a:p>
          <a:p>
            <a:pPr algn="r" eaLnBrk="1" hangingPunct="1"/>
            <a:endParaRPr lang="ru-RU" sz="2000" dirty="0">
              <a:solidFill>
                <a:schemeClr val="tx1"/>
              </a:solidFill>
            </a:endParaRPr>
          </a:p>
          <a:p>
            <a:pPr algn="r" eaLnBrk="1" hangingPunct="1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pPr algn="r" eaLnBrk="1" hangingPunct="1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Е.В.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Куцкая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333375"/>
            <a:ext cx="7467600" cy="5975350"/>
          </a:xfrm>
        </p:spPr>
        <p:txBody>
          <a:bodyPr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/>
              <a:t>5.Называние реальных изображений 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600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600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600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600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600" u="sng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600" u="sng" dirty="0"/>
              <a:t>Называние низкочастотных слов </a:t>
            </a:r>
            <a:r>
              <a:rPr lang="ru-RU" sz="1600" dirty="0"/>
              <a:t>НОСИК (ЧАЙНИКА) НОЖКИ (СКАМЕЙКИ) ШЛЯПКА (ГРИБА)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600" u="sng" dirty="0"/>
              <a:t>Показ пар картинок по наименованиям 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600" dirty="0"/>
              <a:t>ГРИБ — ВЕДРО 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600" dirty="0"/>
              <a:t>ЧАЙНИК — СКАМЕЙКА 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600" dirty="0"/>
              <a:t>ВЕЛОСИПЕД — ЛАМПА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600" dirty="0"/>
              <a:t>МЯЧ — ЯБЛОКО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9288" y="836613"/>
            <a:ext cx="2820987" cy="324008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63938" y="836613"/>
            <a:ext cx="2879725" cy="324008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ъект 2"/>
          <p:cNvSpPr>
            <a:spLocks noGrp="1"/>
          </p:cNvSpPr>
          <p:nvPr>
            <p:ph idx="1"/>
          </p:nvPr>
        </p:nvSpPr>
        <p:spPr>
          <a:xfrm>
            <a:off x="693738" y="333375"/>
            <a:ext cx="7467600" cy="487362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/>
              <a:t>6.Узнавание зачеркнутых и наложенных изображений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71550" y="1196975"/>
            <a:ext cx="6913563" cy="50403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75"/>
          </a:xfrm>
        </p:spPr>
        <p:txBody>
          <a:bodyPr anchor="t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Графическая проба на динамический праксис</a:t>
            </a:r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>
          <a:xfrm>
            <a:off x="539750" y="765175"/>
            <a:ext cx="7467600" cy="487362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27088" y="1052513"/>
            <a:ext cx="0" cy="10810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827088" y="1052513"/>
            <a:ext cx="1223962" cy="1111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052638" y="1063625"/>
            <a:ext cx="0" cy="10795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060575" y="1063625"/>
            <a:ext cx="431800" cy="10795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503488" y="1063625"/>
            <a:ext cx="412750" cy="10699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938463" y="1052513"/>
            <a:ext cx="0" cy="10810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2938463" y="1073150"/>
            <a:ext cx="122396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162425" y="1063625"/>
            <a:ext cx="0" cy="10795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162425" y="1052513"/>
            <a:ext cx="554038" cy="10810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716463" y="1052513"/>
            <a:ext cx="431800" cy="10810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b="1" dirty="0">
                <a:solidFill>
                  <a:schemeClr val="tx1"/>
                </a:solidFill>
              </a:rPr>
              <a:t>Оральный праксис (имитация): </a:t>
            </a:r>
            <a:br>
              <a:rPr lang="ru-RU" sz="18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надуть щеки, </a:t>
            </a:r>
            <a:br>
              <a:rPr lang="ru-RU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надуть одну щеку, </a:t>
            </a:r>
            <a:br>
              <a:rPr lang="ru-RU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поцокать,</a:t>
            </a:r>
            <a:br>
              <a:rPr lang="ru-RU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упереть язык в щеку.</a:t>
            </a:r>
            <a:br>
              <a:rPr lang="ru-RU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/>
            </a:r>
            <a:br>
              <a:rPr lang="ru-RU" sz="1600" b="1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Идентификация эмоций </a:t>
            </a:r>
            <a:br>
              <a:rPr lang="ru-RU" sz="1800" b="1" dirty="0">
                <a:solidFill>
                  <a:schemeClr val="tx1"/>
                </a:solidFill>
              </a:rPr>
            </a:b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773238"/>
            <a:ext cx="746760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/>
              <a:t>веселый (1) 1 4 7 9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/>
              <a:t>злой (2) 3 8 10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/>
              <a:t>испуганный (5) 2 5 6</a:t>
            </a:r>
          </a:p>
        </p:txBody>
      </p:sp>
      <p:sp>
        <p:nvSpPr>
          <p:cNvPr id="4" name="Прямоугольник 3"/>
          <p:cNvSpPr/>
          <p:nvPr/>
        </p:nvSpPr>
        <p:spPr>
          <a:xfrm rot="5400000">
            <a:off x="3978275" y="1935163"/>
            <a:ext cx="4427537" cy="496728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537"/>
          </a:xfrm>
        </p:spPr>
        <p:txBody>
          <a:bodyPr anchor="t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b="1" u="sng" dirty="0">
                <a:solidFill>
                  <a:schemeClr val="tx1"/>
                </a:solidFill>
                <a:latin typeface="PetersburgC-Bold"/>
              </a:rPr>
              <a:t>Порядковый счет </a:t>
            </a:r>
            <a:r>
              <a:rPr lang="ru-RU" sz="1800" b="1" dirty="0">
                <a:solidFill>
                  <a:schemeClr val="tx1"/>
                </a:solidFill>
                <a:latin typeface="PetersburgC"/>
              </a:rPr>
              <a:t>1...10__________________ 10...1________________</a:t>
            </a:r>
            <a:br>
              <a:rPr lang="ru-RU" sz="1800" b="1" dirty="0">
                <a:solidFill>
                  <a:schemeClr val="tx1"/>
                </a:solidFill>
                <a:latin typeface="PetersburgC"/>
              </a:rPr>
            </a:br>
            <a:r>
              <a:rPr lang="ru-RU" sz="1800" b="1" dirty="0">
                <a:solidFill>
                  <a:schemeClr val="tx1"/>
                </a:solidFill>
                <a:latin typeface="PetersburgC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PetersburgC"/>
              </a:rPr>
            </a:br>
            <a:r>
              <a:rPr lang="ru-RU" sz="1800" b="1" u="sng" dirty="0">
                <a:solidFill>
                  <a:schemeClr val="tx1"/>
                </a:solidFill>
                <a:latin typeface="PetersburgC-Bold"/>
              </a:rPr>
              <a:t>Зрительная память</a:t>
            </a:r>
            <a:r>
              <a:rPr lang="ru-RU" sz="1800" b="1" dirty="0">
                <a:solidFill>
                  <a:schemeClr val="tx1"/>
                </a:solidFill>
                <a:latin typeface="PetersburgC-Bold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PetersburgC"/>
              </a:rPr>
              <a:t> выбор из 16 картинок.</a:t>
            </a:r>
            <a:br>
              <a:rPr lang="ru-RU" sz="1800" b="1" dirty="0">
                <a:solidFill>
                  <a:schemeClr val="tx1"/>
                </a:solidFill>
                <a:latin typeface="PetersburgC"/>
              </a:rPr>
            </a:br>
            <a:r>
              <a:rPr lang="ru-RU" sz="1600" b="1" dirty="0">
                <a:solidFill>
                  <a:schemeClr val="tx1"/>
                </a:solidFill>
                <a:latin typeface="PetersburgC"/>
              </a:rPr>
              <a:t>1) ГРАДУСНИК, ГУСЬ, БАНАН</a:t>
            </a:r>
            <a:br>
              <a:rPr lang="ru-RU" sz="1600" b="1" dirty="0">
                <a:solidFill>
                  <a:schemeClr val="tx1"/>
                </a:solidFill>
                <a:latin typeface="PetersburgC"/>
              </a:rPr>
            </a:br>
            <a:r>
              <a:rPr lang="ru-RU" sz="1600" b="1" dirty="0">
                <a:solidFill>
                  <a:schemeClr val="tx1"/>
                </a:solidFill>
                <a:latin typeface="PetersburgC"/>
              </a:rPr>
              <a:t>2) САПОГ, КОЗА, КУСТ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1619250" y="1628775"/>
            <a:ext cx="4032250" cy="4873625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Аналогии</a:t>
            </a:r>
          </a:p>
        </p:txBody>
      </p:sp>
      <p:sp>
        <p:nvSpPr>
          <p:cNvPr id="27650" name="Объект 2"/>
          <p:cNvSpPr>
            <a:spLocks noGrp="1"/>
          </p:cNvSpPr>
          <p:nvPr>
            <p:ph idx="1"/>
          </p:nvPr>
        </p:nvSpPr>
        <p:spPr>
          <a:xfrm rot="10800000">
            <a:off x="468313" y="836613"/>
            <a:ext cx="3467100" cy="4176712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11638" y="981075"/>
            <a:ext cx="3673475" cy="41767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ъект 2"/>
          <p:cNvSpPr>
            <a:spLocks noGrp="1"/>
          </p:cNvSpPr>
          <p:nvPr>
            <p:ph idx="1"/>
          </p:nvPr>
        </p:nvSpPr>
        <p:spPr>
          <a:xfrm>
            <a:off x="539750" y="620713"/>
            <a:ext cx="7467600" cy="487362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3600" b="1">
                <a:latin typeface="PetersburgC-Bold"/>
              </a:rPr>
              <a:t>Слухоречевая память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11560" y="1268760"/>
          <a:ext cx="6840760" cy="22250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870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7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кот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лес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брат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дождь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рука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друг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снег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Объект 2"/>
          <p:cNvSpPr txBox="1">
            <a:spLocks/>
          </p:cNvSpPr>
          <p:nvPr/>
        </p:nvSpPr>
        <p:spPr bwMode="auto">
          <a:xfrm>
            <a:off x="539552" y="620688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Font typeface="Wingdings" pitchFamily="2" charset="2"/>
              <a:buNone/>
            </a:pPr>
            <a:r>
              <a:rPr lang="ru-RU" sz="3600" b="1">
                <a:latin typeface="PetersburgC-Bold"/>
              </a:rPr>
              <a:t>Слухоречевая память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537"/>
          </a:xfrm>
        </p:spPr>
        <p:txBody>
          <a:bodyPr anchor="t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Четвертый лишний</a:t>
            </a:r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>
          <a:xfrm rot="5400000">
            <a:off x="737394" y="457994"/>
            <a:ext cx="2700338" cy="338455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4265613" y="603250"/>
            <a:ext cx="2808288" cy="31321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5288" y="3716338"/>
            <a:ext cx="3384550" cy="280828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03688" y="3716338"/>
            <a:ext cx="3132137" cy="280828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537"/>
          </a:xfrm>
        </p:spPr>
        <p:txBody>
          <a:bodyPr anchor="t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b="1" dirty="0">
                <a:solidFill>
                  <a:schemeClr val="tx1"/>
                </a:solidFill>
              </a:rPr>
              <a:t>Составление рассказа по картинке «Разбитая чашка»</a:t>
            </a:r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863601" y="655637"/>
            <a:ext cx="3600450" cy="4105275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64163" y="2420938"/>
            <a:ext cx="3384550" cy="5032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Составление рассказа по серии предварительно разложенных картинок</a:t>
            </a:r>
          </a:p>
        </p:txBody>
      </p:sp>
      <p:sp>
        <p:nvSpPr>
          <p:cNvPr id="6" name="Прямоугольник 5"/>
          <p:cNvSpPr/>
          <p:nvPr/>
        </p:nvSpPr>
        <p:spPr>
          <a:xfrm rot="10800000">
            <a:off x="4932363" y="3141663"/>
            <a:ext cx="3957637" cy="36004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50" cy="490537"/>
          </a:xfrm>
        </p:spPr>
        <p:txBody>
          <a:bodyPr anchor="t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b="1" dirty="0">
                <a:solidFill>
                  <a:schemeClr val="tx1"/>
                </a:solidFill>
              </a:rPr>
              <a:t>Пересказ текста с опорой на вопросы </a:t>
            </a:r>
            <a:br>
              <a:rPr lang="ru-RU" sz="1800" b="1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 «Лекарство» </a:t>
            </a:r>
            <a:br>
              <a:rPr lang="ru-RU" sz="1800" b="1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«Всякой вещи свое место»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188" y="1557338"/>
            <a:ext cx="7345362" cy="453548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1700212"/>
            <a:ext cx="7991475" cy="1944811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выявление симптомов недоразвития,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дефицитарности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атипичного развития детей.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 bwMode="auto">
          <a:xfrm>
            <a:off x="395288" y="981075"/>
            <a:ext cx="3609975" cy="922338"/>
          </a:xfrm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1600" cap="none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МАЛЬЧИК СПАСАЕТ ДЕВОЧКУ</a:t>
            </a:r>
            <a:br>
              <a:rPr lang="ru-RU" sz="1600" cap="none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cap="none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МАЛЬЧИК ПОЙМАЛ ДЕВОЧКУ</a:t>
            </a:r>
            <a:br>
              <a:rPr lang="ru-RU" sz="1600" cap="none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cap="none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ГРУЗОВИК ОБРЫЗГАЛ МАШИНУ</a:t>
            </a:r>
          </a:p>
        </p:txBody>
      </p:sp>
      <p:sp>
        <p:nvSpPr>
          <p:cNvPr id="32770" name="Объект 2"/>
          <p:cNvSpPr>
            <a:spLocks noGrp="1"/>
          </p:cNvSpPr>
          <p:nvPr>
            <p:ph idx="1"/>
          </p:nvPr>
        </p:nvSpPr>
        <p:spPr>
          <a:xfrm rot="10800000">
            <a:off x="457200" y="2060575"/>
            <a:ext cx="3609975" cy="4392613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rot="10800000">
            <a:off x="4356100" y="2060575"/>
            <a:ext cx="3529013" cy="432117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4663" y="620713"/>
            <a:ext cx="360045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2773" name="Прямоугольник 5"/>
          <p:cNvSpPr>
            <a:spLocks noChangeArrowheads="1"/>
          </p:cNvSpPr>
          <p:nvPr/>
        </p:nvSpPr>
        <p:spPr bwMode="auto">
          <a:xfrm>
            <a:off x="4356100" y="1020763"/>
            <a:ext cx="352901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Книга прикрыта газетой </a:t>
            </a:r>
          </a:p>
          <a:p>
            <a:r>
              <a:rPr lang="ru-RU">
                <a:latin typeface="Century Schoolbook" pitchFamily="18" charset="0"/>
              </a:rPr>
              <a:t>Дочка везет маму </a:t>
            </a:r>
          </a:p>
          <a:p>
            <a:r>
              <a:rPr lang="ru-RU">
                <a:latin typeface="Century Schoolbook" pitchFamily="18" charset="0"/>
              </a:rPr>
              <a:t>Мама везет дочку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8313" y="260350"/>
            <a:ext cx="6335712" cy="647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Понимание логико-грамматических отношений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4075" y="404813"/>
            <a:ext cx="6172200" cy="576262"/>
          </a:xfrm>
        </p:spPr>
        <p:txBody>
          <a:bodyPr anchor="t"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379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050" y="1989138"/>
            <a:ext cx="6769100" cy="2519362"/>
          </a:xfrm>
        </p:spPr>
        <p:txBody>
          <a:bodyPr>
            <a:normAutofit fontScale="85000" lnSpcReduction="20000"/>
          </a:bodyPr>
          <a:lstStyle/>
          <a:p>
            <a:pPr algn="ctr" eaLnBrk="1" hangingPunct="1"/>
            <a:r>
              <a:rPr lang="ru-RU" sz="3200">
                <a:solidFill>
                  <a:schemeClr val="tx1"/>
                </a:solidFill>
              </a:rPr>
              <a:t>Альбом нейропсихологического обследования Цветковой Л.С.</a:t>
            </a:r>
          </a:p>
          <a:p>
            <a:pPr algn="ctr" eaLnBrk="1" hangingPunct="1"/>
            <a:r>
              <a:rPr lang="ru-RU" sz="2000">
                <a:solidFill>
                  <a:schemeClr val="tx1"/>
                </a:solidFill>
              </a:rPr>
              <a:t>Для детей 6-7 лет</a:t>
            </a:r>
          </a:p>
          <a:p>
            <a:pPr algn="r" eaLnBrk="1" hangingPunct="1"/>
            <a:endParaRPr lang="ru-RU" sz="2000">
              <a:solidFill>
                <a:schemeClr val="tx1"/>
              </a:solidFill>
            </a:endParaRPr>
          </a:p>
          <a:p>
            <a:pPr algn="r" eaLnBrk="1" hangingPunct="1"/>
            <a:endParaRPr lang="ru-RU" sz="2000">
              <a:solidFill>
                <a:schemeClr val="tx1"/>
              </a:solidFill>
            </a:endParaRPr>
          </a:p>
          <a:p>
            <a:pPr algn="r" eaLnBrk="1" hangingPunct="1"/>
            <a:endParaRPr lang="ru-RU" sz="2000">
              <a:solidFill>
                <a:schemeClr val="tx1"/>
              </a:solidFill>
            </a:endParaRPr>
          </a:p>
          <a:p>
            <a:pPr algn="r" eaLnBrk="1" hangingPunct="1"/>
            <a:r>
              <a:rPr lang="ru-RU" sz="2000">
                <a:solidFill>
                  <a:schemeClr val="tx1"/>
                </a:solidFill>
              </a:rPr>
              <a:t>Агафонова А.Н.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</a:rPr>
              <a:t>Особенностью данного нейропсихологического  альбома Цветковой Л.С. является:</a:t>
            </a:r>
          </a:p>
        </p:txBody>
      </p:sp>
      <p:sp>
        <p:nvSpPr>
          <p:cNvPr id="34818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На первое место вынесены тесты, направленные на исследование эмоциональной сферы, произвольных форм деятельности и внимания, так как это соответствует реальной практике нейропсихологического обследования и детей т.к. нейропсихолог, врач, психолог, логопед должен установить контакт с ребенком, исследовать состояние его эмоциональной сферы.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Второй особенностью является тестирование на определение самооценки личности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Третья особенность «Методического альбома» заключается в увеличении количества материала (вербального и невербального) по каждой сфере психической деятельности. Эта особенность позволяет исследующему специалисту выбирать материал по степени его сложности, строить различные варианты плана проведения обследования (например, начинать с понимания низко-частотных слов и идти к знакомым словам, или наоборот; группировать картиночный материал по сходству и различию и т.д.). Объем материала дает возможность узнать тонкие трудности (дефекты, несформированность) в выполнении тестов, а следовательно, не всегда видимые трудности при однородном и малом объеме материала.</a:t>
            </a:r>
          </a:p>
          <a:p>
            <a:pPr algn="just"/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ъект 2"/>
          <p:cNvSpPr>
            <a:spLocks noGrp="1"/>
          </p:cNvSpPr>
          <p:nvPr>
            <p:ph idx="1"/>
          </p:nvPr>
        </p:nvSpPr>
        <p:spPr>
          <a:xfrm>
            <a:off x="539750" y="404813"/>
            <a:ext cx="7467600" cy="4873625"/>
          </a:xfrm>
        </p:spPr>
        <p:txBody>
          <a:bodyPr/>
          <a:lstStyle/>
          <a:p>
            <a:pPr marL="558800" indent="-285750" algn="just">
              <a:buFont typeface="Courier New" pitchFamily="49" charset="0"/>
              <a:buChar char="o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Четвертая особенность это то, что каждый тест, с одной стороны, направлен на исследование состояния именно данной психической функции, и мы получаем точные сведения о ее состоянии при правильной процедуре применения пробы и качественном анализе результата. А с другой - практически каждый тест многозначен и, используя его, можно увидеть состояние не одной, а нескольких функций. </a:t>
            </a:r>
            <a:endParaRPr lang="ru-RU" sz="1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7467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800" b="1" dirty="0">
                <a:solidFill>
                  <a:schemeClr val="tx1"/>
                </a:solidFill>
              </a:rPr>
              <a:t>Нейропсихологическое обследование детей старшего дошкольного возраста 6-7 лет включает в себя следующее:</a:t>
            </a:r>
            <a:br>
              <a:rPr lang="ru-RU" sz="1800" b="1" dirty="0">
                <a:solidFill>
                  <a:schemeClr val="tx1"/>
                </a:solidFill>
              </a:rPr>
            </a:b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686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400"/>
              <a:t>Сколько тебе лет?</a:t>
            </a:r>
          </a:p>
          <a:p>
            <a:r>
              <a:rPr lang="ru-RU" sz="1400"/>
              <a:t>Как тебя зовут?</a:t>
            </a:r>
          </a:p>
          <a:p>
            <a:r>
              <a:rPr lang="ru-RU" sz="1400"/>
              <a:t>Как зовут твою маму (папу, бабушку, дедушку)?</a:t>
            </a:r>
          </a:p>
          <a:p>
            <a:r>
              <a:rPr lang="ru-RU" sz="1400"/>
              <a:t>Назови все времена года.</a:t>
            </a:r>
          </a:p>
          <a:p>
            <a:r>
              <a:rPr lang="ru-RU" sz="1400"/>
              <a:t>Сейчас утро, день или вечер?</a:t>
            </a:r>
          </a:p>
          <a:p>
            <a:r>
              <a:rPr lang="ru-RU" sz="1400"/>
              <a:t>Назови все дни недели. 1-й день какой? Понедельник. Дальше сам.</a:t>
            </a:r>
          </a:p>
          <a:p>
            <a:r>
              <a:rPr lang="ru-RU" sz="1400"/>
              <a:t>Назови все месяцы года.</a:t>
            </a:r>
          </a:p>
          <a:p>
            <a:r>
              <a:rPr lang="ru-RU" sz="1400"/>
              <a:t>Где ты живешь? Скажи свой адрес, телефон.</a:t>
            </a:r>
          </a:p>
          <a:p>
            <a:r>
              <a:rPr lang="ru-RU" sz="1400"/>
              <a:t>Какие деревья ты знаешь? Назови.</a:t>
            </a:r>
          </a:p>
          <a:p>
            <a:endParaRPr lang="ru-RU" sz="1400"/>
          </a:p>
          <a:p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 anchor="t"/>
          <a:lstStyle/>
          <a:p>
            <a:pPr>
              <a:defRPr/>
            </a:pPr>
            <a:r>
              <a:rPr lang="ru-RU" sz="1400" dirty="0">
                <a:solidFill>
                  <a:schemeClr val="tx1"/>
                </a:solidFill>
              </a:rPr>
              <a:t>ЭМОЦИОНАЛЬНО-ВОЛЕВАЯ СФЕРА</a:t>
            </a:r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836613"/>
            <a:ext cx="4238625" cy="4210050"/>
          </a:xfrm>
        </p:spPr>
      </p:pic>
      <p:sp>
        <p:nvSpPr>
          <p:cNvPr id="4" name="Прямоугольник 3"/>
          <p:cNvSpPr/>
          <p:nvPr/>
        </p:nvSpPr>
        <p:spPr>
          <a:xfrm>
            <a:off x="4787900" y="881063"/>
            <a:ext cx="3887788" cy="13954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dirty="0">
                <a:solidFill>
                  <a:schemeClr val="tx1"/>
                </a:solidFill>
              </a:rPr>
              <a:t>Инструкция</a:t>
            </a:r>
          </a:p>
          <a:p>
            <a:pPr>
              <a:defRPr/>
            </a:pPr>
            <a:r>
              <a:rPr lang="ru-RU" dirty="0">
                <a:solidFill>
                  <a:schemeClr val="tx1"/>
                </a:solidFill>
              </a:rPr>
              <a:t>Нарисуй рот так, чтобы было видно, что у человека радость (горе), что он смеется (плачет) и т.д.</a:t>
            </a:r>
          </a:p>
          <a:p>
            <a:pPr>
              <a:defRPr/>
            </a:pP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r>
              <a:rPr lang="ru-RU" dirty="0">
                <a:solidFill>
                  <a:schemeClr val="tx1"/>
                </a:solidFill>
              </a:rPr>
              <a:t> 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537"/>
          </a:xfrm>
        </p:spPr>
        <p:txBody>
          <a:bodyPr anchor="t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</a:rPr>
              <a:t>Исследование самооценки личности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692150"/>
            <a:ext cx="7467600" cy="4873625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1400" dirty="0"/>
              <a:t>Инструкция. Где ты находишься: там или здесь? Каким ты себя считаешь? Поставь значок «+». После инструкции щ отдельном листе провести пробу. Тест повторить в конце обследования на другом листе.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557338"/>
            <a:ext cx="6697662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ъект 2"/>
          <p:cNvSpPr>
            <a:spLocks noGrp="1"/>
          </p:cNvSpPr>
          <p:nvPr>
            <p:ph idx="1"/>
          </p:nvPr>
        </p:nvSpPr>
        <p:spPr>
          <a:xfrm>
            <a:off x="395288" y="260350"/>
            <a:ext cx="7467600" cy="48736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sz="1600"/>
              <a:t>ИССЛЕДОВАНИЕ   ВОСПРИЯТИЯ ПРОСТЫХ И СЛОЖНЫХ РИТМОВ (ИЛИ  ИССЛЕДОВАНИЕ СЛУХОМОТОРНЫХ КООРДИНАЦИИ Простые ритмы</a:t>
            </a:r>
          </a:p>
          <a:p>
            <a:pPr marL="0" indent="0">
              <a:buFont typeface="Wingdings" pitchFamily="2" charset="2"/>
              <a:buNone/>
            </a:pPr>
            <a:r>
              <a:rPr lang="ru-RU" sz="1600"/>
              <a:t>Инструкция. Я буду стучать по 2, или по 3, или по 4 раза. Внимательно слушай и покажи ту группу палочек, где их столько, сколько раз я стучала.</a:t>
            </a:r>
          </a:p>
          <a:p>
            <a:pPr marL="0" indent="0">
              <a:buFont typeface="Wingdings" pitchFamily="2" charset="2"/>
              <a:buNone/>
            </a:pPr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2276475"/>
            <a:ext cx="5256212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620713"/>
            <a:ext cx="7467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ru-RU" sz="1600" cap="none">
                <a:solidFill>
                  <a:schemeClr val="tx1"/>
                </a:solidFill>
              </a:rPr>
              <a:t>ПОИСК ЗАДАННОЙ ФИГУРЫ СРЕДИ РЯДА ДРУГИХ</a:t>
            </a:r>
            <a:br>
              <a:rPr lang="ru-RU" sz="1600" cap="none">
                <a:solidFill>
                  <a:schemeClr val="tx1"/>
                </a:solidFill>
              </a:rPr>
            </a:br>
            <a:r>
              <a:rPr lang="ru-RU" sz="1600" cap="none">
                <a:solidFill>
                  <a:schemeClr val="tx1"/>
                </a:solidFill>
              </a:rPr>
              <a:t>ГЕОМЕТРИЧЕСКИЕ ФИГУРЫ</a:t>
            </a:r>
            <a:br>
              <a:rPr lang="ru-RU" sz="1600" cap="none">
                <a:solidFill>
                  <a:schemeClr val="tx1"/>
                </a:solidFill>
              </a:rPr>
            </a:br>
            <a:r>
              <a:rPr lang="ru-RU" sz="1600" cap="none">
                <a:solidFill>
                  <a:schemeClr val="tx1"/>
                </a:solidFill>
              </a:rPr>
              <a:t>ИНСТРУКЦИЯ. 1. БЫСТРО ПОКАЖИ И СОСЧИТАЙ ВСЕ ТРЕУГОЛЬНИКИ; А ТЕПЕРЬ КРУГИ И Т.Д. (РАСПРЕДЕЛЕНИЕ ВНИМАНИЯ, ВОСПРИЯТИЯ ФОРМЫ). 2. А ТЕПЕРЬ ПОКАЖИ ВСЕ КРАСНЫЕ ФИГУРЫ; А ЗАТЕМ ЗЕЛЕНЫЕ И Т.Д. (ВОСПРИЯТИЯ ЦВЕТА, ОБОБЩЕННОЕ ВОСПРИЯТИЕ ФОРМЫ).</a:t>
            </a:r>
            <a:br>
              <a:rPr lang="ru-RU" sz="1600" cap="none">
                <a:solidFill>
                  <a:schemeClr val="tx1"/>
                </a:solidFill>
              </a:rPr>
            </a:br>
            <a:r>
              <a:rPr lang="ru-RU" sz="1600" cap="none">
                <a:solidFill>
                  <a:schemeClr val="tx1"/>
                </a:solidFill>
              </a:rPr>
              <a:t> </a:t>
            </a:r>
            <a:br>
              <a:rPr lang="ru-RU" sz="1600" cap="none">
                <a:solidFill>
                  <a:schemeClr val="tx1"/>
                </a:solidFill>
              </a:rPr>
            </a:br>
            <a:endParaRPr lang="ru-RU" sz="1600" cap="none">
              <a:solidFill>
                <a:schemeClr val="tx1"/>
              </a:solidFill>
            </a:endParaRPr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7616" y="2687021"/>
            <a:ext cx="5352381" cy="2828571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 bwMode="auto">
          <a:xfrm>
            <a:off x="539750" y="274638"/>
            <a:ext cx="7385050" cy="14255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1800" b="1" cap="none"/>
              <a:t>ЗРИТЕЛЬНЫЙ   ГНОЗИС. ВОСПРИЯТИЕ ПРЕДМЕТОВ И ОБРАЗЫ-ПРЕДСТАВЛЕНИЯ ПРЕДМЕТОВ</a:t>
            </a:r>
            <a:r>
              <a:rPr lang="ru-RU" sz="1800" cap="none"/>
              <a:t> </a:t>
            </a:r>
            <a:r>
              <a:rPr lang="en-US" sz="1800" cap="none"/>
              <a:t/>
            </a:r>
            <a:br>
              <a:rPr lang="en-US" sz="1800" cap="none"/>
            </a:br>
            <a:r>
              <a:rPr lang="ru-RU" sz="1800" cap="none"/>
              <a:t>Предметные картинки. Инструкция. Назови этот предмет: слон, ...? Покажи, где слон, лев, ...?</a:t>
            </a:r>
          </a:p>
        </p:txBody>
      </p:sp>
      <p:pic>
        <p:nvPicPr>
          <p:cNvPr id="4198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2205038"/>
            <a:ext cx="1800225" cy="1655762"/>
          </a:xfrm>
        </p:spPr>
      </p:pic>
      <p:pic>
        <p:nvPicPr>
          <p:cNvPr id="4198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2349500"/>
            <a:ext cx="22320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2349500"/>
            <a:ext cx="230346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4076700"/>
            <a:ext cx="1871663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87675" y="4076700"/>
            <a:ext cx="1944688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80063" y="4076700"/>
            <a:ext cx="2038350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нейропсихологической диагностики:</a:t>
            </a:r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91513" cy="4061048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индивидуальных особенностей и диагностика состояния психических функций в норме и при различных отклонениях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атипиях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психического функционирования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Дифференциальная ранняя диагностика ряда заболеваний центральной нервной системы</a:t>
            </a:r>
          </a:p>
          <a:p>
            <a:pPr algn="just" eaLnBrk="1" hangingPunct="1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причин и профилактика различных форм аномального психического функционирования</a:t>
            </a:r>
          </a:p>
          <a:p>
            <a:pPr algn="just" eaLnBrk="1" hangingPunct="1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применение систем дифференцированных и индивидуализированных методов восстановительного или коррекционно-развивающего обучения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cap="none"/>
              <a:t>ПРОБЫ   НА  ЗРИТЕЛЬНО-ПРЕДМЕТНЫЙ   ГНОЗИС</a:t>
            </a:r>
            <a:br>
              <a:rPr lang="ru-RU" sz="1600" b="1" cap="none"/>
            </a:br>
            <a:r>
              <a:rPr lang="ru-RU" sz="1600" b="1" cap="none"/>
              <a:t>(ВОСПРИЯТИЕ).</a:t>
            </a:r>
            <a:br>
              <a:rPr lang="ru-RU" sz="1600" b="1" cap="none"/>
            </a:br>
            <a:r>
              <a:rPr lang="ru-RU" sz="1600" b="1" cap="none"/>
              <a:t>Инструкция. Скажи что отсутствует на рисунке? Дорисуй недостающие части предмета.</a:t>
            </a:r>
          </a:p>
        </p:txBody>
      </p:sp>
      <p:pic>
        <p:nvPicPr>
          <p:cNvPr id="4301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1773238"/>
            <a:ext cx="3168650" cy="2449512"/>
          </a:xfrm>
        </p:spPr>
      </p:pic>
      <p:pic>
        <p:nvPicPr>
          <p:cNvPr id="4301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700213"/>
            <a:ext cx="3311525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313" y="4437063"/>
            <a:ext cx="3097212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cap="none"/>
              <a:t>ЗАШУМЛЕННЫЕ ПРЕДМЕТНЫЕ КАРТИНКИ </a:t>
            </a:r>
            <a:r>
              <a:rPr lang="en-US" sz="1600" b="1" cap="none"/>
              <a:t/>
            </a:r>
            <a:br>
              <a:rPr lang="en-US" sz="1600" b="1" cap="none"/>
            </a:br>
            <a:r>
              <a:rPr lang="ru-RU" sz="1600" b="1" cap="none"/>
              <a:t>Инструкция.   1. Назови фигуры, которые ты здесь видишь </a:t>
            </a:r>
            <a:br>
              <a:rPr lang="ru-RU" sz="1600" b="1" cap="none"/>
            </a:br>
            <a:r>
              <a:rPr lang="ru-RU" sz="1600" b="1" cap="none"/>
              <a:t>2. Обведи их карандашом.</a:t>
            </a:r>
          </a:p>
        </p:txBody>
      </p:sp>
      <p:pic>
        <p:nvPicPr>
          <p:cNvPr id="4403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628775"/>
            <a:ext cx="3671887" cy="2447925"/>
          </a:xfrm>
        </p:spPr>
      </p:pic>
      <p:pic>
        <p:nvPicPr>
          <p:cNvPr id="4403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3284538"/>
            <a:ext cx="3600450" cy="273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800" cap="none"/>
              <a:t>ИСЛЕДОВАНИЕ РЕЧИ И РЕЧЕВЫХ ПРОЦЕССОВ</a:t>
            </a:r>
            <a:r>
              <a:rPr lang="ru-RU" cap="none"/>
              <a:t> (экспрессивная речь)</a:t>
            </a:r>
          </a:p>
        </p:txBody>
      </p:sp>
      <p:sp>
        <p:nvSpPr>
          <p:cNvPr id="45058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</a:pPr>
            <a:r>
              <a:rPr lang="ru-RU" sz="1800" u="sng"/>
              <a:t>1.</a:t>
            </a:r>
            <a:r>
              <a:rPr lang="ru-RU" sz="1800"/>
              <a:t> </a:t>
            </a:r>
            <a:r>
              <a:rPr lang="ru-RU" sz="1800" u="sng"/>
              <a:t>СПОНТАННАЯ РЕЧЬ.</a:t>
            </a:r>
            <a:r>
              <a:rPr lang="ru-RU" sz="1800"/>
              <a:t> Ребенку задают общий вопрос, например: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Ты ходишь в детский сад (в школу)? Нравится тебе там?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Расскажи мне, что там делают дети? </a:t>
            </a:r>
            <a:r>
              <a:rPr lang="ru-RU" sz="1800" i="1"/>
              <a:t>{речь ребенка записывается.)</a:t>
            </a:r>
            <a:endParaRPr lang="ru-RU" sz="1800"/>
          </a:p>
          <a:p>
            <a:pPr>
              <a:lnSpc>
                <a:spcPct val="80000"/>
              </a:lnSpc>
            </a:pPr>
            <a:r>
              <a:rPr lang="ru-RU" sz="1800"/>
              <a:t>2. ДИАЛОГ.</a:t>
            </a:r>
          </a:p>
          <a:p>
            <a:pPr>
              <a:lnSpc>
                <a:spcPct val="80000"/>
              </a:lnSpc>
            </a:pPr>
            <a:r>
              <a:rPr lang="ru-RU" sz="1800"/>
              <a:t>Как тебя зовут? Сколько тебе лет? А маму и папу как зовут? Спроси меня о чем-нибудь. Ты любишь животных? А теперь все вместе расскажи то , о чем мы говорили.</a:t>
            </a:r>
            <a:endParaRPr lang="ru-RU" sz="1800" u="sng"/>
          </a:p>
          <a:p>
            <a:pPr>
              <a:lnSpc>
                <a:spcPct val="80000"/>
              </a:lnSpc>
            </a:pPr>
            <a:r>
              <a:rPr lang="ru-RU" sz="1800" u="sng"/>
              <a:t>3.</a:t>
            </a:r>
            <a:r>
              <a:rPr lang="ru-RU" sz="1800"/>
              <a:t> </a:t>
            </a:r>
            <a:r>
              <a:rPr lang="ru-RU" sz="1800" u="sng"/>
              <a:t>АВТОМАТИЗИРОВАННАЯ РЕЧЬ.</a:t>
            </a:r>
            <a:r>
              <a:rPr lang="ru-RU" sz="1800"/>
              <a:t> Счет от 1 до 10 </a:t>
            </a:r>
            <a:r>
              <a:rPr lang="ru-RU" sz="1800" i="1"/>
              <a:t>{можно положить перед ребенком ряд чисел или он сам должен их разложить). </a:t>
            </a:r>
            <a:r>
              <a:rPr lang="ru-RU" sz="1800"/>
              <a:t>Перечисление месяцев года: январь, февраль... Рассказ стихотворения.</a:t>
            </a:r>
            <a:endParaRPr lang="ru-RU" sz="1800" u="sng"/>
          </a:p>
          <a:p>
            <a:pPr>
              <a:lnSpc>
                <a:spcPct val="80000"/>
              </a:lnSpc>
            </a:pPr>
            <a:r>
              <a:rPr lang="ru-RU" sz="1800" u="sng"/>
              <a:t>4.</a:t>
            </a:r>
            <a:r>
              <a:rPr lang="ru-RU" sz="1800"/>
              <a:t> </a:t>
            </a:r>
            <a:r>
              <a:rPr lang="ru-RU" sz="1800" u="sng"/>
              <a:t>ФОНЕМАТИЧЕСКИЙ СЛУХ.</a:t>
            </a:r>
            <a:r>
              <a:rPr lang="ru-RU" sz="1800"/>
              <a:t> Называются слова, ребенок должен найти соответствующую картинку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Инструкция. Я назову букву, а ты покажи ее. Буквы называются сначала вразброс и только по одной, а затем тоже по одной, но близкие по оппозиционному признаку: (звонкий звук - глухой и т.д.) «Покажи букву П, а теперь Б» и т.д.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800" b="1" cap="none"/>
              <a:t>НАЗЫВАНИЕ ДЕЙСТВИЙ </a:t>
            </a:r>
            <a:br>
              <a:rPr lang="ru-RU" sz="1800" b="1" cap="none"/>
            </a:br>
            <a:r>
              <a:rPr lang="ru-RU" sz="1800" b="1" cap="none"/>
              <a:t>по картинкам типа «что делает»? (Инструкция. Скажи одним словом «Что делает девочка, дедушка и т.д.»)</a:t>
            </a:r>
          </a:p>
        </p:txBody>
      </p:sp>
      <p:pic>
        <p:nvPicPr>
          <p:cNvPr id="4608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773238"/>
            <a:ext cx="1800225" cy="3168650"/>
          </a:xfrm>
        </p:spPr>
      </p:pic>
      <p:pic>
        <p:nvPicPr>
          <p:cNvPr id="4608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2133600"/>
            <a:ext cx="1971675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538" y="2060575"/>
            <a:ext cx="2665412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800" b="1" u="sng" cap="none"/>
              <a:t>ФОНЕТИЧЕСКИЙ АНАЛИЗ СЛОВА</a:t>
            </a:r>
            <a:r>
              <a:rPr lang="ru-RU" cap="none"/>
              <a:t> </a:t>
            </a:r>
          </a:p>
        </p:txBody>
      </p:sp>
      <p:sp>
        <p:nvSpPr>
          <p:cNvPr id="47106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а)  определение количества букв в словах - ДОМ, КОНЬ,</a:t>
            </a:r>
          </a:p>
          <a:p>
            <a:pPr>
              <a:buFont typeface="Wingdings" pitchFamily="2" charset="2"/>
              <a:buNone/>
            </a:pPr>
            <a:r>
              <a:rPr lang="ru-RU"/>
              <a:t>б)  определение количества   слогов в словах (разделить слово) - лодка, сова, квартира, мишка, медведь, пароход, гимнастика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cap="none"/>
              <a:t>Импрессивная  речь </a:t>
            </a:r>
            <a:br>
              <a:rPr lang="ru-RU" sz="2400" cap="none"/>
            </a:br>
            <a:r>
              <a:rPr lang="ru-RU" sz="2400" cap="none"/>
              <a:t>ПОНИМАНИЕ РЕЧИ.</a:t>
            </a:r>
          </a:p>
        </p:txBody>
      </p:sp>
      <p:sp>
        <p:nvSpPr>
          <p:cNvPr id="48130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r>
              <a:rPr lang="ru-RU" sz="1600"/>
              <a:t>1.  Понимание простых и сложных инструкций: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Дай мне свои руки.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Положи руки на стол.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Встань и подойди к двери, вернись и сядь на стул.</a:t>
            </a:r>
          </a:p>
          <a:p>
            <a:pPr>
              <a:lnSpc>
                <a:spcPct val="80000"/>
              </a:lnSpc>
            </a:pPr>
            <a:r>
              <a:rPr lang="ru-RU" sz="1600"/>
              <a:t>2. Понимание слов, обозначающих части тела. Покажи: (проба «глаз - нос - ухо»)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По 1 - глаз, нос, ухо, рот, затылок, подбородок, зубы, плечо, колено.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По 2 - глаз-нос, ухо-брови, лоб-волосы и т.д.</a:t>
            </a:r>
          </a:p>
          <a:p>
            <a:pPr>
              <a:lnSpc>
                <a:spcPct val="80000"/>
              </a:lnSpc>
            </a:pPr>
            <a:r>
              <a:rPr lang="ru-RU" sz="1600"/>
              <a:t>3. Понимание устной речи.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а)  Педагог рассказывает содержание одной из трех картинок. Ребенок должен ее найти.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  Инструкция.</a:t>
            </a:r>
          </a:p>
          <a:p>
            <a:pPr>
              <a:lnSpc>
                <a:spcPct val="80000"/>
              </a:lnSpc>
            </a:pPr>
            <a:r>
              <a:rPr lang="ru-RU" sz="1600"/>
              <a:t>Найди где: девочка бросает мяч;</a:t>
            </a:r>
          </a:p>
          <a:p>
            <a:pPr>
              <a:lnSpc>
                <a:spcPct val="80000"/>
              </a:lnSpc>
            </a:pPr>
            <a:r>
              <a:rPr lang="ru-RU" sz="1600"/>
              <a:t>дедушка идет по тротуару. </a:t>
            </a:r>
          </a:p>
          <a:p>
            <a:pPr>
              <a:lnSpc>
                <a:spcPct val="80000"/>
              </a:lnSpc>
            </a:pPr>
            <a:r>
              <a:rPr lang="ru-RU" sz="1600"/>
              <a:t>4. Понимание логико-грамматических конструкций по картинкам. Вопрос: Найди картинку:</a:t>
            </a:r>
          </a:p>
          <a:p>
            <a:pPr>
              <a:lnSpc>
                <a:spcPct val="80000"/>
              </a:lnSpc>
            </a:pPr>
            <a:r>
              <a:rPr lang="ru-RU" sz="1600"/>
              <a:t>где - девочка бросает мяч под кровать; где - скамейка стоит около дерева; где - лодка плывет к пристани; где - бабочка летит над птичкой;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6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b="1" cap="none"/>
              <a:t>ИССЛЕДОВАНИЕ ЧТЕНИЯ </a:t>
            </a:r>
            <a:br>
              <a:rPr lang="ru-RU" sz="2000" b="1" cap="none"/>
            </a:br>
            <a:r>
              <a:rPr lang="ru-RU" sz="2000" b="1" cap="none"/>
              <a:t>Чтение и узнавание букв.</a:t>
            </a:r>
            <a:endParaRPr lang="ru-RU" sz="2600" b="1" cap="none"/>
          </a:p>
        </p:txBody>
      </p:sp>
      <p:sp>
        <p:nvSpPr>
          <p:cNvPr id="49154" name="Rectangle 3"/>
          <p:cNvSpPr>
            <a:spLocks noGrp="1"/>
          </p:cNvSpPr>
          <p:nvPr>
            <p:ph idx="1"/>
          </p:nvPr>
        </p:nvSpPr>
        <p:spPr>
          <a:xfrm>
            <a:off x="468313" y="1628775"/>
            <a:ext cx="7467600" cy="4873625"/>
          </a:xfrm>
        </p:spPr>
        <p:txBody>
          <a:bodyPr/>
          <a:lstStyle/>
          <a:p>
            <a:pPr marL="457200" indent="-457200">
              <a:buFont typeface="Wingdings" pitchFamily="2" charset="2"/>
              <a:buNone/>
            </a:pPr>
            <a:r>
              <a:rPr lang="ru-RU" sz="2000" b="1"/>
              <a:t>Инструкция.   </a:t>
            </a:r>
            <a:br>
              <a:rPr lang="ru-RU" sz="2000" b="1"/>
            </a:br>
            <a:r>
              <a:rPr lang="ru-RU" sz="2000" b="1"/>
              <a:t>1. Назови букву, которую я тебе покажу.</a:t>
            </a:r>
            <a:br>
              <a:rPr lang="ru-RU" sz="2000" b="1"/>
            </a:br>
            <a:r>
              <a:rPr lang="ru-RU" sz="2000" b="1"/>
              <a:t>2.  Назови две буквы которые я тебе покажу (в-д, ч-ш, т-ш, и др.).</a:t>
            </a:r>
            <a:br>
              <a:rPr lang="ru-RU" sz="2000" b="1"/>
            </a:br>
            <a:r>
              <a:rPr lang="ru-RU" sz="2000" b="1"/>
              <a:t>3.  Покажи букву, которую я тебе назову ( в-д, и-ш, д-б и др.).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1" cap="none"/>
              <a:t>Чтение слов, предложений и текстов</a:t>
            </a:r>
          </a:p>
        </p:txBody>
      </p:sp>
      <p:sp>
        <p:nvSpPr>
          <p:cNvPr id="50178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ru-RU" sz="2000"/>
              <a:t>Слова:</a:t>
            </a:r>
          </a:p>
          <a:p>
            <a:r>
              <a:rPr lang="ru-RU" sz="2000"/>
              <a:t>САД,    УХО,    ГЛАЗ,    ДАЧА,    ХЛЕБ,    СТУЛ,    ДОМ,    КНИГА,    ШКОЛА,    МАМА,    КЛАСС,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Предложения:</a:t>
            </a:r>
          </a:p>
          <a:p>
            <a:r>
              <a:rPr lang="ru-RU" sz="2000"/>
              <a:t>В саду за высоким забором росли яблони.</a:t>
            </a:r>
          </a:p>
          <a:p>
            <a:r>
              <a:rPr lang="ru-RU" sz="2000"/>
              <a:t>На опушке леса охотник убил волка.</a:t>
            </a:r>
          </a:p>
          <a:p>
            <a:r>
              <a:rPr lang="ru-RU" sz="2000"/>
              <a:t>Текст</a:t>
            </a:r>
          </a:p>
          <a:p>
            <a:pPr algn="ctr">
              <a:buFont typeface="Wingdings" pitchFamily="2" charset="2"/>
              <a:buNone/>
            </a:pPr>
            <a:r>
              <a:rPr lang="ru-RU" sz="2000" b="1"/>
              <a:t>СТАДО</a:t>
            </a:r>
          </a:p>
          <a:p>
            <a:r>
              <a:rPr lang="ru-RU" sz="2000"/>
              <a:t>Пастух пас стадо. Пастух заснул. Из леса вышел волк и схватил овечку. У пастуха была собака Дружок, он погнался за волком и отбил овечку.</a:t>
            </a:r>
          </a:p>
          <a:p>
            <a:endParaRPr lang="ru-RU" sz="20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sz="2400" cap="none"/>
              <a:t>ИСЛЕДОВАНИЕ ВЕРБАЛЬНО-ЛОГИЧЕСКОГО МЫШЛЕНИЯ</a:t>
            </a:r>
            <a:br>
              <a:rPr lang="ru-RU" sz="2400" cap="none"/>
            </a:br>
            <a:r>
              <a:rPr lang="ru-RU" sz="2400" cap="none"/>
              <a:t>■</a:t>
            </a:r>
          </a:p>
        </p:txBody>
      </p:sp>
      <p:sp>
        <p:nvSpPr>
          <p:cNvPr id="51202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Инструкция. Я прочту тебе интересный рассказ. Ты запомни его содержание, потом будешь пересказывать.</a:t>
            </a:r>
          </a:p>
          <a:p>
            <a:pPr algn="ctr">
              <a:buFont typeface="Wingdings" pitchFamily="2" charset="2"/>
              <a:buNone/>
            </a:pPr>
            <a:r>
              <a:rPr lang="ru-RU"/>
              <a:t>УМНАЯ ВОРОНА </a:t>
            </a:r>
            <a:r>
              <a:rPr lang="ru-RU" i="1"/>
              <a:t>Л.Н. Толстой</a:t>
            </a:r>
            <a:endParaRPr lang="ru-RU"/>
          </a:p>
          <a:p>
            <a:r>
              <a:rPr lang="ru-RU"/>
              <a:t>Хотела ворона пить. На дворе стоял кувшин с водой, а в кувшине вода была только на дне. Вороне нельзя было достать воду. Она стала кидать в кувшин камушки и столько побросала, что вода стала выше и можно было пить.</a:t>
            </a:r>
          </a:p>
          <a:p>
            <a:pPr>
              <a:buFont typeface="Wingdings" pitchFamily="2" charset="2"/>
              <a:buNone/>
            </a:pPr>
            <a:r>
              <a:rPr lang="ru-RU"/>
              <a:t>Вопросы:  1. Ворона умная или глупая? </a:t>
            </a:r>
          </a:p>
          <a:p>
            <a:pPr>
              <a:buFont typeface="Wingdings" pitchFamily="2" charset="2"/>
              <a:buNone/>
            </a:pPr>
            <a:r>
              <a:rPr lang="ru-RU"/>
              <a:t>2. Почему?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/>
          </p:cNvSpPr>
          <p:nvPr>
            <p:ph type="title"/>
          </p:nvPr>
        </p:nvSpPr>
        <p:spPr bwMode="auto">
          <a:xfrm>
            <a:off x="468313" y="260350"/>
            <a:ext cx="7467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sz="1600" b="1" cap="none"/>
              <a:t>НАГЛЯДНО-ОБРАЗНОЕ    МЫШЛЕНИЕ</a:t>
            </a:r>
            <a:br>
              <a:rPr lang="ru-RU" sz="1600" b="1" cap="none"/>
            </a:br>
            <a:r>
              <a:rPr lang="ru-RU" sz="1600" b="1" cap="none"/>
              <a:t>ПРЕДМЕТНЫЕ КАРТИНКИ,  СЕРИИ СЮЖЕТНЫХ КАРТИНОК,</a:t>
            </a:r>
            <a:br>
              <a:rPr lang="ru-RU" sz="1600" b="1" cap="none"/>
            </a:br>
            <a:r>
              <a:rPr lang="ru-RU" sz="1600" b="1" cap="none"/>
              <a:t>ПОНИМАНИЕ СОДЕРЖАНИЯ  СЕРИИ  СЮЖЕТНЫХ  КАРТИНОК</a:t>
            </a:r>
            <a:br>
              <a:rPr lang="ru-RU" sz="1600" b="1" cap="none"/>
            </a:br>
            <a:r>
              <a:rPr lang="ru-RU" sz="1600" b="1" cap="none"/>
              <a:t>И  НАХОЖДЕНИЕ ПОСЛЕДОВАТЕЛЬНОСТИ  КАРТИН  В СЕРИИ</a:t>
            </a:r>
          </a:p>
        </p:txBody>
      </p:sp>
      <p:sp>
        <p:nvSpPr>
          <p:cNvPr id="52226" name="Rectangle 3"/>
          <p:cNvSpPr>
            <a:spLocks noGrp="1"/>
          </p:cNvSpPr>
          <p:nvPr>
            <p:ph idx="1"/>
          </p:nvPr>
        </p:nvSpPr>
        <p:spPr>
          <a:xfrm>
            <a:off x="468313" y="1628775"/>
            <a:ext cx="7467600" cy="48736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800"/>
              <a:t>Инструкция. Составить рассказ</a:t>
            </a:r>
          </a:p>
        </p:txBody>
      </p:sp>
      <p:pic>
        <p:nvPicPr>
          <p:cNvPr id="5222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2276475"/>
            <a:ext cx="5040313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нейропсихологической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диагностики в дошкольном возрасте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060848"/>
            <a:ext cx="8002588" cy="2980928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 провести тщательный отбор диагностического материала по следующим критериям: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доступности (сложности);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знакомости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привлекательности (наглядности, занимательности, способности привлекать внимание).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cap="none"/>
              <a:t>Составление рассказа по серии сюжетных картинок</a:t>
            </a:r>
          </a:p>
        </p:txBody>
      </p:sp>
      <p:pic>
        <p:nvPicPr>
          <p:cNvPr id="5325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412875"/>
            <a:ext cx="2749550" cy="2176463"/>
          </a:xfrm>
        </p:spPr>
      </p:pic>
      <p:pic>
        <p:nvPicPr>
          <p:cNvPr id="5325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1341438"/>
            <a:ext cx="277177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5963" y="1412875"/>
            <a:ext cx="257175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3716338"/>
            <a:ext cx="275272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3716338"/>
            <a:ext cx="256222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5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40425" y="3573463"/>
            <a:ext cx="260032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cap="none"/>
              <a:t>«Обобщение»</a:t>
            </a:r>
            <a:br>
              <a:rPr lang="ru-RU" b="1" cap="none"/>
            </a:br>
            <a:endParaRPr lang="ru-RU" b="1" cap="none"/>
          </a:p>
        </p:txBody>
      </p:sp>
      <p:pic>
        <p:nvPicPr>
          <p:cNvPr id="5427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1989138"/>
            <a:ext cx="2414587" cy="2225675"/>
          </a:xfrm>
        </p:spPr>
      </p:pic>
      <p:pic>
        <p:nvPicPr>
          <p:cNvPr id="5427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989138"/>
            <a:ext cx="241935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5400"/>
              <a:t>СПАСИБО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5400"/>
              <a:t>ЗА ВНИМАНИЕ!!!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процедуре обследования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чередовать разнородные задания</a:t>
            </a:r>
          </a:p>
          <a:p>
            <a:pPr eaLnBrk="1" hangingPunct="1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 ограничения объема восприятия и внимания дошкольников</a:t>
            </a:r>
          </a:p>
          <a:p>
            <a:pPr eaLnBrk="1" hangingPunct="1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исследование детей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микрогруппе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начиная выполнение задания с ребенком более готовым к контакту</a:t>
            </a:r>
          </a:p>
          <a:p>
            <a:pPr eaLnBrk="1" hangingPunct="1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форма является лучшим видом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тестрирвания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ъект 2"/>
          <p:cNvSpPr>
            <a:spLocks noGrp="1"/>
          </p:cNvSpPr>
          <p:nvPr>
            <p:ph idx="1"/>
          </p:nvPr>
        </p:nvSpPr>
        <p:spPr>
          <a:xfrm>
            <a:off x="479789" y="1556792"/>
            <a:ext cx="7467600" cy="3168575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1.Предварительная беседа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тебя зовут?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тебе лет?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ты живешь?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сейчас время года?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Ходишь ли ты в детский сад?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какую группу?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зовут твою маму?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8313" y="260350"/>
            <a:ext cx="7467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Нейропсихологическое обследование детей старшего дошкольного возраста 5-6 лет включает в себя следующее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Копирование 4 простых фигур: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круг, квадрат, ромб и треугольник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1200" y="3144479"/>
            <a:ext cx="1439862" cy="1439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252663" y="2986088"/>
            <a:ext cx="1584325" cy="1655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067944" y="2913063"/>
            <a:ext cx="1512887" cy="15478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5609407" y="2786856"/>
            <a:ext cx="1295400" cy="180022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178550"/>
          </a:xfrm>
        </p:spPr>
        <p:txBody>
          <a:bodyPr anchor="t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2</a:t>
            </a:r>
            <a:r>
              <a:rPr lang="ru-RU" sz="1800" b="1" u="sng" dirty="0"/>
              <a:t>. </a:t>
            </a:r>
            <a:r>
              <a:rPr lang="ru-RU" sz="2800" b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Латерализация</a:t>
            </a:r>
            <a:r>
              <a:rPr lang="ru-RU" sz="28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функций (D/S) </a:t>
            </a:r>
            <a:br>
              <a:rPr lang="ru-RU" sz="28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причесывается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чистит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зубы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рисует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ударяет по мячу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перекрест пальцев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перекрест предплечий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глаз (посмотри в трубочку)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ведущее ухо(послушай часы)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нога (попрыгай на одной ножке)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35300" cy="706437"/>
          </a:xfrm>
        </p:spPr>
        <p:txBody>
          <a:bodyPr anchor="t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600" b="1" u="sng" dirty="0">
                <a:solidFill>
                  <a:schemeClr val="tx1"/>
                </a:solidFill>
              </a:rPr>
              <a:t>3.Корректурная проба            </a:t>
            </a:r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250825" y="1052513"/>
            <a:ext cx="4176713" cy="5184775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eaLnBrk="1" hangingPunct="1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87900" y="260350"/>
            <a:ext cx="3671888" cy="1728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4.Динамический праксис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Правая рука (ладонь—кулак—ребро)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Правая рука (кулак—ладонь—ребро) тоже самое с левой рукой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251520" y="1052736"/>
            <a:ext cx="4176713" cy="51847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461</TotalTime>
  <Words>1393</Words>
  <Application>Microsoft Office PowerPoint</Application>
  <PresentationFormat>Экран (4:3)</PresentationFormat>
  <Paragraphs>168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2" baseType="lpstr">
      <vt:lpstr>Arial</vt:lpstr>
      <vt:lpstr>Century Schoolbook</vt:lpstr>
      <vt:lpstr>Courier New</vt:lpstr>
      <vt:lpstr>PetersburgC</vt:lpstr>
      <vt:lpstr>PetersburgC-Bold</vt:lpstr>
      <vt:lpstr>Times New Roman</vt:lpstr>
      <vt:lpstr>Trebuchet MS</vt:lpstr>
      <vt:lpstr>Wingdings</vt:lpstr>
      <vt:lpstr>Wingdings 3</vt:lpstr>
      <vt:lpstr>Аспект</vt:lpstr>
      <vt:lpstr>Муниципальное бюджетное дошкольное образовательное учреждение детский сад № 25  «Родничок»</vt:lpstr>
      <vt:lpstr>Цель: выявление симптомов недоразвития, дефицитарности и атипичного развития детей.</vt:lpstr>
      <vt:lpstr>Задачи нейропсихологической диагностики:</vt:lpstr>
      <vt:lpstr>Специфика нейропсихологической диагностики в дошкольном возрасте</vt:lpstr>
      <vt:lpstr>Требования к процедуре обследования</vt:lpstr>
      <vt:lpstr>Презентация PowerPoint</vt:lpstr>
      <vt:lpstr>Копирование 4 простых фигур:  круг, квадрат, ромб и треугольник </vt:lpstr>
      <vt:lpstr>2. Латерализация функций (D/S)   причесывается чистит зубы рисует ударяет по мячу перекрест пальцев перекрест предплечий ведущий глаз (посмотри в трубочку) ведущее ухо(послушай часы) ведущая нога (попрыгай на одной ножке) </vt:lpstr>
      <vt:lpstr>3.Корректурная проба            </vt:lpstr>
      <vt:lpstr>Презентация PowerPoint</vt:lpstr>
      <vt:lpstr>Презентация PowerPoint</vt:lpstr>
      <vt:lpstr>Графическая проба на динамический праксис</vt:lpstr>
      <vt:lpstr>Оральный праксис (имитация):  надуть щеки,  надуть одну щеку,  поцокать, упереть язык в щеку.  Идентификация эмоций  </vt:lpstr>
      <vt:lpstr>Порядковый счет 1...10__________________ 10...1________________  Зрительная память  выбор из 16 картинок. 1) ГРАДУСНИК, ГУСЬ, БАНАН 2) САПОГ, КОЗА, КУСТ</vt:lpstr>
      <vt:lpstr>Аналогии</vt:lpstr>
      <vt:lpstr>Презентация PowerPoint</vt:lpstr>
      <vt:lpstr>Четвертый лишний</vt:lpstr>
      <vt:lpstr>Составление рассказа по картинке «Разбитая чашка»</vt:lpstr>
      <vt:lpstr>Пересказ текста с опорой на вопросы   «Лекарство»  «Всякой вещи свое место»</vt:lpstr>
      <vt:lpstr>МАЛЬЧИК СПАСАЕТ ДЕВОЧКУ МАЛЬЧИК ПОЙМАЛ ДЕВОЧКУ ГРУЗОВИК ОБРЫЗГАЛ МАШИНУ</vt:lpstr>
      <vt:lpstr>Презентация PowerPoint</vt:lpstr>
      <vt:lpstr>Особенностью данного нейропсихологического  альбома Цветковой Л.С. является:</vt:lpstr>
      <vt:lpstr>Презентация PowerPoint</vt:lpstr>
      <vt:lpstr>Нейропсихологическое обследование детей старшего дошкольного возраста 6-7 лет включает в себя следующее: </vt:lpstr>
      <vt:lpstr>ЭМОЦИОНАЛЬНО-ВОЛЕВАЯ СФЕРА</vt:lpstr>
      <vt:lpstr>Исследование самооценки личности</vt:lpstr>
      <vt:lpstr>Презентация PowerPoint</vt:lpstr>
      <vt:lpstr>ПОИСК ЗАДАННОЙ ФИГУРЫ СРЕДИ РЯДА ДРУГИХ ГЕОМЕТРИЧЕСКИЕ ФИГУРЫ ИНСТРУКЦИЯ. 1. БЫСТРО ПОКАЖИ И СОСЧИТАЙ ВСЕ ТРЕУГОЛЬНИКИ; А ТЕПЕРЬ КРУГИ И Т.Д. (РАСПРЕДЕЛЕНИЕ ВНИМАНИЯ, ВОСПРИЯТИЯ ФОРМЫ). 2. А ТЕПЕРЬ ПОКАЖИ ВСЕ КРАСНЫЕ ФИГУРЫ; А ЗАТЕМ ЗЕЛЕНЫЕ И Т.Д. (ВОСПРИЯТИЯ ЦВЕТА, ОБОБЩЕННОЕ ВОСПРИЯТИЕ ФОРМЫ).   </vt:lpstr>
      <vt:lpstr>ЗРИТЕЛЬНЫЙ   ГНОЗИС. ВОСПРИЯТИЕ ПРЕДМЕТОВ И ОБРАЗЫ-ПРЕДСТАВЛЕНИЯ ПРЕДМЕТОВ  Предметные картинки. Инструкция. Назови этот предмет: слон, ...? Покажи, где слон, лев, ...?</vt:lpstr>
      <vt:lpstr>ПРОБЫ   НА  ЗРИТЕЛЬНО-ПРЕДМЕТНЫЙ   ГНОЗИС (ВОСПРИЯТИЕ). Инструкция. Скажи что отсутствует на рисунке? Дорисуй недостающие части предмета.</vt:lpstr>
      <vt:lpstr>ЗАШУМЛЕННЫЕ ПРЕДМЕТНЫЕ КАРТИНКИ  Инструкция.   1. Назови фигуры, которые ты здесь видишь  2. Обведи их карандашом.</vt:lpstr>
      <vt:lpstr>ИСЛЕДОВАНИЕ РЕЧИ И РЕЧЕВЫХ ПРОЦЕССОВ (экспрессивная речь)</vt:lpstr>
      <vt:lpstr>НАЗЫВАНИЕ ДЕЙСТВИЙ  по картинкам типа «что делает»? (Инструкция. Скажи одним словом «Что делает девочка, дедушка и т.д.»)</vt:lpstr>
      <vt:lpstr>ФОНЕТИЧЕСКИЙ АНАЛИЗ СЛОВА </vt:lpstr>
      <vt:lpstr>Импрессивная  речь  ПОНИМАНИЕ РЕЧИ.</vt:lpstr>
      <vt:lpstr>ИССЛЕДОВАНИЕ ЧТЕНИЯ  Чтение и узнавание букв.</vt:lpstr>
      <vt:lpstr>Чтение слов, предложений и текстов</vt:lpstr>
      <vt:lpstr>ИСЛЕДОВАНИЕ ВЕРБАЛЬНО-ЛОГИЧЕСКОГО МЫШЛЕНИЯ ■</vt:lpstr>
      <vt:lpstr>НАГЛЯДНО-ОБРАЗНОЕ    МЫШЛЕНИЕ ПРЕДМЕТНЫЕ КАРТИНКИ,  СЕРИИ СЮЖЕТНЫХ КАРТИНОК, ПОНИМАНИЕ СОДЕРЖАНИЯ  СЕРИИ  СЮЖЕТНЫХ  КАРТИНОК И  НАХОЖДЕНИЕ ПОСЛЕДОВАТЕЛЬНОСТИ  КАРТИН  В СЕРИИ</vt:lpstr>
      <vt:lpstr>Составление рассказа по серии сюжетных картинок</vt:lpstr>
      <vt:lpstr>«Обобщение»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admin</cp:lastModifiedBy>
  <cp:revision>41</cp:revision>
  <dcterms:created xsi:type="dcterms:W3CDTF">2019-11-25T08:19:33Z</dcterms:created>
  <dcterms:modified xsi:type="dcterms:W3CDTF">2025-12-01T11:07:21Z</dcterms:modified>
</cp:coreProperties>
</file>