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1" r:id="rId6"/>
    <p:sldId id="272" r:id="rId7"/>
    <p:sldId id="269" r:id="rId8"/>
    <p:sldId id="261" r:id="rId9"/>
    <p:sldId id="262" r:id="rId10"/>
    <p:sldId id="263" r:id="rId11"/>
    <p:sldId id="264" r:id="rId12"/>
    <p:sldId id="266" r:id="rId13"/>
    <p:sldId id="273" r:id="rId14"/>
    <p:sldId id="267" r:id="rId15"/>
    <p:sldId id="268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2" autoAdjust="0"/>
    <p:restoredTop sz="94673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title>
      <c:tx>
        <c:rich>
          <a:bodyPr/>
          <a:lstStyle/>
          <a:p>
            <a:pPr>
              <a:defRPr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Акция «Детские сады»</a:t>
            </a:r>
          </a:p>
        </c:rich>
      </c:tx>
      <c:layout>
        <c:manualLayout>
          <c:xMode val="edge"/>
          <c:yMode val="edge"/>
          <c:x val="0.32505395158938477"/>
          <c:y val="3.3672399370564779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золотой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15</c:v>
                </c:pt>
                <c:pt idx="2">
                  <c:v>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4A-44D7-925F-A8E06FF0C6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серебрянный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32</c:v>
                </c:pt>
                <c:pt idx="1">
                  <c:v>43</c:v>
                </c:pt>
                <c:pt idx="2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4A-44D7-925F-A8E06FF0C6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бронзовый</c:v>
                </c:pt>
              </c:strCache>
            </c:strRef>
          </c:tx>
          <c:spPr>
            <a:solidFill>
              <a:srgbClr val="FF9900"/>
            </a:solidFill>
          </c:spPr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</c:v>
                </c:pt>
                <c:pt idx="1">
                  <c:v>9</c:v>
                </c:pt>
                <c:pt idx="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4A-44D7-925F-A8E06FF0C62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без знака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22</c:v>
                </c:pt>
                <c:pt idx="1">
                  <c:v>18</c:v>
                </c:pt>
                <c:pt idx="2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54A-44D7-925F-A8E06FF0C625}"/>
            </c:ext>
          </c:extLst>
        </c:ser>
        <c:dLbls/>
        <c:axId val="86622208"/>
        <c:axId val="86623744"/>
      </c:barChart>
      <c:catAx>
        <c:axId val="86622208"/>
        <c:scaling>
          <c:orientation val="minMax"/>
        </c:scaling>
        <c:axPos val="b"/>
        <c:numFmt formatCode="General" sourceLinked="1"/>
        <c:majorTickMark val="none"/>
        <c:tickLblPos val="nextTo"/>
        <c:crossAx val="86623744"/>
        <c:crosses val="autoZero"/>
        <c:auto val="1"/>
        <c:lblAlgn val="ctr"/>
        <c:lblOffset val="100"/>
      </c:catAx>
      <c:valAx>
        <c:axId val="8662374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sz="2800"/>
                </a:pPr>
                <a:r>
                  <a:rPr lang="ru-RU" sz="2800" dirty="0">
                    <a:latin typeface="Times New Roman" pitchFamily="18" charset="0"/>
                    <a:cs typeface="Times New Roman" pitchFamily="18" charset="0"/>
                  </a:rPr>
                  <a:t>Кол-во человек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86622208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1E4918D-F534-4080-B2E8-F4A8A4DDE956}" type="datetimeFigureOut">
              <a:rPr lang="ru-RU" smtClean="0"/>
              <a:pPr/>
              <a:t>31.07.2023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C2F9352-8C31-4B35-ADCE-954491F53E8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786058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Преемственность между дошкольным и начальным общим образованием, как фактор реализации комплекса ГТО в образовательной организации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00496" y="5714992"/>
            <a:ext cx="4786346" cy="114300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Подготовила: </a:t>
            </a:r>
          </a:p>
          <a:p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Яковлева Сабина Юрьевна,</a:t>
            </a:r>
          </a:p>
          <a:p>
            <a:pPr algn="r"/>
            <a:r>
              <a:rPr lang="ru-RU" sz="1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учитель (физическая культура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r"/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перво</a:t>
            </a:r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й квалификационной категории</a:t>
            </a:r>
            <a:endParaRPr lang="ru-RU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428596" y="285728"/>
            <a:ext cx="821537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детский сад 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41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Рябинушка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8543956" cy="6715148"/>
          </a:xfrm>
        </p:spPr>
        <p:txBody>
          <a:bodyPr/>
          <a:lstStyle/>
          <a:p>
            <a:pPr algn="ctr"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Физические качества </a:t>
            </a:r>
          </a:p>
          <a:p>
            <a:pPr algn="ctr">
              <a:buNone/>
            </a:pPr>
            <a:endParaRPr lang="ru-RU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Быстрота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Сила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Гибкость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Выносливость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Ловкость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8" name="Picture 4" descr="C:\Users\ПК\Desktop\ГМО ФК\гибкост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571612"/>
            <a:ext cx="3121025" cy="2081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ПК\Desktop\ГМО ФК\1-7-2048x1436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785926"/>
            <a:ext cx="2673320" cy="1874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ПК\Desktop\ГМО ФК\ловкост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4500570"/>
            <a:ext cx="3093700" cy="2071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Users\ПК\Desktop\ГМО ФК\сил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3929066"/>
            <a:ext cx="3113167" cy="1978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404664"/>
            <a:ext cx="8229600" cy="59766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Указ Президента Российской Федерации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 24 марта 2014 г. «О Всероссийском физкультурно-спортивном комплексе «Готов к труду и обороне» (ГТО)» (ВФСК ГТО)</a:t>
            </a: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овлечение различных слоёв населения в активные занятия физическими упражнениями и спортом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ПК\Desktop\ГМО ФК\гт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840" y="2348880"/>
            <a:ext cx="2880320" cy="2160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ПК\Desktop\ГМО ФК\сад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3"/>
            <a:ext cx="4571999" cy="4592588"/>
          </a:xfrm>
          <a:prstGeom prst="rect">
            <a:avLst/>
          </a:prstGeom>
          <a:noFill/>
        </p:spPr>
      </p:pic>
      <p:pic>
        <p:nvPicPr>
          <p:cNvPr id="1028" name="Picture 4" descr="C:\Users\ПК\Desktop\ГМО ФК\школа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3880" y="714355"/>
            <a:ext cx="4720120" cy="4590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К\Desktop\ГМО ФК\сад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4968703" cy="5570534"/>
          </a:xfrm>
          <a:prstGeom prst="rect">
            <a:avLst/>
          </a:prstGeom>
          <a:noFill/>
        </p:spPr>
      </p:pic>
      <p:pic>
        <p:nvPicPr>
          <p:cNvPr id="2051" name="Picture 3" descr="C:\Users\ПК\Desktop\ГМО ФК\школа 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928670"/>
            <a:ext cx="4429124" cy="5249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D1C2AD6D-7FD1-DB50-A6B6-05D7B73CC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1.Формирование у воспитанников образовательных учреждений, потребности в здоровом образе жизни.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Развитие и укрепление двигательных умений, навыков и физических качеств воспитанников ДОУ.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Организационно-экспериментальная апробация и внедрение отдельных видов испытаний (тестов)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ступени, входящих во Всероссийский физкультурно-спортивный комплекс «Готов к труду и обороне» (далее – ГТО).</a:t>
            </a:r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A3641A3C-B12B-A599-598E-C54885ADB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соревнований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«Губернаторские состязания»</a:t>
            </a:r>
          </a:p>
        </p:txBody>
      </p:sp>
    </p:spTree>
    <p:extLst>
      <p:ext uri="{BB962C8B-B14F-4D97-AF65-F5344CB8AC3E}">
        <p14:creationId xmlns:p14="http://schemas.microsoft.com/office/powerpoint/2010/main" xmlns="" val="217161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0"/>
          <a:ext cx="8715436" cy="614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1481328"/>
            <a:ext cx="5429288" cy="5376672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-тесное сотрудничество с педагогами дошкольных и общеобразовательных учреждений, родителями (законными представителями), специалистами центра тестирования в области физической культуры;</a:t>
            </a:r>
          </a:p>
          <a:p>
            <a:pPr algn="just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-оказание качественной методической помощи, по вопросам физического развития, в том числе участия детей, педагогов, родителей в сдаче норм ГТО.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 преемственности и качественной подготовки</a:t>
            </a:r>
          </a:p>
        </p:txBody>
      </p:sp>
      <p:pic>
        <p:nvPicPr>
          <p:cNvPr id="3074" name="Picture 2" descr="C:\Users\ПК\Desktop\Рабочая\АТТЕСТАЦИЯ\cbyzz\АТТЕСТАЦИЯ\Взаимодействие с родителями\IMG_2941-16-04-18-11-4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786" y="2143116"/>
            <a:ext cx="3786214" cy="3365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-21-02-22-08-02-10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5500726" cy="41255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age-21-02-22-08-02-2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5747" y="3214686"/>
            <a:ext cx="5048253" cy="3786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285860"/>
            <a:ext cx="8229600" cy="4525963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«Зачем нужно ГТО в дошкольном возрасте?»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«Комплекс ГТО для дошкольника»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«ГТО- от истории до сдачи нормативов»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«Навстречу ГТО» и т.д.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Консультации для педагогов</a:t>
            </a:r>
          </a:p>
        </p:txBody>
      </p:sp>
      <p:pic>
        <p:nvPicPr>
          <p:cNvPr id="4" name="Рисунок 3" descr="kakoj-podarok-na-pamyat-podarit-na-vypusknoj-prepodavately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3143248"/>
            <a:ext cx="5143504" cy="3429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14366" y="908720"/>
            <a:ext cx="8229600" cy="4525963"/>
          </a:xfrm>
        </p:spPr>
        <p:txBody>
          <a:bodyPr numCol="2"/>
          <a:lstStyle/>
          <a:p>
            <a:pPr algn="ctr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Информационно- просветительское </a:t>
            </a:r>
          </a:p>
          <a:p>
            <a:pPr algn="ctr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Семинары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Консультации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Памятки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Физкультурно- спортивное</a:t>
            </a:r>
          </a:p>
          <a:p>
            <a:pPr algn="ctr">
              <a:buNone/>
            </a:pPr>
            <a:r>
              <a:rPr lang="ru-RU" u="sng" dirty="0"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Соревнования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Игры- эстафеты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Работа с семьей</a:t>
            </a:r>
          </a:p>
        </p:txBody>
      </p:sp>
      <p:pic>
        <p:nvPicPr>
          <p:cNvPr id="4" name="Рисунок 3" descr="дети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3571876"/>
            <a:ext cx="4000528" cy="306040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071546"/>
            <a:ext cx="8472518" cy="5162382"/>
          </a:xfrm>
        </p:spPr>
        <p:txBody>
          <a:bodyPr/>
          <a:lstStyle/>
          <a:p>
            <a:pPr marL="624078" lvl="0" indent="-514350">
              <a:buFont typeface="+mj-lt"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Ваше отношение к комплексу ГТО и выполнению его нормативов?</a:t>
            </a:r>
          </a:p>
          <a:p>
            <a:pPr marL="624078" lvl="0" indent="-514350">
              <a:buFont typeface="+mj-lt"/>
              <a:buAutoNum type="arabicPeriod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624078" lvl="0" indent="-514350">
              <a:buFont typeface="+mj-lt"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Согласны ли Вы, чтобы Ваш ребенок сдавал нормы ГТО I ступени в детском саду?</a:t>
            </a:r>
          </a:p>
          <a:p>
            <a:pPr marL="624078" lvl="0" indent="-514350">
              <a:buFont typeface="+mj-lt"/>
              <a:buAutoNum type="arabicPeriod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624078" lvl="0" indent="-514350">
              <a:buFont typeface="+mj-lt"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Кто из вашей семьи планирует выполнить нормативы комплекса ГТО?</a:t>
            </a:r>
          </a:p>
          <a:p>
            <a:pPr marL="624078" lvl="0" indent="-514350">
              <a:buFont typeface="+mj-lt"/>
              <a:buAutoNum type="arabicPeriod"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marL="624078" lvl="0" indent="-514350">
              <a:buFont typeface="+mj-lt"/>
              <a:buAutoNum type="arabicPeriod"/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Сможет ли Ваш ребенок получить знак отличия?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Мини- анкета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xmlns="" id="{2425696C-9B1B-76C3-FA73-0B9EA8700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235717"/>
            <a:ext cx="8229600" cy="5260040"/>
          </a:xfrm>
        </p:spPr>
        <p:txBody>
          <a:bodyPr/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Добровольность и доступность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Оздоровительная и личностно- ориентированная направленность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обязательного медицинского контроля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учета региональных особенностей и национальных традиций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5CD53B30-8FA8-1A9B-8659-2BCA48D09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комплекса «ГТО»</a:t>
            </a:r>
          </a:p>
        </p:txBody>
      </p:sp>
    </p:spTree>
    <p:extLst>
      <p:ext uri="{BB962C8B-B14F-4D97-AF65-F5344CB8AC3E}">
        <p14:creationId xmlns:p14="http://schemas.microsoft.com/office/powerpoint/2010/main" xmlns="" val="1216456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Принцип оздоровительной направленности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Принцип социализации ребенка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Принцип единства с семьей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Принцип региональный специфики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Принцип доступности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15616" y="279209"/>
            <a:ext cx="7211144" cy="1143000"/>
          </a:xfrm>
        </p:spPr>
        <p:txBody>
          <a:bodyPr numCol="2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Принципы образования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gto-kartinka_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43040" y="285728"/>
            <a:ext cx="10652992" cy="607220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99a28ad2e9a6a9d3b5cba5094af99fcc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176" y="214290"/>
            <a:ext cx="9027824" cy="6072230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Другая 2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C00000"/>
      </a:accent1>
      <a:accent2>
        <a:srgbClr val="FFFF00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</TotalTime>
  <Words>344</Words>
  <Application>Microsoft Office PowerPoint</Application>
  <PresentationFormat>Экран (4:3)</PresentationFormat>
  <Paragraphs>79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Преемственность между дошкольным и начальным общим образованием, как фактор реализации комплекса ГТО в образовательной организации  </vt:lpstr>
      <vt:lpstr>Слайд 2</vt:lpstr>
      <vt:lpstr>Слайд 3</vt:lpstr>
      <vt:lpstr>Слайд 4</vt:lpstr>
      <vt:lpstr>Слайд 5</vt:lpstr>
      <vt:lpstr>Задачи соревнований  «Губернаторские состязания»</vt:lpstr>
      <vt:lpstr>Слайд 7</vt:lpstr>
      <vt:lpstr>Условия преемственности и качественной подготовки</vt:lpstr>
      <vt:lpstr>Слайд 9</vt:lpstr>
      <vt:lpstr>Консультации для педагогов</vt:lpstr>
      <vt:lpstr>Работа с семьей</vt:lpstr>
      <vt:lpstr>Мини- анкета</vt:lpstr>
      <vt:lpstr>Принципы комплекса «ГТО»</vt:lpstr>
      <vt:lpstr>Принципы образования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Преемственность между дошкольным и начальным общим образованием, как фактор реализации комплекса ГТО в образовательной организации  </dc:title>
  <dc:creator>ПК</dc:creator>
  <cp:lastModifiedBy>ПК</cp:lastModifiedBy>
  <cp:revision>56</cp:revision>
  <dcterms:created xsi:type="dcterms:W3CDTF">2023-02-03T03:57:55Z</dcterms:created>
  <dcterms:modified xsi:type="dcterms:W3CDTF">2023-07-31T14:08:11Z</dcterms:modified>
</cp:coreProperties>
</file>