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9" r:id="rId3"/>
    <p:sldId id="257" r:id="rId4"/>
    <p:sldId id="263" r:id="rId5"/>
    <p:sldId id="284" r:id="rId6"/>
    <p:sldId id="283" r:id="rId7"/>
    <p:sldId id="285" r:id="rId8"/>
    <p:sldId id="264" r:id="rId9"/>
    <p:sldId id="262" r:id="rId10"/>
    <p:sldId id="270" r:id="rId11"/>
    <p:sldId id="265" r:id="rId12"/>
    <p:sldId id="266" r:id="rId13"/>
    <p:sldId id="282" r:id="rId14"/>
    <p:sldId id="286" r:id="rId15"/>
    <p:sldId id="287" r:id="rId16"/>
    <p:sldId id="288" r:id="rId17"/>
    <p:sldId id="289" r:id="rId18"/>
    <p:sldId id="291" r:id="rId19"/>
    <p:sldId id="292" r:id="rId20"/>
    <p:sldId id="267" r:id="rId21"/>
    <p:sldId id="269" r:id="rId22"/>
    <p:sldId id="280" r:id="rId23"/>
    <p:sldId id="281" r:id="rId24"/>
    <p:sldId id="293" r:id="rId25"/>
    <p:sldId id="268" r:id="rId26"/>
    <p:sldId id="271" r:id="rId27"/>
    <p:sldId id="272" r:id="rId28"/>
    <p:sldId id="273" r:id="rId29"/>
    <p:sldId id="279" r:id="rId3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6404" autoAdjust="0"/>
  </p:normalViewPr>
  <p:slideViewPr>
    <p:cSldViewPr>
      <p:cViewPr varScale="1">
        <p:scale>
          <a:sx n="85" d="100"/>
          <a:sy n="85" d="100"/>
        </p:scale>
        <p:origin x="-1378" y="-7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D4A1C6-723A-4E0D-8A07-D93E5A63EC42}" type="datetimeFigureOut">
              <a:rPr lang="ru-RU" smtClean="0"/>
              <a:pPr/>
              <a:t>31.07.2023</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41BFB2-8868-41B0-946E-AD644255E468}" type="slidenum">
              <a:rPr lang="ru-RU" smtClean="0"/>
              <a:pPr/>
              <a:t>‹#›</a:t>
            </a:fld>
            <a:endParaRPr lang="ru-RU"/>
          </a:p>
        </p:txBody>
      </p:sp>
    </p:spTree>
    <p:extLst>
      <p:ext uri="{BB962C8B-B14F-4D97-AF65-F5344CB8AC3E}">
        <p14:creationId xmlns="" xmlns:p14="http://schemas.microsoft.com/office/powerpoint/2010/main" val="2006356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err="1" smtClean="0"/>
              <a:t>Ахметжанова</a:t>
            </a:r>
            <a:endParaRPr lang="ru-RU" dirty="0"/>
          </a:p>
        </p:txBody>
      </p:sp>
      <p:sp>
        <p:nvSpPr>
          <p:cNvPr id="4" name="Номер слайда 3"/>
          <p:cNvSpPr>
            <a:spLocks noGrp="1"/>
          </p:cNvSpPr>
          <p:nvPr>
            <p:ph type="sldNum" sz="quarter" idx="10"/>
          </p:nvPr>
        </p:nvSpPr>
        <p:spPr/>
        <p:txBody>
          <a:bodyPr/>
          <a:lstStyle/>
          <a:p>
            <a:fld id="{B241BFB2-8868-41B0-946E-AD644255E468}" type="slidenum">
              <a:rPr lang="ru-RU" smtClean="0"/>
              <a:pPr/>
              <a:t>12</a:t>
            </a:fld>
            <a:endParaRPr lang="ru-RU"/>
          </a:p>
        </p:txBody>
      </p:sp>
    </p:spTree>
    <p:extLst>
      <p:ext uri="{BB962C8B-B14F-4D97-AF65-F5344CB8AC3E}">
        <p14:creationId xmlns="" xmlns:p14="http://schemas.microsoft.com/office/powerpoint/2010/main" val="1099401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err="1" smtClean="0"/>
              <a:t>Ахметжанова</a:t>
            </a:r>
            <a:endParaRPr lang="ru-RU" dirty="0"/>
          </a:p>
        </p:txBody>
      </p:sp>
      <p:sp>
        <p:nvSpPr>
          <p:cNvPr id="4" name="Номер слайда 3"/>
          <p:cNvSpPr>
            <a:spLocks noGrp="1"/>
          </p:cNvSpPr>
          <p:nvPr>
            <p:ph type="sldNum" sz="quarter" idx="10"/>
          </p:nvPr>
        </p:nvSpPr>
        <p:spPr/>
        <p:txBody>
          <a:bodyPr/>
          <a:lstStyle/>
          <a:p>
            <a:fld id="{B241BFB2-8868-41B0-946E-AD644255E468}" type="slidenum">
              <a:rPr lang="ru-RU" smtClean="0"/>
              <a:pPr/>
              <a:t>13</a:t>
            </a:fld>
            <a:endParaRPr lang="ru-RU"/>
          </a:p>
        </p:txBody>
      </p:sp>
    </p:spTree>
    <p:extLst>
      <p:ext uri="{BB962C8B-B14F-4D97-AF65-F5344CB8AC3E}">
        <p14:creationId xmlns="" xmlns:p14="http://schemas.microsoft.com/office/powerpoint/2010/main" val="2231679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err="1" smtClean="0"/>
              <a:t>Ахметжанова</a:t>
            </a:r>
            <a:endParaRPr lang="ru-RU" dirty="0"/>
          </a:p>
        </p:txBody>
      </p:sp>
      <p:sp>
        <p:nvSpPr>
          <p:cNvPr id="4" name="Номер слайда 3"/>
          <p:cNvSpPr>
            <a:spLocks noGrp="1"/>
          </p:cNvSpPr>
          <p:nvPr>
            <p:ph type="sldNum" sz="quarter" idx="10"/>
          </p:nvPr>
        </p:nvSpPr>
        <p:spPr/>
        <p:txBody>
          <a:bodyPr/>
          <a:lstStyle/>
          <a:p>
            <a:fld id="{B241BFB2-8868-41B0-946E-AD644255E468}" type="slidenum">
              <a:rPr lang="ru-RU" smtClean="0"/>
              <a:pPr/>
              <a:t>14</a:t>
            </a:fld>
            <a:endParaRPr lang="ru-RU"/>
          </a:p>
        </p:txBody>
      </p:sp>
    </p:spTree>
    <p:extLst>
      <p:ext uri="{BB962C8B-B14F-4D97-AF65-F5344CB8AC3E}">
        <p14:creationId xmlns="" xmlns:p14="http://schemas.microsoft.com/office/powerpoint/2010/main" val="2231679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err="1" smtClean="0"/>
              <a:t>Ахметжанова</a:t>
            </a:r>
            <a:endParaRPr lang="ru-RU" dirty="0"/>
          </a:p>
        </p:txBody>
      </p:sp>
      <p:sp>
        <p:nvSpPr>
          <p:cNvPr id="4" name="Номер слайда 3"/>
          <p:cNvSpPr>
            <a:spLocks noGrp="1"/>
          </p:cNvSpPr>
          <p:nvPr>
            <p:ph type="sldNum" sz="quarter" idx="10"/>
          </p:nvPr>
        </p:nvSpPr>
        <p:spPr/>
        <p:txBody>
          <a:bodyPr/>
          <a:lstStyle/>
          <a:p>
            <a:fld id="{B241BFB2-8868-41B0-946E-AD644255E468}" type="slidenum">
              <a:rPr lang="ru-RU" smtClean="0"/>
              <a:pPr/>
              <a:t>15</a:t>
            </a:fld>
            <a:endParaRPr lang="ru-RU"/>
          </a:p>
        </p:txBody>
      </p:sp>
    </p:spTree>
    <p:extLst>
      <p:ext uri="{BB962C8B-B14F-4D97-AF65-F5344CB8AC3E}">
        <p14:creationId xmlns="" xmlns:p14="http://schemas.microsoft.com/office/powerpoint/2010/main" val="2231679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err="1" smtClean="0"/>
              <a:t>Ахметжанова</a:t>
            </a:r>
            <a:endParaRPr lang="ru-RU" dirty="0"/>
          </a:p>
        </p:txBody>
      </p:sp>
      <p:sp>
        <p:nvSpPr>
          <p:cNvPr id="4" name="Номер слайда 3"/>
          <p:cNvSpPr>
            <a:spLocks noGrp="1"/>
          </p:cNvSpPr>
          <p:nvPr>
            <p:ph type="sldNum" sz="quarter" idx="10"/>
          </p:nvPr>
        </p:nvSpPr>
        <p:spPr/>
        <p:txBody>
          <a:bodyPr/>
          <a:lstStyle/>
          <a:p>
            <a:fld id="{B241BFB2-8868-41B0-946E-AD644255E468}" type="slidenum">
              <a:rPr lang="ru-RU" smtClean="0"/>
              <a:pPr/>
              <a:t>16</a:t>
            </a:fld>
            <a:endParaRPr lang="ru-RU"/>
          </a:p>
        </p:txBody>
      </p:sp>
    </p:spTree>
    <p:extLst>
      <p:ext uri="{BB962C8B-B14F-4D97-AF65-F5344CB8AC3E}">
        <p14:creationId xmlns="" xmlns:p14="http://schemas.microsoft.com/office/powerpoint/2010/main" val="22316793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err="1" smtClean="0"/>
              <a:t>Ахметжанова</a:t>
            </a:r>
            <a:endParaRPr lang="ru-RU" dirty="0"/>
          </a:p>
        </p:txBody>
      </p:sp>
      <p:sp>
        <p:nvSpPr>
          <p:cNvPr id="4" name="Номер слайда 3"/>
          <p:cNvSpPr>
            <a:spLocks noGrp="1"/>
          </p:cNvSpPr>
          <p:nvPr>
            <p:ph type="sldNum" sz="quarter" idx="10"/>
          </p:nvPr>
        </p:nvSpPr>
        <p:spPr/>
        <p:txBody>
          <a:bodyPr/>
          <a:lstStyle/>
          <a:p>
            <a:fld id="{B241BFB2-8868-41B0-946E-AD644255E468}" type="slidenum">
              <a:rPr lang="ru-RU" smtClean="0"/>
              <a:pPr/>
              <a:t>17</a:t>
            </a:fld>
            <a:endParaRPr lang="ru-RU"/>
          </a:p>
        </p:txBody>
      </p:sp>
    </p:spTree>
    <p:extLst>
      <p:ext uri="{BB962C8B-B14F-4D97-AF65-F5344CB8AC3E}">
        <p14:creationId xmlns="" xmlns:p14="http://schemas.microsoft.com/office/powerpoint/2010/main" val="2231679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err="1" smtClean="0"/>
              <a:t>Ахметжанова</a:t>
            </a:r>
            <a:endParaRPr lang="ru-RU" dirty="0"/>
          </a:p>
        </p:txBody>
      </p:sp>
      <p:sp>
        <p:nvSpPr>
          <p:cNvPr id="4" name="Номер слайда 3"/>
          <p:cNvSpPr>
            <a:spLocks noGrp="1"/>
          </p:cNvSpPr>
          <p:nvPr>
            <p:ph type="sldNum" sz="quarter" idx="10"/>
          </p:nvPr>
        </p:nvSpPr>
        <p:spPr/>
        <p:txBody>
          <a:bodyPr/>
          <a:lstStyle/>
          <a:p>
            <a:fld id="{B241BFB2-8868-41B0-946E-AD644255E468}" type="slidenum">
              <a:rPr lang="ru-RU" smtClean="0"/>
              <a:pPr/>
              <a:t>18</a:t>
            </a:fld>
            <a:endParaRPr lang="ru-RU"/>
          </a:p>
        </p:txBody>
      </p:sp>
    </p:spTree>
    <p:extLst>
      <p:ext uri="{BB962C8B-B14F-4D97-AF65-F5344CB8AC3E}">
        <p14:creationId xmlns="" xmlns:p14="http://schemas.microsoft.com/office/powerpoint/2010/main" val="22316793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err="1" smtClean="0"/>
              <a:t>Ахметжанова</a:t>
            </a:r>
            <a:endParaRPr lang="ru-RU" dirty="0"/>
          </a:p>
        </p:txBody>
      </p:sp>
      <p:sp>
        <p:nvSpPr>
          <p:cNvPr id="4" name="Номер слайда 3"/>
          <p:cNvSpPr>
            <a:spLocks noGrp="1"/>
          </p:cNvSpPr>
          <p:nvPr>
            <p:ph type="sldNum" sz="quarter" idx="10"/>
          </p:nvPr>
        </p:nvSpPr>
        <p:spPr/>
        <p:txBody>
          <a:bodyPr/>
          <a:lstStyle/>
          <a:p>
            <a:fld id="{B241BFB2-8868-41B0-946E-AD644255E468}" type="slidenum">
              <a:rPr lang="ru-RU" smtClean="0"/>
              <a:pPr/>
              <a:t>19</a:t>
            </a:fld>
            <a:endParaRPr lang="ru-RU"/>
          </a:p>
        </p:txBody>
      </p:sp>
    </p:spTree>
    <p:extLst>
      <p:ext uri="{BB962C8B-B14F-4D97-AF65-F5344CB8AC3E}">
        <p14:creationId xmlns="" xmlns:p14="http://schemas.microsoft.com/office/powerpoint/2010/main" val="22316793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err="1" smtClean="0">
                <a:latin typeface="Times New Roman" panose="02020603050405020304" pitchFamily="18" charset="0"/>
                <a:cs typeface="Times New Roman" panose="02020603050405020304" pitchFamily="18" charset="0"/>
              </a:rPr>
              <a:t>Кроитору</a:t>
            </a:r>
            <a:endParaRPr lang="ru-RU" dirty="0">
              <a:latin typeface="Times New Roman" panose="02020603050405020304" pitchFamily="18" charset="0"/>
              <a:cs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B241BFB2-8868-41B0-946E-AD644255E468}" type="slidenum">
              <a:rPr lang="ru-RU" smtClean="0"/>
              <a:pPr/>
              <a:t>20</a:t>
            </a:fld>
            <a:endParaRPr lang="ru-RU"/>
          </a:p>
        </p:txBody>
      </p:sp>
    </p:spTree>
    <p:extLst>
      <p:ext uri="{BB962C8B-B14F-4D97-AF65-F5344CB8AC3E}">
        <p14:creationId xmlns="" xmlns:p14="http://schemas.microsoft.com/office/powerpoint/2010/main" val="8308774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Климова Ольга</a:t>
            </a:r>
            <a:endParaRPr lang="ru-RU" dirty="0"/>
          </a:p>
        </p:txBody>
      </p:sp>
      <p:sp>
        <p:nvSpPr>
          <p:cNvPr id="4" name="Номер слайда 3"/>
          <p:cNvSpPr>
            <a:spLocks noGrp="1"/>
          </p:cNvSpPr>
          <p:nvPr>
            <p:ph type="sldNum" sz="quarter" idx="10"/>
          </p:nvPr>
        </p:nvSpPr>
        <p:spPr/>
        <p:txBody>
          <a:bodyPr/>
          <a:lstStyle/>
          <a:p>
            <a:fld id="{B241BFB2-8868-41B0-946E-AD644255E468}" type="slidenum">
              <a:rPr lang="ru-RU" smtClean="0"/>
              <a:pPr/>
              <a:t>21</a:t>
            </a:fld>
            <a:endParaRPr lang="ru-RU"/>
          </a:p>
        </p:txBody>
      </p:sp>
    </p:spTree>
    <p:extLst>
      <p:ext uri="{BB962C8B-B14F-4D97-AF65-F5344CB8AC3E}">
        <p14:creationId xmlns="" xmlns:p14="http://schemas.microsoft.com/office/powerpoint/2010/main" val="16747254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Шамсутдинова</a:t>
            </a:r>
            <a:endParaRPr lang="ru-RU" dirty="0"/>
          </a:p>
        </p:txBody>
      </p:sp>
      <p:sp>
        <p:nvSpPr>
          <p:cNvPr id="4" name="Номер слайда 3"/>
          <p:cNvSpPr>
            <a:spLocks noGrp="1"/>
          </p:cNvSpPr>
          <p:nvPr>
            <p:ph type="sldNum" sz="quarter" idx="10"/>
          </p:nvPr>
        </p:nvSpPr>
        <p:spPr/>
        <p:txBody>
          <a:bodyPr/>
          <a:lstStyle/>
          <a:p>
            <a:fld id="{B241BFB2-8868-41B0-946E-AD644255E468}" type="slidenum">
              <a:rPr lang="ru-RU" smtClean="0"/>
              <a:pPr/>
              <a:t>23</a:t>
            </a:fld>
            <a:endParaRPr lang="ru-RU"/>
          </a:p>
        </p:txBody>
      </p:sp>
    </p:spTree>
    <p:extLst>
      <p:ext uri="{BB962C8B-B14F-4D97-AF65-F5344CB8AC3E}">
        <p14:creationId xmlns="" xmlns:p14="http://schemas.microsoft.com/office/powerpoint/2010/main" val="21386067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241BFB2-8868-41B0-946E-AD644255E468}" type="slidenum">
              <a:rPr lang="ru-RU" smtClean="0"/>
              <a:pPr/>
              <a:t>24</a:t>
            </a:fld>
            <a:endParaRPr lang="ru-RU"/>
          </a:p>
        </p:txBody>
      </p:sp>
    </p:spTree>
    <p:extLst>
      <p:ext uri="{BB962C8B-B14F-4D97-AF65-F5344CB8AC3E}">
        <p14:creationId xmlns="" xmlns:p14="http://schemas.microsoft.com/office/powerpoint/2010/main" val="5653802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68D2B17-EBCC-4CF7-8ECB-F435EC04A948}" type="datetimeFigureOut">
              <a:rPr lang="ru-RU" smtClean="0"/>
              <a:pPr/>
              <a:t>31.07.2023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6D3FBA2-EFEE-4C39-8BC2-9A21AAC6E00B}"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68D2B17-EBCC-4CF7-8ECB-F435EC04A948}" type="datetimeFigureOut">
              <a:rPr lang="ru-RU" smtClean="0"/>
              <a:pPr/>
              <a:t>31.07.2023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6D3FBA2-EFEE-4C39-8BC2-9A21AAC6E00B}"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68D2B17-EBCC-4CF7-8ECB-F435EC04A948}" type="datetimeFigureOut">
              <a:rPr lang="ru-RU" smtClean="0"/>
              <a:pPr/>
              <a:t>31.07.2023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6D3FBA2-EFEE-4C39-8BC2-9A21AAC6E00B}" type="slidenum">
              <a:rPr lang="ru-RU" smtClean="0"/>
              <a:pPr/>
              <a:t>‹#›</a:t>
            </a:fld>
            <a:endParaRPr lang="ru-RU"/>
          </a:p>
        </p:txBody>
      </p:sp>
      <p:pic>
        <p:nvPicPr>
          <p:cNvPr id="7" name="Рисунок 6" descr="4456516.png"/>
          <p:cNvPicPr>
            <a:picLocks noChangeAspect="1"/>
          </p:cNvPicPr>
          <p:nvPr userDrawn="1"/>
        </p:nvPicPr>
        <p:blipFill>
          <a:blip r:embed="rId2" cstate="email">
            <a:duotone>
              <a:prstClr val="black"/>
              <a:srgbClr val="FFFF00">
                <a:tint val="45000"/>
                <a:satMod val="400000"/>
              </a:srgbClr>
            </a:duotone>
          </a:blip>
          <a:stretch>
            <a:fillRect/>
          </a:stretch>
        </p:blipFill>
        <p:spPr>
          <a:xfrm>
            <a:off x="285720" y="285728"/>
            <a:ext cx="8572560" cy="6572272"/>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68D2B17-EBCC-4CF7-8ECB-F435EC04A948}" type="datetimeFigureOut">
              <a:rPr lang="ru-RU" smtClean="0"/>
              <a:pPr/>
              <a:t>31.07.2023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6D3FBA2-EFEE-4C39-8BC2-9A21AAC6E00B}"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68D2B17-EBCC-4CF7-8ECB-F435EC04A948}" type="datetimeFigureOut">
              <a:rPr lang="ru-RU" smtClean="0"/>
              <a:pPr/>
              <a:t>31.07.2023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6D3FBA2-EFEE-4C39-8BC2-9A21AAC6E00B}"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68D2B17-EBCC-4CF7-8ECB-F435EC04A948}" type="datetimeFigureOut">
              <a:rPr lang="ru-RU" smtClean="0"/>
              <a:pPr/>
              <a:t>31.07.2023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6D3FBA2-EFEE-4C39-8BC2-9A21AAC6E00B}"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68D2B17-EBCC-4CF7-8ECB-F435EC04A948}" type="datetimeFigureOut">
              <a:rPr lang="ru-RU" smtClean="0"/>
              <a:pPr/>
              <a:t>31.07.2023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6D3FBA2-EFEE-4C39-8BC2-9A21AAC6E00B}"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68D2B17-EBCC-4CF7-8ECB-F435EC04A948}" type="datetimeFigureOut">
              <a:rPr lang="ru-RU" smtClean="0"/>
              <a:pPr/>
              <a:t>31.07.2023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6D3FBA2-EFEE-4C39-8BC2-9A21AAC6E00B}"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68D2B17-EBCC-4CF7-8ECB-F435EC04A948}" type="datetimeFigureOut">
              <a:rPr lang="ru-RU" smtClean="0"/>
              <a:pPr/>
              <a:t>31.07.2023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6D3FBA2-EFEE-4C39-8BC2-9A21AAC6E00B}"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68D2B17-EBCC-4CF7-8ECB-F435EC04A948}" type="datetimeFigureOut">
              <a:rPr lang="ru-RU" smtClean="0"/>
              <a:pPr/>
              <a:t>31.07.2023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6D3FBA2-EFEE-4C39-8BC2-9A21AAC6E00B}"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68D2B17-EBCC-4CF7-8ECB-F435EC04A948}" type="datetimeFigureOut">
              <a:rPr lang="ru-RU" smtClean="0"/>
              <a:pPr/>
              <a:t>31.07.2023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6D3FBA2-EFEE-4C39-8BC2-9A21AAC6E00B}"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8D2B17-EBCC-4CF7-8ECB-F435EC04A948}" type="datetimeFigureOut">
              <a:rPr lang="ru-RU" smtClean="0"/>
              <a:pPr/>
              <a:t>31.07.2023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D3FBA2-EFEE-4C39-8BC2-9A21AAC6E00B}"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6"/>
          <p:cNvGrpSpPr/>
          <p:nvPr/>
        </p:nvGrpSpPr>
        <p:grpSpPr>
          <a:xfrm>
            <a:off x="251520" y="1214422"/>
            <a:ext cx="8572560" cy="5047536"/>
            <a:chOff x="1115616" y="522223"/>
            <a:chExt cx="7165477" cy="5728934"/>
          </a:xfrm>
        </p:grpSpPr>
        <p:sp>
          <p:nvSpPr>
            <p:cNvPr id="5" name="Прямоугольник 4"/>
            <p:cNvSpPr/>
            <p:nvPr/>
          </p:nvSpPr>
          <p:spPr>
            <a:xfrm>
              <a:off x="1115616" y="2146448"/>
              <a:ext cx="7165477" cy="1152773"/>
            </a:xfrm>
            <a:prstGeom prst="rect">
              <a:avLst/>
            </a:prstGeom>
            <a:noFill/>
          </p:spPr>
          <p:txBody>
            <a:bodyPr wrap="square">
              <a:spAutoFit/>
            </a:bodyPr>
            <a:lstStyle/>
            <a:p>
              <a:pPr algn="ctr">
                <a:defRPr/>
              </a:pPr>
              <a:endParaRPr lang="ru-RU" sz="6000" b="1" dirty="0">
                <a:ln w="19050">
                  <a:solidFill>
                    <a:prstClr val="white"/>
                  </a:solidFill>
                  <a:prstDash val="solid"/>
                </a:ln>
                <a:solidFill>
                  <a:srgbClr val="FFC000"/>
                </a:solidFill>
                <a:effectLst>
                  <a:outerShdw blurRad="50000" dist="50800" dir="7500000" algn="tl">
                    <a:srgbClr val="000000">
                      <a:shade val="5000"/>
                      <a:alpha val="35000"/>
                    </a:srgbClr>
                  </a:outerShdw>
                </a:effectLst>
                <a:latin typeface="Monotype Corsiva" pitchFamily="66" charset="0"/>
              </a:endParaRPr>
            </a:p>
          </p:txBody>
        </p:sp>
        <p:sp>
          <p:nvSpPr>
            <p:cNvPr id="6" name="Прямоугольник 5"/>
            <p:cNvSpPr/>
            <p:nvPr/>
          </p:nvSpPr>
          <p:spPr>
            <a:xfrm>
              <a:off x="1980175" y="522223"/>
              <a:ext cx="5657742" cy="5728934"/>
            </a:xfrm>
            <a:prstGeom prst="rect">
              <a:avLst/>
            </a:prstGeom>
          </p:spPr>
          <p:txBody>
            <a:bodyPr wrap="square">
              <a:spAutoFit/>
            </a:bodyPr>
            <a:lstStyle/>
            <a:p>
              <a:pPr algn="ctr">
                <a:defRPr/>
              </a:pPr>
              <a:r>
                <a:rPr lang="ru-RU" sz="2800" dirty="0" smtClean="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Оказания методической и практической помощи учителям физической культуры в освоении новых подходов к реализации образовательной области «Физическое развитие» в условиях  реализации ФГОС ДО, в процессе аттестации</a:t>
              </a:r>
            </a:p>
            <a:p>
              <a:pPr algn="ctr">
                <a:defRPr/>
              </a:pPr>
              <a:endParaRPr lang="ru-RU" sz="2800" dirty="0">
                <a:solidFill>
                  <a:prstClr val="black"/>
                </a:solidFill>
                <a:effectLst>
                  <a:outerShdw blurRad="38100" dist="38100" dir="2700000" algn="tl">
                    <a:srgbClr val="000000">
                      <a:alpha val="43137"/>
                    </a:srgbClr>
                  </a:outerShdw>
                </a:effectLst>
                <a:latin typeface="Times New Roman" pitchFamily="18" charset="0"/>
                <a:cs typeface="Times New Roman" pitchFamily="18" charset="0"/>
              </a:endParaRPr>
            </a:p>
            <a:p>
              <a:pPr algn="r">
                <a:defRPr/>
              </a:pPr>
              <a:r>
                <a:rPr lang="ru-RU" dirty="0" smtClean="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Подготовили:</a:t>
              </a:r>
            </a:p>
            <a:p>
              <a:pPr algn="r">
                <a:defRPr/>
              </a:pPr>
              <a:r>
                <a:rPr lang="ru-RU" dirty="0" err="1" smtClean="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Кроитору</a:t>
              </a:r>
              <a:r>
                <a:rPr lang="ru-RU" dirty="0" smtClean="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 С.Ю.</a:t>
              </a:r>
              <a:endParaRPr lang="ru-RU" dirty="0" smtClean="0">
                <a:solidFill>
                  <a:prstClr val="black"/>
                </a:solidFill>
                <a:latin typeface="Times New Roman" pitchFamily="18" charset="0"/>
                <a:cs typeface="Times New Roman" pitchFamily="18" charset="0"/>
              </a:endParaRPr>
            </a:p>
            <a:p>
              <a:pPr algn="r">
                <a:defRPr/>
              </a:pPr>
              <a:r>
                <a:rPr lang="ru-RU" dirty="0" smtClean="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Сакара Л.Д.</a:t>
              </a:r>
            </a:p>
            <a:p>
              <a:pPr algn="r">
                <a:defRPr/>
              </a:pPr>
              <a:r>
                <a:rPr lang="ru-RU" dirty="0" err="1" smtClean="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Шамсутидинова</a:t>
              </a:r>
              <a:r>
                <a:rPr lang="ru-RU" dirty="0" smtClean="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 Т.С.</a:t>
              </a:r>
            </a:p>
            <a:p>
              <a:pPr algn="r">
                <a:defRPr/>
              </a:pPr>
              <a:r>
                <a:rPr lang="ru-RU" dirty="0" err="1" smtClean="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Ахметжанова</a:t>
              </a:r>
              <a:r>
                <a:rPr lang="ru-RU" dirty="0" smtClean="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 М.Р.</a:t>
              </a:r>
            </a:p>
            <a:p>
              <a:pPr algn="r">
                <a:defRPr/>
              </a:pPr>
              <a:r>
                <a:rPr lang="ru-RU" dirty="0" smtClean="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Климова О.И.</a:t>
              </a:r>
            </a:p>
            <a:p>
              <a:pPr algn="ctr">
                <a:defRPr/>
              </a:pPr>
              <a:r>
                <a:rPr lang="ru-RU" dirty="0" smtClean="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г. </a:t>
              </a:r>
              <a:r>
                <a:rPr lang="ru-RU" dirty="0" smtClean="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Сургут, 2019</a:t>
              </a:r>
              <a:endParaRPr lang="ru-RU" dirty="0" smtClean="0">
                <a:solidFill>
                  <a:prstClr val="black"/>
                </a:solidFill>
                <a:effectLst>
                  <a:outerShdw blurRad="38100" dist="38100" dir="2700000" algn="tl">
                    <a:srgbClr val="000000">
                      <a:alpha val="43137"/>
                    </a:srgbClr>
                  </a:outerShdw>
                </a:effectLst>
                <a:latin typeface="Times New Roman" pitchFamily="18" charset="0"/>
                <a:cs typeface="Times New Roman" pitchFamily="18" charset="0"/>
              </a:endParaRP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731214" y="332656"/>
            <a:ext cx="7772400" cy="1500187"/>
          </a:xfrm>
        </p:spPr>
        <p:txBody>
          <a:bodyPr>
            <a:normAutofit/>
          </a:bodyPr>
          <a:lstStyle/>
          <a:p>
            <a:r>
              <a:rPr lang="ru-RU" dirty="0"/>
              <a:t> </a:t>
            </a:r>
          </a:p>
        </p:txBody>
      </p:sp>
      <p:sp>
        <p:nvSpPr>
          <p:cNvPr id="4" name="Прямоугольник 3"/>
          <p:cNvSpPr/>
          <p:nvPr/>
        </p:nvSpPr>
        <p:spPr>
          <a:xfrm>
            <a:off x="2267744" y="512676"/>
            <a:ext cx="5417839" cy="369332"/>
          </a:xfrm>
          <a:prstGeom prst="rect">
            <a:avLst/>
          </a:prstGeom>
        </p:spPr>
        <p:txBody>
          <a:bodyPr wrap="square">
            <a:spAutoFit/>
          </a:bodyPr>
          <a:lstStyle/>
          <a:p>
            <a:r>
              <a:rPr lang="ru-RU" b="1" dirty="0">
                <a:latin typeface="Times New Roman" panose="02020603050405020304" pitchFamily="18" charset="0"/>
                <a:cs typeface="Times New Roman" panose="02020603050405020304" pitchFamily="18" charset="0"/>
              </a:rPr>
              <a:t>Аттестация: понятие, цели, </a:t>
            </a:r>
            <a:r>
              <a:rPr lang="ru-RU" b="1" dirty="0" smtClean="0">
                <a:latin typeface="Times New Roman" panose="02020603050405020304" pitchFamily="18" charset="0"/>
                <a:cs typeface="Times New Roman" panose="02020603050405020304" pitchFamily="18" charset="0"/>
              </a:rPr>
              <a:t>задачи,</a:t>
            </a:r>
            <a:r>
              <a:rPr lang="en-US" b="1" dirty="0" smtClean="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принципы </a:t>
            </a:r>
            <a:endParaRPr lang="ru-RU" b="1"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323528" y="892095"/>
            <a:ext cx="8430725" cy="5755422"/>
          </a:xfrm>
          <a:prstGeom prst="rect">
            <a:avLst/>
          </a:prstGeom>
        </p:spPr>
        <p:txBody>
          <a:bodyPr wrap="square">
            <a:spAutoFit/>
          </a:bodyPr>
          <a:lstStyle/>
          <a:p>
            <a:pPr algn="just"/>
            <a:r>
              <a:rPr lang="ru-RU" sz="1600" b="1" dirty="0">
                <a:latin typeface="Times New Roman" panose="02020603050405020304" pitchFamily="18" charset="0"/>
                <a:cs typeface="Times New Roman" panose="02020603050405020304" pitchFamily="18" charset="0"/>
              </a:rPr>
              <a:t>А</a:t>
            </a:r>
            <a:r>
              <a:rPr lang="ru-RU" sz="1600" b="1" dirty="0" smtClean="0">
                <a:latin typeface="Times New Roman" panose="02020603050405020304" pitchFamily="18" charset="0"/>
                <a:cs typeface="Times New Roman" panose="02020603050405020304" pitchFamily="18" charset="0"/>
              </a:rPr>
              <a:t>ттестация</a:t>
            </a:r>
            <a:r>
              <a:rPr lang="ru-RU" sz="1600" dirty="0" smtClean="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 это процедура добровольной оценки соответствия квалификации педагогического работника требованиям, содержащимся в Едином квалификационном справочнике и требованиям, предъявляемым профессиональным стандартом педагога.  </a:t>
            </a:r>
            <a:endParaRPr lang="ru-RU" sz="1600" dirty="0" smtClean="0">
              <a:latin typeface="Times New Roman" panose="02020603050405020304" pitchFamily="18" charset="0"/>
              <a:cs typeface="Times New Roman" panose="02020603050405020304" pitchFamily="18" charset="0"/>
            </a:endParaRPr>
          </a:p>
          <a:p>
            <a:pPr algn="just"/>
            <a:endParaRPr lang="ru-RU" sz="1600" dirty="0">
              <a:latin typeface="Times New Roman" panose="02020603050405020304" pitchFamily="18" charset="0"/>
              <a:cs typeface="Times New Roman" panose="02020603050405020304" pitchFamily="18" charset="0"/>
            </a:endParaRPr>
          </a:p>
          <a:p>
            <a:pPr algn="just"/>
            <a:r>
              <a:rPr lang="ru-RU" sz="1600" b="1" dirty="0" smtClean="0">
                <a:latin typeface="Times New Roman" panose="02020603050405020304" pitchFamily="18" charset="0"/>
                <a:cs typeface="Times New Roman" panose="02020603050405020304" pitchFamily="18" charset="0"/>
              </a:rPr>
              <a:t>Задачи: </a:t>
            </a:r>
          </a:p>
          <a:p>
            <a:pPr algn="just"/>
            <a:r>
              <a:rPr lang="ru-RU" sz="1600" dirty="0" smtClean="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стимулирование целенаправленного, непрерывного повышения уровня квалификации педагогических работников, их методологической культуры, личностного профессионального роста, использования ими современных педагогических технологий; </a:t>
            </a:r>
            <a:endParaRPr lang="ru-RU" sz="1600" dirty="0" smtClean="0">
              <a:latin typeface="Times New Roman" panose="02020603050405020304" pitchFamily="18" charset="0"/>
              <a:cs typeface="Times New Roman" panose="02020603050405020304" pitchFamily="18" charset="0"/>
            </a:endParaRPr>
          </a:p>
          <a:p>
            <a:pPr algn="just"/>
            <a:r>
              <a:rPr lang="ru-RU" sz="1600" dirty="0" smtClean="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повышение эффективности и качества педагогического труда</a:t>
            </a:r>
            <a:r>
              <a:rPr lang="ru-RU" sz="1600" dirty="0" smtClean="0">
                <a:latin typeface="Times New Roman" panose="02020603050405020304" pitchFamily="18" charset="0"/>
                <a:cs typeface="Times New Roman" panose="02020603050405020304" pitchFamily="18" charset="0"/>
              </a:rPr>
              <a:t>;</a:t>
            </a:r>
          </a:p>
          <a:p>
            <a:pPr algn="just"/>
            <a:r>
              <a:rPr lang="ru-RU" sz="1600" dirty="0" smtClean="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выявление перспектив использования потенциальных возможностей педагогических работников</a:t>
            </a:r>
            <a:r>
              <a:rPr lang="ru-RU" sz="1600" dirty="0" smtClean="0">
                <a:latin typeface="Times New Roman" panose="02020603050405020304" pitchFamily="18" charset="0"/>
                <a:cs typeface="Times New Roman" panose="02020603050405020304" pitchFamily="18" charset="0"/>
              </a:rPr>
              <a:t>;</a:t>
            </a:r>
          </a:p>
          <a:p>
            <a:pPr algn="just"/>
            <a:r>
              <a:rPr lang="ru-RU" sz="1600" dirty="0" smtClean="0">
                <a:latin typeface="Times New Roman" panose="02020603050405020304" pitchFamily="18" charset="0"/>
                <a:cs typeface="Times New Roman" panose="02020603050405020304" pitchFamily="18" charset="0"/>
              </a:rPr>
              <a:t>- учет </a:t>
            </a:r>
            <a:r>
              <a:rPr lang="ru-RU" sz="1600" dirty="0">
                <a:latin typeface="Times New Roman" panose="02020603050405020304" pitchFamily="18" charset="0"/>
                <a:cs typeface="Times New Roman" panose="02020603050405020304" pitchFamily="18" charset="0"/>
              </a:rPr>
              <a:t>требований федеральных государственных образовательных стандартов к кадровым условиям реализации образовательных программ при формировании кадрового состава образовательных учреждений; </a:t>
            </a:r>
            <a:endParaRPr lang="ru-RU" sz="1600" dirty="0" smtClean="0">
              <a:latin typeface="Times New Roman" panose="02020603050405020304" pitchFamily="18" charset="0"/>
              <a:cs typeface="Times New Roman" panose="02020603050405020304" pitchFamily="18" charset="0"/>
            </a:endParaRPr>
          </a:p>
          <a:p>
            <a:pPr marL="285750" indent="-285750" algn="just">
              <a:buFontTx/>
              <a:buChar char="-"/>
            </a:pPr>
            <a:r>
              <a:rPr lang="ru-RU" sz="1600" dirty="0" smtClean="0">
                <a:latin typeface="Times New Roman" panose="02020603050405020304" pitchFamily="18" charset="0"/>
                <a:cs typeface="Times New Roman" panose="02020603050405020304" pitchFamily="18" charset="0"/>
              </a:rPr>
              <a:t>определение </a:t>
            </a:r>
            <a:r>
              <a:rPr lang="ru-RU" sz="1600" dirty="0">
                <a:latin typeface="Times New Roman" panose="02020603050405020304" pitchFamily="18" charset="0"/>
                <a:cs typeface="Times New Roman" panose="02020603050405020304" pitchFamily="18" charset="0"/>
              </a:rPr>
              <a:t>необходимости повышения квалификации педагогических работников; </a:t>
            </a:r>
            <a:endParaRPr lang="ru-RU" sz="1600" dirty="0" smtClean="0">
              <a:latin typeface="Times New Roman" panose="02020603050405020304" pitchFamily="18" charset="0"/>
              <a:cs typeface="Times New Roman" panose="02020603050405020304" pitchFamily="18" charset="0"/>
            </a:endParaRPr>
          </a:p>
          <a:p>
            <a:pPr marL="285750" indent="-285750" algn="just">
              <a:buFontTx/>
              <a:buChar char="-"/>
            </a:pPr>
            <a:r>
              <a:rPr lang="ru-RU" sz="1600" dirty="0" smtClean="0">
                <a:latin typeface="Times New Roman" panose="02020603050405020304" pitchFamily="18" charset="0"/>
                <a:cs typeface="Times New Roman" panose="02020603050405020304" pitchFamily="18" charset="0"/>
              </a:rPr>
              <a:t>обеспечение </a:t>
            </a:r>
            <a:r>
              <a:rPr lang="ru-RU" sz="1600" dirty="0">
                <a:latin typeface="Times New Roman" panose="02020603050405020304" pitchFamily="18" charset="0"/>
                <a:cs typeface="Times New Roman" panose="02020603050405020304" pitchFamily="18" charset="0"/>
              </a:rPr>
              <a:t>дифференциации уровня оплаты труда педагогических </a:t>
            </a:r>
            <a:r>
              <a:rPr lang="ru-RU" sz="1600" dirty="0" smtClean="0">
                <a:latin typeface="Times New Roman" panose="02020603050405020304" pitchFamily="18" charset="0"/>
                <a:cs typeface="Times New Roman" panose="02020603050405020304" pitchFamily="18" charset="0"/>
              </a:rPr>
              <a:t>работников.</a:t>
            </a:r>
          </a:p>
          <a:p>
            <a:pPr marL="285750" indent="-285750" algn="just">
              <a:buFontTx/>
              <a:buChar char="-"/>
            </a:pPr>
            <a:endParaRPr lang="ru-RU" sz="1600" b="1" dirty="0">
              <a:latin typeface="Times New Roman" panose="02020603050405020304" pitchFamily="18" charset="0"/>
              <a:cs typeface="Times New Roman" panose="02020603050405020304" pitchFamily="18" charset="0"/>
            </a:endParaRPr>
          </a:p>
          <a:p>
            <a:pPr algn="just"/>
            <a:r>
              <a:rPr lang="ru-RU" sz="1600" b="1" dirty="0" smtClean="0">
                <a:latin typeface="Times New Roman" panose="02020603050405020304" pitchFamily="18" charset="0"/>
                <a:cs typeface="Times New Roman" panose="02020603050405020304" pitchFamily="18" charset="0"/>
              </a:rPr>
              <a:t>Основными </a:t>
            </a:r>
            <a:r>
              <a:rPr lang="ru-RU" sz="1600" b="1" dirty="0">
                <a:latin typeface="Times New Roman" panose="02020603050405020304" pitchFamily="18" charset="0"/>
                <a:cs typeface="Times New Roman" panose="02020603050405020304" pitchFamily="18" charset="0"/>
              </a:rPr>
              <a:t>принципами проведения аттестации являются: </a:t>
            </a:r>
          </a:p>
          <a:p>
            <a:pPr algn="just"/>
            <a:r>
              <a:rPr lang="ru-RU" sz="1600" dirty="0" smtClean="0">
                <a:latin typeface="Times New Roman" panose="02020603050405020304" pitchFamily="18" charset="0"/>
                <a:cs typeface="Times New Roman" panose="02020603050405020304" pitchFamily="18" charset="0"/>
              </a:rPr>
              <a:t> коллегиальность</a:t>
            </a:r>
            <a:r>
              <a:rPr lang="ru-RU" sz="1600" dirty="0">
                <a:latin typeface="Times New Roman" panose="02020603050405020304" pitchFamily="18" charset="0"/>
                <a:cs typeface="Times New Roman" panose="02020603050405020304" pitchFamily="18" charset="0"/>
              </a:rPr>
              <a:t>; </a:t>
            </a:r>
            <a:endParaRPr lang="ru-RU" sz="1600" dirty="0" smtClean="0">
              <a:latin typeface="Times New Roman" panose="02020603050405020304" pitchFamily="18" charset="0"/>
              <a:cs typeface="Times New Roman" panose="02020603050405020304" pitchFamily="18" charset="0"/>
            </a:endParaRPr>
          </a:p>
          <a:p>
            <a:pPr marL="285750" indent="-285750" algn="just">
              <a:buFontTx/>
              <a:buChar char="-"/>
            </a:pPr>
            <a:r>
              <a:rPr lang="ru-RU" sz="1600" dirty="0" smtClean="0">
                <a:latin typeface="Times New Roman" panose="02020603050405020304" pitchFamily="18" charset="0"/>
                <a:cs typeface="Times New Roman" panose="02020603050405020304" pitchFamily="18" charset="0"/>
              </a:rPr>
              <a:t>гласность;</a:t>
            </a:r>
          </a:p>
          <a:p>
            <a:pPr marL="285750" indent="-285750" algn="just">
              <a:buFontTx/>
              <a:buChar char="-"/>
            </a:pPr>
            <a:r>
              <a:rPr lang="ru-RU" sz="1600" dirty="0" smtClean="0">
                <a:latin typeface="Times New Roman" panose="02020603050405020304" pitchFamily="18" charset="0"/>
                <a:cs typeface="Times New Roman" panose="02020603050405020304" pitchFamily="18" charset="0"/>
              </a:rPr>
              <a:t>открытость;</a:t>
            </a:r>
          </a:p>
          <a:p>
            <a:pPr marL="285750" indent="-285750" algn="just">
              <a:buFontTx/>
              <a:buChar char="-"/>
            </a:pPr>
            <a:r>
              <a:rPr lang="ru-RU" sz="1600" dirty="0" smtClean="0">
                <a:latin typeface="Times New Roman" panose="02020603050405020304" pitchFamily="18" charset="0"/>
                <a:cs typeface="Times New Roman" panose="02020603050405020304" pitchFamily="18" charset="0"/>
              </a:rPr>
              <a:t>объективное </a:t>
            </a:r>
            <a:r>
              <a:rPr lang="ru-RU" sz="1600" dirty="0">
                <a:latin typeface="Times New Roman" panose="02020603050405020304" pitchFamily="18" charset="0"/>
                <a:cs typeface="Times New Roman" panose="02020603050405020304" pitchFamily="18" charset="0"/>
              </a:rPr>
              <a:t>отношение к педагогическим работникам</a:t>
            </a:r>
            <a:r>
              <a:rPr lang="ru-RU" sz="1600" dirty="0" smtClean="0">
                <a:latin typeface="Times New Roman" panose="02020603050405020304" pitchFamily="18" charset="0"/>
                <a:cs typeface="Times New Roman" panose="02020603050405020304" pitchFamily="18" charset="0"/>
              </a:rPr>
              <a:t>;</a:t>
            </a:r>
          </a:p>
          <a:p>
            <a:pPr marL="285750" indent="-285750" algn="just">
              <a:buFontTx/>
              <a:buChar char="-"/>
            </a:pPr>
            <a:r>
              <a:rPr lang="ru-RU" sz="1600" dirty="0" smtClean="0">
                <a:latin typeface="Times New Roman" panose="02020603050405020304" pitchFamily="18" charset="0"/>
                <a:cs typeface="Times New Roman" panose="02020603050405020304" pitchFamily="18" charset="0"/>
              </a:rPr>
              <a:t>недопустимость </a:t>
            </a:r>
            <a:r>
              <a:rPr lang="ru-RU" sz="1600" dirty="0">
                <a:latin typeface="Times New Roman" panose="02020603050405020304" pitchFamily="18" charset="0"/>
                <a:cs typeface="Times New Roman" panose="02020603050405020304" pitchFamily="18" charset="0"/>
              </a:rPr>
              <a:t>дискриминации.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404664"/>
            <a:ext cx="7920880" cy="646331"/>
          </a:xfrm>
          <a:prstGeom prst="rect">
            <a:avLst/>
          </a:prstGeom>
        </p:spPr>
        <p:txBody>
          <a:bodyPr wrap="square">
            <a:spAutoFit/>
          </a:bodyPr>
          <a:lstStyle/>
          <a:p>
            <a:pPr algn="ctr"/>
            <a:r>
              <a:rPr lang="ru-RU" b="1" dirty="0">
                <a:latin typeface="Times New Roman" panose="02020603050405020304" pitchFamily="18" charset="0"/>
                <a:cs typeface="Times New Roman" panose="02020603050405020304" pitchFamily="18" charset="0"/>
              </a:rPr>
              <a:t>Нормативно-правовая база, регулирующая вопросы аттестации на установление первой и высшей квалификационных категорий </a:t>
            </a:r>
          </a:p>
        </p:txBody>
      </p:sp>
      <p:sp>
        <p:nvSpPr>
          <p:cNvPr id="3" name="Прямоугольник 2"/>
          <p:cNvSpPr/>
          <p:nvPr/>
        </p:nvSpPr>
        <p:spPr>
          <a:xfrm>
            <a:off x="599202" y="980728"/>
            <a:ext cx="8208912" cy="1200329"/>
          </a:xfrm>
          <a:prstGeom prst="rect">
            <a:avLst/>
          </a:prstGeom>
        </p:spPr>
        <p:txBody>
          <a:bodyPr wrap="square">
            <a:spAutoFit/>
          </a:bodyPr>
          <a:lstStyle/>
          <a:p>
            <a:r>
              <a:rPr lang="ru-RU" sz="1200" dirty="0" smtClean="0">
                <a:latin typeface="Times New Roman" panose="02020603050405020304" pitchFamily="18" charset="0"/>
                <a:cs typeface="Times New Roman" panose="02020603050405020304" pitchFamily="18" charset="0"/>
              </a:rPr>
              <a:t>	К </a:t>
            </a:r>
            <a:r>
              <a:rPr lang="ru-RU" sz="1200" dirty="0">
                <a:latin typeface="Times New Roman" panose="02020603050405020304" pitchFamily="18" charset="0"/>
                <a:cs typeface="Times New Roman" panose="02020603050405020304" pitchFamily="18" charset="0"/>
              </a:rPr>
              <a:t>нормативным документам федерального уровня необходимо отнести, в первую очередь, Конституцию РФ, Гражданский и Трудовой кодексы </a:t>
            </a:r>
            <a:r>
              <a:rPr lang="ru-RU" sz="1200" dirty="0" smtClean="0">
                <a:latin typeface="Times New Roman" panose="02020603050405020304" pitchFamily="18" charset="0"/>
                <a:cs typeface="Times New Roman" panose="02020603050405020304" pitchFamily="18" charset="0"/>
              </a:rPr>
              <a:t>РФ, Федеральный </a:t>
            </a:r>
            <a:r>
              <a:rPr lang="ru-RU" sz="1200" dirty="0">
                <a:latin typeface="Times New Roman" panose="02020603050405020304" pitchFamily="18" charset="0"/>
                <a:cs typeface="Times New Roman" panose="02020603050405020304" pitchFamily="18" charset="0"/>
              </a:rPr>
              <a:t>закон Российской Федерации от 29 декабря 2012 года № 273-ФЗ «Об образовании в Российской Федерации» (далее – закон «Об образовании»), в котором аттестации посвящена статья 49, </a:t>
            </a:r>
            <a:r>
              <a:rPr lang="ru-RU" sz="1200" dirty="0" smtClean="0">
                <a:latin typeface="Times New Roman" panose="02020603050405020304" pitchFamily="18" charset="0"/>
                <a:cs typeface="Times New Roman" panose="02020603050405020304" pitchFamily="18" charset="0"/>
              </a:rPr>
              <a:t>правила </a:t>
            </a:r>
            <a:r>
              <a:rPr lang="ru-RU" sz="1200" dirty="0">
                <a:latin typeface="Times New Roman" panose="02020603050405020304" pitchFamily="18" charset="0"/>
                <a:cs typeface="Times New Roman" panose="02020603050405020304" pitchFamily="18" charset="0"/>
              </a:rPr>
              <a:t>проведения аттестации педагогических работников на установление первой и высшей квалификационных категорий прописаны в новом Порядке аттестации, утвержденном приказом </a:t>
            </a:r>
            <a:r>
              <a:rPr lang="ru-RU" sz="1200" dirty="0" err="1">
                <a:latin typeface="Times New Roman" panose="02020603050405020304" pitchFamily="18" charset="0"/>
                <a:cs typeface="Times New Roman" panose="02020603050405020304" pitchFamily="18" charset="0"/>
              </a:rPr>
              <a:t>Минобрнауки</a:t>
            </a:r>
            <a:r>
              <a:rPr lang="ru-RU" sz="1200" dirty="0">
                <a:latin typeface="Times New Roman" panose="02020603050405020304" pitchFamily="18" charset="0"/>
                <a:cs typeface="Times New Roman" panose="02020603050405020304" pitchFamily="18" charset="0"/>
              </a:rPr>
              <a:t> России 7 апреля 2014 года № 276, и являются ключевыми при прохождении процедуры аттестации. </a:t>
            </a:r>
          </a:p>
        </p:txBody>
      </p:sp>
      <p:sp>
        <p:nvSpPr>
          <p:cNvPr id="4" name="Прямоугольник 3"/>
          <p:cNvSpPr/>
          <p:nvPr/>
        </p:nvSpPr>
        <p:spPr>
          <a:xfrm>
            <a:off x="251520" y="2181057"/>
            <a:ext cx="8352928" cy="4339650"/>
          </a:xfrm>
          <a:prstGeom prst="rect">
            <a:avLst/>
          </a:prstGeom>
        </p:spPr>
        <p:txBody>
          <a:bodyPr wrap="square">
            <a:spAutoFit/>
          </a:bodyPr>
          <a:lstStyle/>
          <a:p>
            <a:pPr marL="285750" indent="-285750" algn="just">
              <a:buFontTx/>
              <a:buChar char="-"/>
            </a:pPr>
            <a:r>
              <a:rPr lang="ru-RU" sz="1200" u="sng" dirty="0" smtClean="0">
                <a:latin typeface="Times New Roman" panose="02020603050405020304" pitchFamily="18" charset="0"/>
                <a:cs typeface="Times New Roman" panose="02020603050405020304" pitchFamily="18" charset="0"/>
              </a:rPr>
              <a:t>Постановление</a:t>
            </a:r>
            <a:r>
              <a:rPr lang="ru-RU" sz="1200" dirty="0" smtClean="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Правительства Российской Федерации от 8 августа 2013 года № 678 «Об утверждении номенклатуры должностей педагогических работников организаций, осуществляющих образовательную деятельность, должностей руководителей образовательных организаций</a:t>
            </a:r>
            <a:r>
              <a:rPr lang="ru-RU" sz="1200" dirty="0" smtClean="0">
                <a:latin typeface="Times New Roman" panose="02020603050405020304" pitchFamily="18" charset="0"/>
                <a:cs typeface="Times New Roman" panose="02020603050405020304" pitchFamily="18" charset="0"/>
              </a:rPr>
              <a:t>»;</a:t>
            </a:r>
          </a:p>
          <a:p>
            <a:pPr marL="285750" indent="-285750" algn="just">
              <a:buFontTx/>
              <a:buChar char="-"/>
            </a:pPr>
            <a:r>
              <a:rPr lang="ru-RU" sz="1200" u="sng" dirty="0" smtClean="0">
                <a:latin typeface="Times New Roman" panose="02020603050405020304" pitchFamily="18" charset="0"/>
                <a:cs typeface="Times New Roman" panose="02020603050405020304" pitchFamily="18" charset="0"/>
              </a:rPr>
              <a:t>Приказ</a:t>
            </a:r>
            <a:r>
              <a:rPr lang="ru-RU" sz="1200" dirty="0" smtClean="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Министерства здравоохранения Российской Федерации от 26 августа 2010 года № 761н «Об утверждении единого квалифицированного справочника должностей руководителей, специалистов и служащих, раздел «Квалификационные характеристики должностей работников образования» </a:t>
            </a:r>
            <a:endParaRPr lang="ru-RU" sz="1200" dirty="0" smtClean="0">
              <a:latin typeface="Times New Roman" panose="02020603050405020304" pitchFamily="18" charset="0"/>
              <a:cs typeface="Times New Roman" panose="02020603050405020304" pitchFamily="18" charset="0"/>
            </a:endParaRPr>
          </a:p>
          <a:p>
            <a:pPr marL="285750" indent="-285750" algn="just">
              <a:buFontTx/>
              <a:buChar char="-"/>
            </a:pPr>
            <a:r>
              <a:rPr lang="ru-RU" sz="1200" u="sng" dirty="0" smtClean="0">
                <a:latin typeface="Times New Roman" panose="02020603050405020304" pitchFamily="18" charset="0"/>
                <a:cs typeface="Times New Roman" panose="02020603050405020304" pitchFamily="18" charset="0"/>
              </a:rPr>
              <a:t> </a:t>
            </a:r>
            <a:r>
              <a:rPr lang="ru-RU" sz="1200" u="sng" dirty="0">
                <a:latin typeface="Times New Roman" panose="02020603050405020304" pitchFamily="18" charset="0"/>
                <a:cs typeface="Times New Roman" panose="02020603050405020304" pitchFamily="18" charset="0"/>
              </a:rPr>
              <a:t>Приказ </a:t>
            </a:r>
            <a:r>
              <a:rPr lang="ru-RU" sz="1200" dirty="0">
                <a:latin typeface="Times New Roman" panose="02020603050405020304" pitchFamily="18" charset="0"/>
                <a:cs typeface="Times New Roman" panose="02020603050405020304" pitchFamily="18" charset="0"/>
              </a:rPr>
              <a:t>Министерства труда и социальной защиты Российской Федерации от 18 октября 2013 года № 544н «Об утверждении профессионального стандарта «Педагог (педагогическая деятельность в сфере дошкольного, начального общего, основного общего, среднего общего образования) (воспитатель, учитель</a:t>
            </a:r>
            <a:r>
              <a:rPr lang="ru-RU" sz="1200" dirty="0" smtClean="0">
                <a:latin typeface="Times New Roman" panose="02020603050405020304" pitchFamily="18" charset="0"/>
                <a:cs typeface="Times New Roman" panose="02020603050405020304" pitchFamily="18" charset="0"/>
              </a:rPr>
              <a:t>)».</a:t>
            </a:r>
          </a:p>
          <a:p>
            <a:pPr marL="285750" indent="-285750" algn="just">
              <a:buFontTx/>
              <a:buChar char="-"/>
            </a:pPr>
            <a:r>
              <a:rPr lang="ru-RU" sz="1200" dirty="0" err="1" smtClean="0">
                <a:latin typeface="Times New Roman" panose="02020603050405020304" pitchFamily="18" charset="0"/>
                <a:cs typeface="Times New Roman" panose="02020603050405020304" pitchFamily="18" charset="0"/>
              </a:rPr>
              <a:t>Депобразования</a:t>
            </a:r>
            <a:r>
              <a:rPr lang="ru-RU" sz="1200" dirty="0" smtClean="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и молодежи Югры как региональный орган управления образованием, регулирующий вопросы проведения аттестации, разработал и постоянно обновляет базу региональных нормативно-правовых актов. К ним, прежде всего, относятся приказы Департамента, утверждающие положение о проведении аттестации, положение об аттестационной комиссии, ее персональном составе и графике проведения заседаний, положение о сертификации экспертов по аттестации, их персональный состав и сроки полномочий: </a:t>
            </a:r>
            <a:endParaRPr lang="ru-RU" sz="1200" dirty="0" smtClean="0">
              <a:latin typeface="Times New Roman" panose="02020603050405020304" pitchFamily="18" charset="0"/>
              <a:cs typeface="Times New Roman" panose="02020603050405020304" pitchFamily="18" charset="0"/>
            </a:endParaRPr>
          </a:p>
          <a:p>
            <a:pPr marL="285750" indent="-285750" algn="just">
              <a:buFontTx/>
              <a:buChar char="-"/>
            </a:pPr>
            <a:r>
              <a:rPr lang="ru-RU" sz="1200" dirty="0" smtClean="0">
                <a:latin typeface="Times New Roman" panose="02020603050405020304" pitchFamily="18" charset="0"/>
                <a:cs typeface="Times New Roman" panose="02020603050405020304" pitchFamily="18" charset="0"/>
              </a:rPr>
              <a:t>приказ </a:t>
            </a:r>
            <a:r>
              <a:rPr lang="ru-RU" sz="1200" dirty="0" err="1">
                <a:latin typeface="Times New Roman" panose="02020603050405020304" pitchFamily="18" charset="0"/>
                <a:cs typeface="Times New Roman" panose="02020603050405020304" pitchFamily="18" charset="0"/>
              </a:rPr>
              <a:t>Депобразования</a:t>
            </a:r>
            <a:r>
              <a:rPr lang="ru-RU" sz="1200" dirty="0">
                <a:latin typeface="Times New Roman" panose="02020603050405020304" pitchFamily="18" charset="0"/>
                <a:cs typeface="Times New Roman" panose="02020603050405020304" pitchFamily="18" charset="0"/>
              </a:rPr>
              <a:t> и молодежи Югры от 25 августа 2014 года № 1110 «Об аттестации педагогических работников организаций, осуществляющих образовательную деятельность на территории Ханты-Мансийского автономного округа – Югры» (с изм. от 29 сентября 2015 года № 1355); </a:t>
            </a:r>
          </a:p>
          <a:p>
            <a:pPr marL="285750" indent="-285750" algn="just">
              <a:buFontTx/>
              <a:buChar char="-"/>
            </a:pPr>
            <a:r>
              <a:rPr lang="ru-RU" sz="1200" u="sng" dirty="0" smtClean="0">
                <a:latin typeface="Times New Roman" panose="02020603050405020304" pitchFamily="18" charset="0"/>
                <a:cs typeface="Times New Roman" panose="02020603050405020304" pitchFamily="18" charset="0"/>
              </a:rPr>
              <a:t>приказ</a:t>
            </a:r>
            <a:r>
              <a:rPr lang="ru-RU" sz="1200" dirty="0" smtClean="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Депобразования</a:t>
            </a:r>
            <a:r>
              <a:rPr lang="ru-RU" sz="1200" dirty="0">
                <a:latin typeface="Times New Roman" panose="02020603050405020304" pitchFamily="18" charset="0"/>
                <a:cs typeface="Times New Roman" panose="02020603050405020304" pitchFamily="18" charset="0"/>
              </a:rPr>
              <a:t> и молодежи Югры от 30 сентября 2014 года № 1264 «Об утверждении Положения о сертификации экспертов по аттестации педагогических работников организаций, осуществляющих образовательную деятельность на территории Ханты-Мансийского автономного округа – Югры</a:t>
            </a:r>
            <a:r>
              <a:rPr lang="ru-RU" sz="1200" dirty="0" smtClean="0">
                <a:latin typeface="Times New Roman" panose="02020603050405020304" pitchFamily="18" charset="0"/>
                <a:cs typeface="Times New Roman" panose="02020603050405020304" pitchFamily="18" charset="0"/>
              </a:rPr>
              <a:t>»;</a:t>
            </a:r>
          </a:p>
          <a:p>
            <a:pPr marL="285750" indent="-285750" algn="just">
              <a:buFontTx/>
              <a:buChar char="-"/>
            </a:pPr>
            <a:r>
              <a:rPr lang="ru-RU" sz="1200" u="sng" dirty="0" smtClean="0">
                <a:latin typeface="Times New Roman" panose="02020603050405020304" pitchFamily="18" charset="0"/>
                <a:cs typeface="Times New Roman" panose="02020603050405020304" pitchFamily="18" charset="0"/>
              </a:rPr>
              <a:t>приказ</a:t>
            </a:r>
            <a:r>
              <a:rPr lang="ru-RU" sz="1200" dirty="0" smtClean="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Депобразования</a:t>
            </a:r>
            <a:r>
              <a:rPr lang="ru-RU" sz="1200" dirty="0">
                <a:latin typeface="Times New Roman" panose="02020603050405020304" pitchFamily="18" charset="0"/>
                <a:cs typeface="Times New Roman" panose="02020603050405020304" pitchFamily="18" charset="0"/>
              </a:rPr>
              <a:t> и молодежи Югры от 7 апреля 2015 года № 433 «Об утверждении персонального состава и сроков полномочий экспертов, участвующих в аттестации педагогических работников организаций, осуществляющих образовательную деятельность на территории Ханты-Мансийского автономного округа – Югры».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75656" y="436022"/>
            <a:ext cx="6840760" cy="369332"/>
          </a:xfrm>
          <a:prstGeom prst="rect">
            <a:avLst/>
          </a:prstGeom>
        </p:spPr>
        <p:txBody>
          <a:bodyPr wrap="square">
            <a:spAutoFit/>
          </a:bodyPr>
          <a:lstStyle/>
          <a:p>
            <a:r>
              <a:rPr lang="ru-RU" dirty="0"/>
              <a:t> </a:t>
            </a:r>
            <a:r>
              <a:rPr lang="ru-RU" b="1" dirty="0">
                <a:latin typeface="Times New Roman" pitchFamily="18" charset="0"/>
                <a:cs typeface="Times New Roman" pitchFamily="18" charset="0"/>
              </a:rPr>
              <a:t>Отличительные черты старого Порядка аттестации от нового </a:t>
            </a:r>
          </a:p>
        </p:txBody>
      </p:sp>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99592" y="805352"/>
            <a:ext cx="7501483" cy="2059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935595" y="2780928"/>
            <a:ext cx="7429475" cy="3568081"/>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pic>
      <p:cxnSp>
        <p:nvCxnSpPr>
          <p:cNvPr id="4" name="Прямая соединительная линия 3"/>
          <p:cNvCxnSpPr/>
          <p:nvPr/>
        </p:nvCxnSpPr>
        <p:spPr>
          <a:xfrm>
            <a:off x="931673" y="2780927"/>
            <a:ext cx="0" cy="356808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8938560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75656" y="436022"/>
            <a:ext cx="6840760" cy="369332"/>
          </a:xfrm>
          <a:prstGeom prst="rect">
            <a:avLst/>
          </a:prstGeom>
        </p:spPr>
        <p:txBody>
          <a:bodyPr wrap="square">
            <a:spAutoFit/>
          </a:bodyPr>
          <a:lstStyle/>
          <a:p>
            <a:r>
              <a:rPr lang="ru-RU" dirty="0"/>
              <a:t> </a:t>
            </a:r>
            <a:r>
              <a:rPr lang="ru-RU" b="1" dirty="0">
                <a:latin typeface="Times New Roman" pitchFamily="18" charset="0"/>
                <a:cs typeface="Times New Roman" pitchFamily="18" charset="0"/>
              </a:rPr>
              <a:t>Отличительные черты старого Порядка аттестации от нового </a:t>
            </a:r>
          </a:p>
        </p:txBody>
      </p:sp>
      <p:pic>
        <p:nvPicPr>
          <p:cNvPr id="2050" name="Picture 2" descr="C:\Users\Гость\Desktop\скриншоты\от3.pn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83568" y="802041"/>
            <a:ext cx="7632848" cy="2554951"/>
          </a:xfrm>
          <a:prstGeom prst="rect">
            <a:avLst/>
          </a:prstGeom>
          <a:noFill/>
          <a:extLst>
            <a:ext uri="{909E8E84-426E-40DD-AFC4-6F175D3DCCD1}">
              <a14:hiddenFill xmlns="" xmlns:a14="http://schemas.microsoft.com/office/drawing/2010/main">
                <a:solidFill>
                  <a:srgbClr val="FFFFFF"/>
                </a:solidFill>
              </a14:hiddenFill>
            </a:ext>
          </a:extLst>
        </p:spPr>
      </p:pic>
      <p:pic>
        <p:nvPicPr>
          <p:cNvPr id="2051" name="Picture 3"/>
          <p:cNvPicPr>
            <a:picLocks noChangeAspect="1" noChangeArrowheads="1"/>
          </p:cNvPicPr>
          <p:nvPr/>
        </p:nvPicPr>
        <p:blipFill rotWithShape="1">
          <a:blip r:embed="rId3">
            <a:extLst>
              <a:ext uri="{28A0092B-C50C-407E-A947-70E740481C1C}">
                <a14:useLocalDpi xmlns="" xmlns:a14="http://schemas.microsoft.com/office/drawing/2010/main" val="0"/>
              </a:ext>
            </a:extLst>
          </a:blip>
          <a:srcRect t="3914"/>
          <a:stretch/>
        </p:blipFill>
        <p:spPr bwMode="auto">
          <a:xfrm>
            <a:off x="683568" y="3356992"/>
            <a:ext cx="7632848" cy="30963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cxnSp>
        <p:nvCxnSpPr>
          <p:cNvPr id="4" name="Прямая соединительная линия 3"/>
          <p:cNvCxnSpPr/>
          <p:nvPr/>
        </p:nvCxnSpPr>
        <p:spPr>
          <a:xfrm>
            <a:off x="8316416" y="805354"/>
            <a:ext cx="0" cy="255163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42204795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75656" y="436022"/>
            <a:ext cx="6840760" cy="369332"/>
          </a:xfrm>
          <a:prstGeom prst="rect">
            <a:avLst/>
          </a:prstGeom>
        </p:spPr>
        <p:txBody>
          <a:bodyPr wrap="square">
            <a:spAutoFit/>
          </a:bodyPr>
          <a:lstStyle/>
          <a:p>
            <a:r>
              <a:rPr lang="ru-RU" dirty="0"/>
              <a:t> </a:t>
            </a:r>
            <a:r>
              <a:rPr lang="ru-RU" b="1" dirty="0">
                <a:latin typeface="Times New Roman" pitchFamily="18" charset="0"/>
                <a:cs typeface="Times New Roman" pitchFamily="18" charset="0"/>
              </a:rPr>
              <a:t>Отличительные черты старого Порядка аттестации от нового </a:t>
            </a:r>
          </a:p>
        </p:txBody>
      </p:sp>
      <p:pic>
        <p:nvPicPr>
          <p:cNvPr id="3075" name="Picture 3" descr="C:\Users\Гость\Desktop\скриншоты\от5.pn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r="25718" b="46859"/>
          <a:stretch/>
        </p:blipFill>
        <p:spPr bwMode="auto">
          <a:xfrm>
            <a:off x="899592" y="809613"/>
            <a:ext cx="7560840" cy="2563821"/>
          </a:xfrm>
          <a:prstGeom prst="rect">
            <a:avLst/>
          </a:prstGeom>
          <a:noFill/>
          <a:extLst>
            <a:ext uri="{909E8E84-426E-40DD-AFC4-6F175D3DCCD1}">
              <a14:hiddenFill xmlns="" xmlns:a14="http://schemas.microsoft.com/office/drawing/2010/main">
                <a:solidFill>
                  <a:srgbClr val="FFFFFF"/>
                </a:solidFill>
              </a14:hiddenFill>
            </a:ext>
          </a:extLst>
        </p:spPr>
      </p:pic>
      <p:pic>
        <p:nvPicPr>
          <p:cNvPr id="3077" name="Picture 5" descr="C:\Users\Гость\Desktop\скриншоты\от6.pn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938199" y="3341521"/>
            <a:ext cx="7488832" cy="3223917"/>
          </a:xfrm>
          <a:prstGeom prst="rect">
            <a:avLst/>
          </a:prstGeom>
          <a:noFill/>
          <a:extLst>
            <a:ext uri="{909E8E84-426E-40DD-AFC4-6F175D3DCCD1}">
              <a14:hiddenFill xmlns="" xmlns:a14="http://schemas.microsoft.com/office/drawing/2010/main">
                <a:solidFill>
                  <a:srgbClr val="FFFFFF"/>
                </a:solidFill>
              </a14:hiddenFill>
            </a:ext>
          </a:extLst>
        </p:spPr>
      </p:pic>
      <p:cxnSp>
        <p:nvCxnSpPr>
          <p:cNvPr id="4" name="Прямая соединительная линия 3"/>
          <p:cNvCxnSpPr/>
          <p:nvPr/>
        </p:nvCxnSpPr>
        <p:spPr>
          <a:xfrm>
            <a:off x="899592" y="3373434"/>
            <a:ext cx="0" cy="322391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5975630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75656" y="436022"/>
            <a:ext cx="6840760" cy="369332"/>
          </a:xfrm>
          <a:prstGeom prst="rect">
            <a:avLst/>
          </a:prstGeom>
        </p:spPr>
        <p:txBody>
          <a:bodyPr wrap="square">
            <a:spAutoFit/>
          </a:bodyPr>
          <a:lstStyle/>
          <a:p>
            <a:r>
              <a:rPr lang="ru-RU" dirty="0"/>
              <a:t> </a:t>
            </a:r>
            <a:r>
              <a:rPr lang="ru-RU" b="1" dirty="0">
                <a:latin typeface="Times New Roman" pitchFamily="18" charset="0"/>
                <a:cs typeface="Times New Roman" pitchFamily="18" charset="0"/>
              </a:rPr>
              <a:t>Отличительные черты старого Порядка аттестации от нового </a:t>
            </a:r>
          </a:p>
        </p:txBody>
      </p:sp>
      <p:pic>
        <p:nvPicPr>
          <p:cNvPr id="3" name="Picture 4" descr="C:\Users\Гость\Desktop\скриншоты\от7.pn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t="13561"/>
          <a:stretch/>
        </p:blipFill>
        <p:spPr bwMode="auto">
          <a:xfrm>
            <a:off x="799964" y="805354"/>
            <a:ext cx="7516452" cy="2503579"/>
          </a:xfrm>
          <a:prstGeom prst="rect">
            <a:avLst/>
          </a:prstGeom>
          <a:noFill/>
          <a:extLst>
            <a:ext uri="{909E8E84-426E-40DD-AFC4-6F175D3DCCD1}">
              <a14:hiddenFill xmlns="" xmlns:a14="http://schemas.microsoft.com/office/drawing/2010/main">
                <a:solidFill>
                  <a:srgbClr val="FFFFFF"/>
                </a:solidFill>
              </a14:hiddenFill>
            </a:ext>
          </a:extLst>
        </p:spPr>
      </p:pic>
      <p:pic>
        <p:nvPicPr>
          <p:cNvPr id="4098" name="Picture 2" descr="C:\Users\Гость\Desktop\скриншоты\от8.png"/>
          <p:cNvPicPr>
            <a:picLocks noChangeAspect="1" noChangeArrowheads="1"/>
          </p:cNvPicPr>
          <p:nvPr/>
        </p:nvPicPr>
        <p:blipFill rotWithShape="1">
          <a:blip r:embed="rId3">
            <a:extLst>
              <a:ext uri="{28A0092B-C50C-407E-A947-70E740481C1C}">
                <a14:useLocalDpi xmlns="" xmlns:a14="http://schemas.microsoft.com/office/drawing/2010/main" val="0"/>
              </a:ext>
            </a:extLst>
          </a:blip>
          <a:srcRect t="768"/>
          <a:stretch/>
        </p:blipFill>
        <p:spPr bwMode="auto">
          <a:xfrm>
            <a:off x="825692" y="3284592"/>
            <a:ext cx="7488189" cy="2715277"/>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3856495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23728" y="476672"/>
            <a:ext cx="6462464" cy="369332"/>
          </a:xfrm>
          <a:prstGeom prst="rect">
            <a:avLst/>
          </a:prstGeom>
        </p:spPr>
        <p:txBody>
          <a:bodyPr wrap="square">
            <a:spAutoFit/>
          </a:bodyPr>
          <a:lstStyle/>
          <a:p>
            <a:r>
              <a:rPr lang="ru-RU" b="1" dirty="0">
                <a:latin typeface="Times New Roman" panose="02020603050405020304" pitchFamily="18" charset="0"/>
                <a:cs typeface="Times New Roman" panose="02020603050405020304" pitchFamily="18" charset="0"/>
              </a:rPr>
              <a:t>Подача заявления педагогическим работником </a:t>
            </a:r>
          </a:p>
        </p:txBody>
      </p:sp>
      <p:sp>
        <p:nvSpPr>
          <p:cNvPr id="3" name="Прямоугольник 2"/>
          <p:cNvSpPr/>
          <p:nvPr/>
        </p:nvSpPr>
        <p:spPr>
          <a:xfrm>
            <a:off x="611560" y="827748"/>
            <a:ext cx="7776864" cy="3787575"/>
          </a:xfrm>
          <a:prstGeom prst="rect">
            <a:avLst/>
          </a:prstGeom>
        </p:spPr>
        <p:txBody>
          <a:bodyPr wrap="square">
            <a:spAutoFit/>
          </a:bodyPr>
          <a:lstStyle/>
          <a:p>
            <a:pPr algn="just">
              <a:lnSpc>
                <a:spcPct val="150000"/>
              </a:lnSpc>
            </a:pPr>
            <a:r>
              <a:rPr lang="en-US" dirty="0"/>
              <a:t>	</a:t>
            </a:r>
            <a:r>
              <a:rPr lang="ru-RU" sz="1600" dirty="0" smtClean="0">
                <a:latin typeface="Times New Roman" panose="02020603050405020304" pitchFamily="18" charset="0"/>
                <a:cs typeface="Times New Roman" panose="02020603050405020304" pitchFamily="18" charset="0"/>
              </a:rPr>
              <a:t>Заявление </a:t>
            </a:r>
            <a:r>
              <a:rPr lang="ru-RU" sz="1600" dirty="0">
                <a:latin typeface="Times New Roman" panose="02020603050405020304" pitchFamily="18" charset="0"/>
                <a:cs typeface="Times New Roman" panose="02020603050405020304" pitchFamily="18" charset="0"/>
              </a:rPr>
              <a:t>на высшую квалификационную категорию по должности, по которой аттестация проводится впервые, может быть подано не ранее, чем через два года после установления первой квалификационной категории по этой должности.  Для сохранения оплаты труда педагога, с учетом ранее присвоенной категории, рекомендуется подавать заявление об аттестации не позднее трех месяцев до истечения срока действия имеющейся квалификационной  категории.    Истечение срока действия высшей квалификационной категории не ограничивает право педагогического работника впоследствии обращаться в аттестационную комиссию с заявлением о проведении его аттестации в целях установления высшей квалификационной категории по той же должности. </a:t>
            </a:r>
          </a:p>
        </p:txBody>
      </p:sp>
    </p:spTree>
    <p:extLst>
      <p:ext uri="{BB962C8B-B14F-4D97-AF65-F5344CB8AC3E}">
        <p14:creationId xmlns="" xmlns:p14="http://schemas.microsoft.com/office/powerpoint/2010/main" val="23954371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764704"/>
            <a:ext cx="8064896" cy="4801314"/>
          </a:xfrm>
          <a:prstGeom prst="rect">
            <a:avLst/>
          </a:prstGeom>
        </p:spPr>
        <p:txBody>
          <a:bodyPr wrap="square">
            <a:spAutoFit/>
          </a:bodyPr>
          <a:lstStyle/>
          <a:p>
            <a:pPr algn="ctr"/>
            <a:r>
              <a:rPr lang="ru-RU" b="1" dirty="0">
                <a:latin typeface="Times New Roman" panose="02020603050405020304" pitchFamily="18" charset="0"/>
                <a:cs typeface="Times New Roman" panose="02020603050405020304" pitchFamily="18" charset="0"/>
              </a:rPr>
              <a:t>Первая квалификационная категория педагогическим работникам устанавливается на основе: </a:t>
            </a:r>
            <a:endParaRPr lang="en-US" b="1" dirty="0" smtClean="0">
              <a:latin typeface="Times New Roman" panose="02020603050405020304" pitchFamily="18" charset="0"/>
              <a:cs typeface="Times New Roman" panose="02020603050405020304" pitchFamily="18" charset="0"/>
            </a:endParaRPr>
          </a:p>
          <a:p>
            <a:pPr marL="285750" indent="-285750" algn="just">
              <a:buFontTx/>
              <a:buChar char="-"/>
            </a:pPr>
            <a:r>
              <a:rPr lang="ru-RU" dirty="0" smtClean="0">
                <a:latin typeface="Times New Roman" panose="02020603050405020304" pitchFamily="18" charset="0"/>
                <a:cs typeface="Times New Roman" panose="02020603050405020304" pitchFamily="18" charset="0"/>
              </a:rPr>
              <a:t>стабильных </a:t>
            </a:r>
            <a:r>
              <a:rPr lang="ru-RU" dirty="0">
                <a:latin typeface="Times New Roman" panose="02020603050405020304" pitchFamily="18" charset="0"/>
                <a:cs typeface="Times New Roman" panose="02020603050405020304" pitchFamily="18" charset="0"/>
              </a:rPr>
              <a:t>положительных результатов освоения обучающимися образовательных программ по итогам мониторингов, проводимых образовательной организацией; </a:t>
            </a:r>
            <a:endParaRPr lang="en-US" dirty="0" smtClean="0">
              <a:latin typeface="Times New Roman" panose="02020603050405020304" pitchFamily="18" charset="0"/>
              <a:cs typeface="Times New Roman" panose="02020603050405020304" pitchFamily="18" charset="0"/>
            </a:endParaRPr>
          </a:p>
          <a:p>
            <a:pPr marL="285750" indent="-285750" algn="just">
              <a:buFontTx/>
              <a:buChar char="-"/>
            </a:pPr>
            <a:r>
              <a:rPr lang="ru-RU" dirty="0" smtClean="0">
                <a:latin typeface="Times New Roman" panose="02020603050405020304" pitchFamily="18" charset="0"/>
                <a:cs typeface="Times New Roman" panose="02020603050405020304" pitchFamily="18" charset="0"/>
              </a:rPr>
              <a:t>стабильных </a:t>
            </a:r>
            <a:r>
              <a:rPr lang="ru-RU" dirty="0">
                <a:latin typeface="Times New Roman" panose="02020603050405020304" pitchFamily="18" charset="0"/>
                <a:cs typeface="Times New Roman" panose="02020603050405020304" pitchFamily="18" charset="0"/>
              </a:rPr>
              <a:t>положительных результатов освоения обучающимися образовательных программ по итогам мониторинга системы образования, проводимого в порядке, установленном постановлением Правительства Российской Федерации от 5 августа 2013 года № 662 «Об осуществлении мониторинга системы образования»; </a:t>
            </a:r>
            <a:endParaRPr lang="en-US" dirty="0" smtClean="0">
              <a:latin typeface="Times New Roman" panose="02020603050405020304" pitchFamily="18" charset="0"/>
              <a:cs typeface="Times New Roman" panose="02020603050405020304" pitchFamily="18" charset="0"/>
            </a:endParaRPr>
          </a:p>
          <a:p>
            <a:pPr marL="285750" indent="-285750" algn="just">
              <a:buFontTx/>
              <a:buChar char="-"/>
            </a:pPr>
            <a:r>
              <a:rPr lang="ru-RU" dirty="0" smtClean="0">
                <a:latin typeface="Times New Roman" panose="02020603050405020304" pitchFamily="18" charset="0"/>
                <a:cs typeface="Times New Roman" panose="02020603050405020304" pitchFamily="18" charset="0"/>
              </a:rPr>
              <a:t>выявления </a:t>
            </a:r>
            <a:r>
              <a:rPr lang="ru-RU" dirty="0">
                <a:latin typeface="Times New Roman" panose="02020603050405020304" pitchFamily="18" charset="0"/>
                <a:cs typeface="Times New Roman" panose="02020603050405020304" pitchFamily="18" charset="0"/>
              </a:rPr>
              <a:t>развития у обучающихся способностей к научной (интеллектуальной), творческой, физкультурно-спортивной деятельности; </a:t>
            </a:r>
            <a:endParaRPr lang="en-US" dirty="0" smtClean="0">
              <a:latin typeface="Times New Roman" panose="02020603050405020304" pitchFamily="18" charset="0"/>
              <a:cs typeface="Times New Roman" panose="02020603050405020304" pitchFamily="18" charset="0"/>
            </a:endParaRPr>
          </a:p>
          <a:p>
            <a:pPr marL="285750" indent="-285750" algn="just">
              <a:buFontTx/>
              <a:buChar char="-"/>
            </a:pPr>
            <a:r>
              <a:rPr lang="ru-RU" dirty="0" smtClean="0">
                <a:latin typeface="Times New Roman" panose="02020603050405020304" pitchFamily="18" charset="0"/>
                <a:cs typeface="Times New Roman" panose="02020603050405020304" pitchFamily="18" charset="0"/>
              </a:rPr>
              <a:t>личного </a:t>
            </a:r>
            <a:r>
              <a:rPr lang="ru-RU" dirty="0">
                <a:latin typeface="Times New Roman" panose="02020603050405020304" pitchFamily="18" charset="0"/>
                <a:cs typeface="Times New Roman" panose="02020603050405020304" pitchFamily="18" charset="0"/>
              </a:rPr>
              <a:t>вклада в повышение качества образования, совершенствования методов обучения и воспитания, транслирования в педагогических коллективах опыта практических результатов своей профессиональной деятельности, активного участия в работе методических объединений педагогических работников организации. </a:t>
            </a:r>
          </a:p>
        </p:txBody>
      </p:sp>
    </p:spTree>
    <p:extLst>
      <p:ext uri="{BB962C8B-B14F-4D97-AF65-F5344CB8AC3E}">
        <p14:creationId xmlns="" xmlns:p14="http://schemas.microsoft.com/office/powerpoint/2010/main" val="29432244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404664"/>
            <a:ext cx="7848872" cy="5909310"/>
          </a:xfrm>
          <a:prstGeom prst="rect">
            <a:avLst/>
          </a:prstGeom>
        </p:spPr>
        <p:txBody>
          <a:bodyPr wrap="square">
            <a:spAutoFit/>
          </a:bodyPr>
          <a:lstStyle/>
          <a:p>
            <a:pPr algn="ctr"/>
            <a:r>
              <a:rPr lang="ru-RU" b="1" dirty="0">
                <a:latin typeface="Times New Roman" panose="02020603050405020304" pitchFamily="18" charset="0"/>
                <a:cs typeface="Times New Roman" panose="02020603050405020304" pitchFamily="18" charset="0"/>
              </a:rPr>
              <a:t>Высшая квалификационная категория педагогическим работникам устанавливается на основе</a:t>
            </a:r>
            <a:r>
              <a:rPr lang="ru-RU" b="1" dirty="0" smtClean="0">
                <a:latin typeface="Times New Roman" panose="02020603050405020304" pitchFamily="18" charset="0"/>
                <a:cs typeface="Times New Roman" panose="02020603050405020304" pitchFamily="18" charset="0"/>
              </a:rPr>
              <a:t>:</a:t>
            </a:r>
            <a:endParaRPr lang="en-US" b="1" dirty="0" smtClean="0">
              <a:latin typeface="Times New Roman" panose="02020603050405020304" pitchFamily="18" charset="0"/>
              <a:cs typeface="Times New Roman" panose="02020603050405020304" pitchFamily="18" charset="0"/>
            </a:endParaRPr>
          </a:p>
          <a:p>
            <a:pPr algn="just"/>
            <a:r>
              <a:rPr lang="ru-RU" dirty="0" smtClean="0"/>
              <a:t>   </a:t>
            </a:r>
            <a:r>
              <a:rPr lang="en-US" dirty="0" smtClean="0"/>
              <a:t>-</a:t>
            </a:r>
            <a:r>
              <a:rPr lang="ru-RU" dirty="0" smtClean="0"/>
              <a:t> </a:t>
            </a:r>
            <a:r>
              <a:rPr lang="ru-RU" dirty="0" smtClean="0">
                <a:latin typeface="Times New Roman" panose="02020603050405020304" pitchFamily="18" charset="0"/>
                <a:cs typeface="Times New Roman" panose="02020603050405020304" pitchFamily="18" charset="0"/>
              </a:rPr>
              <a:t>достижения </a:t>
            </a:r>
            <a:r>
              <a:rPr lang="ru-RU" dirty="0">
                <a:latin typeface="Times New Roman" panose="02020603050405020304" pitchFamily="18" charset="0"/>
                <a:cs typeface="Times New Roman" panose="02020603050405020304" pitchFamily="18" charset="0"/>
              </a:rPr>
              <a:t>обучающимися положительной динамики результатов </a:t>
            </a:r>
            <a:r>
              <a:rPr lang="ru-RU" dirty="0" smtClean="0">
                <a:latin typeface="Times New Roman" panose="02020603050405020304" pitchFamily="18" charset="0"/>
                <a:cs typeface="Times New Roman" panose="02020603050405020304" pitchFamily="18" charset="0"/>
              </a:rPr>
              <a:t> освоения </a:t>
            </a:r>
            <a:r>
              <a:rPr lang="ru-RU" dirty="0">
                <a:latin typeface="Times New Roman" panose="02020603050405020304" pitchFamily="18" charset="0"/>
                <a:cs typeface="Times New Roman" panose="02020603050405020304" pitchFamily="18" charset="0"/>
              </a:rPr>
              <a:t>образовательных программ по итогам мониторингов, проводимых организацией</a:t>
            </a:r>
            <a:r>
              <a:rPr lang="ru-RU" dirty="0" smtClean="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pPr marL="285750" indent="-285750" algn="just">
              <a:buFontTx/>
              <a:buChar char="-"/>
            </a:pPr>
            <a:r>
              <a:rPr lang="ru-RU" dirty="0" smtClean="0">
                <a:latin typeface="Times New Roman" panose="02020603050405020304" pitchFamily="18" charset="0"/>
                <a:cs typeface="Times New Roman" panose="02020603050405020304" pitchFamily="18" charset="0"/>
              </a:rPr>
              <a:t>достижения </a:t>
            </a:r>
            <a:r>
              <a:rPr lang="ru-RU" dirty="0">
                <a:latin typeface="Times New Roman" panose="02020603050405020304" pitchFamily="18" charset="0"/>
                <a:cs typeface="Times New Roman" panose="02020603050405020304" pitchFamily="18" charset="0"/>
              </a:rPr>
              <a:t>обучающимися положительных результатов освоения образовательных программ по итогам мониторинга системы образования, проводимого </a:t>
            </a:r>
            <a:r>
              <a:rPr lang="ru-RU" dirty="0" smtClean="0">
                <a:latin typeface="Times New Roman" panose="02020603050405020304" pitchFamily="18" charset="0"/>
                <a:cs typeface="Times New Roman" panose="02020603050405020304" pitchFamily="18" charset="0"/>
              </a:rPr>
              <a:t>в</a:t>
            </a:r>
            <a:r>
              <a:rPr lang="en-US"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порядке</a:t>
            </a:r>
            <a:r>
              <a:rPr lang="ru-RU" dirty="0">
                <a:latin typeface="Times New Roman" panose="02020603050405020304" pitchFamily="18" charset="0"/>
                <a:cs typeface="Times New Roman" panose="02020603050405020304" pitchFamily="18" charset="0"/>
              </a:rPr>
              <a:t>, установленном постановлением Правительства Российской Федерации от 5 августа 2013 года № 662 «Об осуществлении мониторинга системы образования»; </a:t>
            </a:r>
            <a:endParaRPr lang="en-US" dirty="0" smtClean="0">
              <a:latin typeface="Times New Roman" panose="02020603050405020304" pitchFamily="18" charset="0"/>
              <a:cs typeface="Times New Roman" panose="02020603050405020304" pitchFamily="18" charset="0"/>
            </a:endParaRPr>
          </a:p>
          <a:p>
            <a:pPr marL="285750" indent="-285750" algn="just">
              <a:buFontTx/>
              <a:buChar char="-"/>
            </a:pPr>
            <a:r>
              <a:rPr lang="ru-RU" dirty="0" smtClean="0">
                <a:latin typeface="Times New Roman" panose="02020603050405020304" pitchFamily="18" charset="0"/>
                <a:cs typeface="Times New Roman" panose="02020603050405020304" pitchFamily="18" charset="0"/>
              </a:rPr>
              <a:t>выявления </a:t>
            </a:r>
            <a:r>
              <a:rPr lang="ru-RU" dirty="0">
                <a:latin typeface="Times New Roman" panose="02020603050405020304" pitchFamily="18" charset="0"/>
                <a:cs typeface="Times New Roman" panose="02020603050405020304" pitchFamily="18" charset="0"/>
              </a:rPr>
              <a:t>и развития способностей обучающихся к научной (интеллектуальной), творческой, физкультурно-спортивной деятельности, а также их участия в олимпиадах, конкурсах, фестивалях, соревнованиях; </a:t>
            </a:r>
            <a:endParaRPr lang="en-US" dirty="0" smtClean="0">
              <a:latin typeface="Times New Roman" panose="02020603050405020304" pitchFamily="18" charset="0"/>
              <a:cs typeface="Times New Roman" panose="02020603050405020304" pitchFamily="18" charset="0"/>
            </a:endParaRPr>
          </a:p>
          <a:p>
            <a:pPr marL="285750" indent="-285750" algn="just">
              <a:buFontTx/>
              <a:buChar char="-"/>
            </a:pPr>
            <a:r>
              <a:rPr lang="ru-RU" dirty="0" smtClean="0">
                <a:latin typeface="Times New Roman" panose="02020603050405020304" pitchFamily="18" charset="0"/>
                <a:cs typeface="Times New Roman" panose="02020603050405020304" pitchFamily="18" charset="0"/>
              </a:rPr>
              <a:t>личного </a:t>
            </a:r>
            <a:r>
              <a:rPr lang="ru-RU" dirty="0">
                <a:latin typeface="Times New Roman" panose="02020603050405020304" pitchFamily="18" charset="0"/>
                <a:cs typeface="Times New Roman" panose="02020603050405020304" pitchFamily="18" charset="0"/>
              </a:rPr>
              <a:t>вклада в повышение качества образования, совершенствование методов обучения и воспитания и продуктивного использования новых образовательных технологий, транслирования в педагогических коллективах опыта практических результатов своей профессиональной деятельности, в том числе экспериментальной и инновационной; </a:t>
            </a:r>
            <a:endParaRPr lang="en-US" dirty="0" smtClean="0">
              <a:latin typeface="Times New Roman" panose="02020603050405020304" pitchFamily="18" charset="0"/>
              <a:cs typeface="Times New Roman" panose="02020603050405020304" pitchFamily="18" charset="0"/>
            </a:endParaRPr>
          </a:p>
          <a:p>
            <a:pPr marL="285750" indent="-285750" algn="just">
              <a:buFontTx/>
              <a:buChar char="-"/>
            </a:pPr>
            <a:r>
              <a:rPr lang="ru-RU" dirty="0" smtClean="0">
                <a:latin typeface="Times New Roman" panose="02020603050405020304" pitchFamily="18" charset="0"/>
                <a:cs typeface="Times New Roman" panose="02020603050405020304" pitchFamily="18" charset="0"/>
              </a:rPr>
              <a:t>активного </a:t>
            </a:r>
            <a:r>
              <a:rPr lang="ru-RU" dirty="0">
                <a:latin typeface="Times New Roman" panose="02020603050405020304" pitchFamily="18" charset="0"/>
                <a:cs typeface="Times New Roman" panose="02020603050405020304" pitchFamily="18" charset="0"/>
              </a:rPr>
              <a:t>участия в работе методических объединений педагогических работников организаций, в разработке программно-методического сопровождения образовательного процесса, профессиональных </a:t>
            </a:r>
            <a:r>
              <a:rPr lang="ru-RU" dirty="0" smtClean="0">
                <a:latin typeface="Times New Roman" panose="02020603050405020304" pitchFamily="18" charset="0"/>
                <a:cs typeface="Times New Roman" panose="02020603050405020304" pitchFamily="18" charset="0"/>
              </a:rPr>
              <a:t>конкурсах</a:t>
            </a:r>
            <a:r>
              <a:rPr lang="ru-RU" dirty="0">
                <a:latin typeface="Times New Roman" panose="02020603050405020304" pitchFamily="18" charset="0"/>
                <a:cs typeface="Times New Roman" panose="02020603050405020304" pitchFamily="18" charset="0"/>
              </a:rPr>
              <a:t>.</a:t>
            </a:r>
          </a:p>
        </p:txBody>
      </p:sp>
    </p:spTree>
    <p:extLst>
      <p:ext uri="{BB962C8B-B14F-4D97-AF65-F5344CB8AC3E}">
        <p14:creationId xmlns="" xmlns:p14="http://schemas.microsoft.com/office/powerpoint/2010/main" val="32647937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332656"/>
            <a:ext cx="8064896" cy="1938992"/>
          </a:xfrm>
          <a:prstGeom prst="rect">
            <a:avLst/>
          </a:prstGeom>
        </p:spPr>
        <p:txBody>
          <a:bodyPr wrap="square">
            <a:spAutoFit/>
          </a:bodyPr>
          <a:lstStyle/>
          <a:p>
            <a:pPr algn="just"/>
            <a:r>
              <a:rPr lang="ru-RU" sz="1400" dirty="0" smtClean="0">
                <a:latin typeface="Times New Roman" panose="02020603050405020304" pitchFamily="18" charset="0"/>
                <a:cs typeface="Times New Roman" panose="02020603050405020304" pitchFamily="18" charset="0"/>
              </a:rPr>
              <a:t>	Педагогический </a:t>
            </a:r>
            <a:r>
              <a:rPr lang="ru-RU" sz="1400" dirty="0">
                <a:latin typeface="Times New Roman" panose="02020603050405020304" pitchFamily="18" charset="0"/>
                <a:cs typeface="Times New Roman" panose="02020603050405020304" pitchFamily="18" charset="0"/>
              </a:rPr>
              <a:t>работник, проанализировав результаты своей деятельности относительно требований к квалификационным категориям, подает в аттестационную комиссию заявление об аттестации в форме электронного документа установленного образца с использованием сети «Интернет» с помощью сайта АУ «Институт развития образования» по адресу: http://www.iro86.ru/  в подразделе «Подача заявления на высшую и первую квалификационные категории» раздела «Аттестация педагогов» или на сайте http://att.doinhmao.ru. </a:t>
            </a:r>
          </a:p>
          <a:p>
            <a:r>
              <a:rPr lang="ru-RU" dirty="0"/>
              <a:t> </a:t>
            </a:r>
          </a:p>
          <a:p>
            <a:r>
              <a:rPr lang="ru-RU" dirty="0"/>
              <a:t> </a:t>
            </a:r>
          </a:p>
        </p:txBody>
      </p:sp>
      <p:pic>
        <p:nvPicPr>
          <p:cNvPr id="4" name="Рисунок 3"/>
          <p:cNvPicPr>
            <a:picLocks noChangeAspect="1"/>
          </p:cNvPicPr>
          <p:nvPr/>
        </p:nvPicPr>
        <p:blipFill>
          <a:blip r:embed="rId2"/>
          <a:stretch>
            <a:fillRect/>
          </a:stretch>
        </p:blipFill>
        <p:spPr>
          <a:xfrm>
            <a:off x="1679489" y="1916832"/>
            <a:ext cx="5352974" cy="4662508"/>
          </a:xfrm>
          <a:prstGeom prst="rect">
            <a:avLst/>
          </a:prstGeom>
        </p:spPr>
      </p:pic>
    </p:spTree>
    <p:extLst>
      <p:ext uri="{BB962C8B-B14F-4D97-AF65-F5344CB8AC3E}">
        <p14:creationId xmlns="" xmlns:p14="http://schemas.microsoft.com/office/powerpoint/2010/main" val="1167046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548680"/>
            <a:ext cx="7848872" cy="369332"/>
          </a:xfrm>
          <a:prstGeom prst="rect">
            <a:avLst/>
          </a:prstGeom>
        </p:spPr>
        <p:txBody>
          <a:bodyPr wrap="square">
            <a:spAutoFit/>
          </a:bodyPr>
          <a:lstStyle/>
          <a:p>
            <a:r>
              <a:rPr lang="ru-RU" dirty="0"/>
              <a:t> </a:t>
            </a:r>
            <a:endParaRPr lang="ru-RU" b="1"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907704" y="476672"/>
            <a:ext cx="4320480" cy="369332"/>
          </a:xfrm>
          <a:prstGeom prst="rect">
            <a:avLst/>
          </a:prstGeom>
        </p:spPr>
        <p:txBody>
          <a:bodyPr wrap="square">
            <a:spAutoFit/>
          </a:bodyPr>
          <a:lstStyle/>
          <a:p>
            <a:pPr algn="ct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Отчет </a:t>
            </a:r>
            <a:r>
              <a:rPr lang="ru-RU" b="1" dirty="0">
                <a:latin typeface="Times New Roman" panose="02020603050405020304" pitchFamily="18" charset="0"/>
                <a:cs typeface="Times New Roman" panose="02020603050405020304" pitchFamily="18" charset="0"/>
              </a:rPr>
              <a:t>о самообследовании </a:t>
            </a:r>
            <a:r>
              <a:rPr lang="ru-RU" b="1" dirty="0" smtClean="0">
                <a:latin typeface="Times New Roman" panose="02020603050405020304" pitchFamily="18" charset="0"/>
                <a:cs typeface="Times New Roman" panose="02020603050405020304" pitchFamily="18" charset="0"/>
              </a:rPr>
              <a:t>   </a:t>
            </a:r>
            <a:endParaRPr lang="ru-RU" b="1"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611560" y="916116"/>
            <a:ext cx="7848872" cy="5262979"/>
          </a:xfrm>
          <a:prstGeom prst="rect">
            <a:avLst/>
          </a:prstGeom>
        </p:spPr>
        <p:txBody>
          <a:bodyPr wrap="square">
            <a:spAutoFit/>
          </a:bodyPr>
          <a:lstStyle/>
          <a:p>
            <a:pPr algn="just"/>
            <a:r>
              <a:rPr lang="ru-RU" sz="1400" dirty="0" smtClean="0">
                <a:latin typeface="Times New Roman" panose="02020603050405020304" pitchFamily="18" charset="0"/>
                <a:cs typeface="Times New Roman" panose="02020603050405020304" pitchFamily="18" charset="0"/>
              </a:rPr>
              <a:t>	Следующий </a:t>
            </a:r>
            <a:r>
              <a:rPr lang="ru-RU" sz="1400" dirty="0">
                <a:latin typeface="Times New Roman" panose="02020603050405020304" pitchFamily="18" charset="0"/>
                <a:cs typeface="Times New Roman" panose="02020603050405020304" pitchFamily="18" charset="0"/>
              </a:rPr>
              <a:t>шаг, который Вам необходимо сделать – это подготовить пакет с аттестационными материалами для сдачи в аттестационную комиссию. Рекомендуем Вам заранее подготовить собственное портфолио и собрать все необходимые, значимые документы, подтверждающие Вашу профессиональную деятельность.  На первом этапе педагог проводит </a:t>
            </a:r>
            <a:r>
              <a:rPr lang="ru-RU" sz="1400" dirty="0" err="1">
                <a:latin typeface="Times New Roman" panose="02020603050405020304" pitchFamily="18" charset="0"/>
                <a:cs typeface="Times New Roman" panose="02020603050405020304" pitchFamily="18" charset="0"/>
              </a:rPr>
              <a:t>самообследование</a:t>
            </a:r>
            <a:r>
              <a:rPr lang="ru-RU" sz="1400" dirty="0">
                <a:latin typeface="Times New Roman" panose="02020603050405020304" pitchFamily="18" charset="0"/>
                <a:cs typeface="Times New Roman" panose="02020603050405020304" pitchFamily="18" charset="0"/>
              </a:rPr>
              <a:t> профессиональной деятельности, результатом которого должен стать отчет о самообследовании, позволяющий эксперту предварительно оценить соответствие квалификации аттестуемого той категории, на которую он претендует.  На официальном сайте АУ «Институт развития образования» в сети Интернет http://www.iro86.ru в подразделе «Информационно-методические материалы» раздела «Аттестация педагогов» размещено несколько форм заполнения отчета о самообследовании. В настоящее время размещены формы отчетов о самообследовании для педагогических работников учреждений социальной защиты и культуры. Отчет о самообследовании представляет собой текст, раскрывающий особенности профессиональной деятельности аттестуемого педагога.  Объем отчета – до 5 страниц формата А4 (шрифт </a:t>
            </a:r>
            <a:r>
              <a:rPr lang="ru-RU" sz="1400" dirty="0" err="1">
                <a:latin typeface="Times New Roman" panose="02020603050405020304" pitchFamily="18" charset="0"/>
                <a:cs typeface="Times New Roman" panose="02020603050405020304" pitchFamily="18" charset="0"/>
              </a:rPr>
              <a:t>Times</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New</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Roman</a:t>
            </a:r>
            <a:r>
              <a:rPr lang="ru-RU" sz="1400" dirty="0">
                <a:latin typeface="Times New Roman" panose="02020603050405020304" pitchFamily="18" charset="0"/>
                <a:cs typeface="Times New Roman" panose="02020603050405020304" pitchFamily="18" charset="0"/>
              </a:rPr>
              <a:t>, 14 кегль, одинарный интервал). Внутри текста даются ссылки на страницы </a:t>
            </a:r>
            <a:r>
              <a:rPr lang="ru-RU" sz="1400" dirty="0" err="1">
                <a:latin typeface="Times New Roman" panose="02020603050405020304" pitchFamily="18" charset="0"/>
                <a:cs typeface="Times New Roman" panose="02020603050405020304" pitchFamily="18" charset="0"/>
              </a:rPr>
              <a:t>web</a:t>
            </a:r>
            <a:r>
              <a:rPr lang="ru-RU" sz="1400" dirty="0">
                <a:latin typeface="Times New Roman" panose="02020603050405020304" pitchFamily="18" charset="0"/>
                <a:cs typeface="Times New Roman" panose="02020603050405020304" pitchFamily="18" charset="0"/>
              </a:rPr>
              <a:t>-сайтов, содержащих материалы, подтверждающие представленную в отчете информацию о деятельности аттестуемого педагогического работника (сайты организации, в которой педагогический работник осуществляет педагогическую деятельность; сайты сетевых педагогических сообществ и средств массовой информации, где размещены публикации педагогического работника; иные сайты по усмотрению педагогического работника, где представлены результаты его педагогической деятельности).  К отчету может быть представлено приложение объемом не более основной части отчета, содержащее количественные данные в таблицах и графиках, подтверждающие содержание отчета. Отчет о самообследовании создается как текст, раскрывающий особенности профессиональной деятельности аттестуемого педагога. Отчет представляется в виде связного текста по заданной структуре объемом до 5 страниц формата А4.  Отчет должен содержать информацию по 5 разделам</a:t>
            </a:r>
            <a:r>
              <a:rPr lang="ru-RU" sz="1400" dirty="0" smtClean="0">
                <a:latin typeface="Times New Roman" panose="02020603050405020304" pitchFamily="18" charset="0"/>
                <a:cs typeface="Times New Roman" panose="02020603050405020304" pitchFamily="18" charset="0"/>
              </a:rPr>
              <a:t>. </a:t>
            </a:r>
            <a:endParaRPr lang="ru-RU" sz="1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8351933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548680"/>
            <a:ext cx="7848872" cy="369332"/>
          </a:xfrm>
          <a:prstGeom prst="rect">
            <a:avLst/>
          </a:prstGeom>
        </p:spPr>
        <p:txBody>
          <a:bodyPr wrap="square">
            <a:spAutoFit/>
          </a:bodyPr>
          <a:lstStyle/>
          <a:p>
            <a:r>
              <a:rPr lang="ru-RU" dirty="0"/>
              <a:t> </a:t>
            </a:r>
            <a:endParaRPr lang="ru-RU" b="1"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907704" y="476672"/>
            <a:ext cx="4320480" cy="369332"/>
          </a:xfrm>
          <a:prstGeom prst="rect">
            <a:avLst/>
          </a:prstGeom>
        </p:spPr>
        <p:txBody>
          <a:bodyPr wrap="square">
            <a:spAutoFit/>
          </a:bodyPr>
          <a:lstStyle/>
          <a:p>
            <a:pPr algn="ct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Отчет </a:t>
            </a:r>
            <a:r>
              <a:rPr lang="ru-RU" b="1" dirty="0">
                <a:latin typeface="Times New Roman" panose="02020603050405020304" pitchFamily="18" charset="0"/>
                <a:cs typeface="Times New Roman" panose="02020603050405020304" pitchFamily="18" charset="0"/>
              </a:rPr>
              <a:t>о самообследовании </a:t>
            </a:r>
            <a:r>
              <a:rPr lang="ru-RU" b="1" dirty="0" smtClean="0">
                <a:latin typeface="Times New Roman" panose="02020603050405020304" pitchFamily="18" charset="0"/>
                <a:cs typeface="Times New Roman" panose="02020603050405020304" pitchFamily="18" charset="0"/>
              </a:rPr>
              <a:t>   </a:t>
            </a:r>
            <a:endParaRPr lang="ru-RU" b="1"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611560" y="916116"/>
            <a:ext cx="7848872" cy="307777"/>
          </a:xfrm>
          <a:prstGeom prst="rect">
            <a:avLst/>
          </a:prstGeom>
        </p:spPr>
        <p:txBody>
          <a:bodyPr wrap="square">
            <a:spAutoFit/>
          </a:bodyPr>
          <a:lstStyle/>
          <a:p>
            <a:pPr algn="just"/>
            <a:r>
              <a:rPr lang="ru-RU" sz="1400" dirty="0" smtClean="0">
                <a:latin typeface="Times New Roman" panose="02020603050405020304" pitchFamily="18" charset="0"/>
                <a:cs typeface="Times New Roman" panose="02020603050405020304" pitchFamily="18" charset="0"/>
              </a:rPr>
              <a:t>	</a:t>
            </a:r>
            <a:endParaRPr lang="ru-RU" sz="1400" dirty="0">
              <a:latin typeface="Times New Roman" panose="02020603050405020304" pitchFamily="18" charset="0"/>
              <a:cs typeface="Times New Roman" panose="02020603050405020304" pitchFamily="18" charset="0"/>
            </a:endParaRPr>
          </a:p>
        </p:txBody>
      </p:sp>
      <p:pic>
        <p:nvPicPr>
          <p:cNvPr id="5122" name="Picture 2" descr="C:\Users\Гость\Desktop\скриншоты\от сам1.pn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977739" y="745922"/>
            <a:ext cx="7194661" cy="2971110"/>
          </a:xfrm>
          <a:prstGeom prst="rect">
            <a:avLst/>
          </a:prstGeom>
          <a:noFill/>
          <a:extLst>
            <a:ext uri="{909E8E84-426E-40DD-AFC4-6F175D3DCCD1}">
              <a14:hiddenFill xmlns="" xmlns:a14="http://schemas.microsoft.com/office/drawing/2010/main">
                <a:solidFill>
                  <a:srgbClr val="FFFFFF"/>
                </a:solidFill>
              </a14:hiddenFill>
            </a:ext>
          </a:extLst>
        </p:spPr>
      </p:pic>
      <p:pic>
        <p:nvPicPr>
          <p:cNvPr id="5123" name="Picture 3" descr="C:\Users\Гость\Desktop\скриншоты\от сам2.png"/>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985278" y="3717032"/>
            <a:ext cx="7194661" cy="295232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3140751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548680"/>
            <a:ext cx="7848872" cy="369332"/>
          </a:xfrm>
          <a:prstGeom prst="rect">
            <a:avLst/>
          </a:prstGeom>
        </p:spPr>
        <p:txBody>
          <a:bodyPr wrap="square">
            <a:spAutoFit/>
          </a:bodyPr>
          <a:lstStyle/>
          <a:p>
            <a:r>
              <a:rPr lang="ru-RU" dirty="0"/>
              <a:t> </a:t>
            </a:r>
            <a:endParaRPr lang="ru-RU" b="1"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907704" y="476672"/>
            <a:ext cx="4320480" cy="369332"/>
          </a:xfrm>
          <a:prstGeom prst="rect">
            <a:avLst/>
          </a:prstGeom>
        </p:spPr>
        <p:txBody>
          <a:bodyPr wrap="square">
            <a:spAutoFit/>
          </a:bodyPr>
          <a:lstStyle/>
          <a:p>
            <a:pPr algn="ct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Отчет </a:t>
            </a:r>
            <a:r>
              <a:rPr lang="ru-RU" b="1" dirty="0">
                <a:latin typeface="Times New Roman" panose="02020603050405020304" pitchFamily="18" charset="0"/>
                <a:cs typeface="Times New Roman" panose="02020603050405020304" pitchFamily="18" charset="0"/>
              </a:rPr>
              <a:t>о самообследовании </a:t>
            </a:r>
            <a:r>
              <a:rPr lang="ru-RU" b="1" dirty="0" smtClean="0">
                <a:latin typeface="Times New Roman" panose="02020603050405020304" pitchFamily="18" charset="0"/>
                <a:cs typeface="Times New Roman" panose="02020603050405020304" pitchFamily="18" charset="0"/>
              </a:rPr>
              <a:t>   </a:t>
            </a:r>
            <a:endParaRPr lang="ru-RU" b="1"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611560" y="916116"/>
            <a:ext cx="7848872" cy="307777"/>
          </a:xfrm>
          <a:prstGeom prst="rect">
            <a:avLst/>
          </a:prstGeom>
        </p:spPr>
        <p:txBody>
          <a:bodyPr wrap="square">
            <a:spAutoFit/>
          </a:bodyPr>
          <a:lstStyle/>
          <a:p>
            <a:pPr algn="just"/>
            <a:r>
              <a:rPr lang="ru-RU" sz="1400" dirty="0" smtClean="0">
                <a:latin typeface="Times New Roman" panose="02020603050405020304" pitchFamily="18" charset="0"/>
                <a:cs typeface="Times New Roman" panose="02020603050405020304" pitchFamily="18" charset="0"/>
              </a:rPr>
              <a:t>	</a:t>
            </a:r>
            <a:endParaRPr lang="ru-RU" sz="1400" dirty="0">
              <a:latin typeface="Times New Roman" panose="02020603050405020304" pitchFamily="18" charset="0"/>
              <a:cs typeface="Times New Roman" panose="02020603050405020304" pitchFamily="18" charset="0"/>
            </a:endParaRPr>
          </a:p>
        </p:txBody>
      </p:sp>
      <p:pic>
        <p:nvPicPr>
          <p:cNvPr id="6146" name="Picture 2" descr="C:\Users\Гость\Desktop\скриншоты\от сам3.pn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025961" y="841068"/>
            <a:ext cx="7416824" cy="2011868"/>
          </a:xfrm>
          <a:prstGeom prst="rect">
            <a:avLst/>
          </a:prstGeom>
          <a:noFill/>
          <a:extLst>
            <a:ext uri="{909E8E84-426E-40DD-AFC4-6F175D3DCCD1}">
              <a14:hiddenFill xmlns="" xmlns:a14="http://schemas.microsoft.com/office/drawing/2010/main">
                <a:solidFill>
                  <a:srgbClr val="FFFFFF"/>
                </a:solidFill>
              </a14:hiddenFill>
            </a:ext>
          </a:extLst>
        </p:spPr>
      </p:pic>
      <p:pic>
        <p:nvPicPr>
          <p:cNvPr id="6147" name="Picture 3" descr="C:\Users\Гость\Desktop\скриншоты\от сам4.png"/>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1025961" y="2831165"/>
            <a:ext cx="7434471" cy="362217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3120531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548680"/>
            <a:ext cx="7848872" cy="369332"/>
          </a:xfrm>
          <a:prstGeom prst="rect">
            <a:avLst/>
          </a:prstGeom>
        </p:spPr>
        <p:txBody>
          <a:bodyPr wrap="square">
            <a:spAutoFit/>
          </a:bodyPr>
          <a:lstStyle/>
          <a:p>
            <a:r>
              <a:rPr lang="ru-RU" dirty="0"/>
              <a:t> </a:t>
            </a:r>
            <a:endParaRPr lang="ru-RU" b="1"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907704" y="476672"/>
            <a:ext cx="4320480" cy="369332"/>
          </a:xfrm>
          <a:prstGeom prst="rect">
            <a:avLst/>
          </a:prstGeom>
        </p:spPr>
        <p:txBody>
          <a:bodyPr wrap="square">
            <a:spAutoFit/>
          </a:bodyPr>
          <a:lstStyle/>
          <a:p>
            <a:pPr algn="ct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Отчет </a:t>
            </a:r>
            <a:r>
              <a:rPr lang="ru-RU" b="1" dirty="0">
                <a:latin typeface="Times New Roman" panose="02020603050405020304" pitchFamily="18" charset="0"/>
                <a:cs typeface="Times New Roman" panose="02020603050405020304" pitchFamily="18" charset="0"/>
              </a:rPr>
              <a:t>о самообследовании </a:t>
            </a:r>
            <a:r>
              <a:rPr lang="ru-RU" b="1" dirty="0" smtClean="0">
                <a:latin typeface="Times New Roman" panose="02020603050405020304" pitchFamily="18" charset="0"/>
                <a:cs typeface="Times New Roman" panose="02020603050405020304" pitchFamily="18" charset="0"/>
              </a:rPr>
              <a:t>   </a:t>
            </a:r>
            <a:endParaRPr lang="ru-RU" b="1"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611560" y="916116"/>
            <a:ext cx="7848872" cy="307777"/>
          </a:xfrm>
          <a:prstGeom prst="rect">
            <a:avLst/>
          </a:prstGeom>
        </p:spPr>
        <p:txBody>
          <a:bodyPr wrap="square">
            <a:spAutoFit/>
          </a:bodyPr>
          <a:lstStyle/>
          <a:p>
            <a:pPr algn="just"/>
            <a:r>
              <a:rPr lang="ru-RU" sz="1400" dirty="0" smtClean="0">
                <a:latin typeface="Times New Roman" panose="02020603050405020304" pitchFamily="18" charset="0"/>
                <a:cs typeface="Times New Roman" panose="02020603050405020304" pitchFamily="18" charset="0"/>
              </a:rPr>
              <a:t>	</a:t>
            </a:r>
            <a:endParaRPr lang="ru-RU" sz="1400" dirty="0">
              <a:latin typeface="Times New Roman" panose="02020603050405020304" pitchFamily="18" charset="0"/>
              <a:cs typeface="Times New Roman" panose="02020603050405020304" pitchFamily="18" charset="0"/>
            </a:endParaRPr>
          </a:p>
        </p:txBody>
      </p:sp>
      <p:pic>
        <p:nvPicPr>
          <p:cNvPr id="7170" name="Picture 2" descr="C:\Users\Гость\Desktop\скриншоты\от сам5.pn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55576" y="832750"/>
            <a:ext cx="7560840" cy="3604362"/>
          </a:xfrm>
          <a:prstGeom prst="rect">
            <a:avLst/>
          </a:prstGeom>
          <a:noFill/>
          <a:extLst>
            <a:ext uri="{909E8E84-426E-40DD-AFC4-6F175D3DCCD1}">
              <a14:hiddenFill xmlns="" xmlns:a14="http://schemas.microsoft.com/office/drawing/2010/main">
                <a:solidFill>
                  <a:srgbClr val="FFFFFF"/>
                </a:solidFill>
              </a14:hiddenFill>
            </a:ext>
          </a:extLst>
        </p:spPr>
      </p:pic>
      <p:pic>
        <p:nvPicPr>
          <p:cNvPr id="7171" name="Picture 3" descr="C:\Users\Гость\Desktop\скриншоты\от сам6.png"/>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763960" y="4365104"/>
            <a:ext cx="7560840" cy="201622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2826589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548680"/>
            <a:ext cx="7848872" cy="369332"/>
          </a:xfrm>
          <a:prstGeom prst="rect">
            <a:avLst/>
          </a:prstGeom>
        </p:spPr>
        <p:txBody>
          <a:bodyPr wrap="square">
            <a:spAutoFit/>
          </a:bodyPr>
          <a:lstStyle/>
          <a:p>
            <a:r>
              <a:rPr lang="ru-RU" dirty="0"/>
              <a:t> </a:t>
            </a:r>
            <a:endParaRPr lang="ru-RU" b="1"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907704" y="476672"/>
            <a:ext cx="4320480" cy="369332"/>
          </a:xfrm>
          <a:prstGeom prst="rect">
            <a:avLst/>
          </a:prstGeom>
        </p:spPr>
        <p:txBody>
          <a:bodyPr wrap="square">
            <a:spAutoFit/>
          </a:bodyPr>
          <a:lstStyle/>
          <a:p>
            <a:pPr algn="ct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Отчет </a:t>
            </a:r>
            <a:r>
              <a:rPr lang="ru-RU" b="1" dirty="0">
                <a:latin typeface="Times New Roman" panose="02020603050405020304" pitchFamily="18" charset="0"/>
                <a:cs typeface="Times New Roman" panose="02020603050405020304" pitchFamily="18" charset="0"/>
              </a:rPr>
              <a:t>о самообследовании </a:t>
            </a:r>
            <a:r>
              <a:rPr lang="ru-RU" b="1" dirty="0" smtClean="0">
                <a:latin typeface="Times New Roman" panose="02020603050405020304" pitchFamily="18" charset="0"/>
                <a:cs typeface="Times New Roman" panose="02020603050405020304" pitchFamily="18" charset="0"/>
              </a:rPr>
              <a:t>   </a:t>
            </a:r>
            <a:endParaRPr lang="ru-RU" b="1"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611560" y="916116"/>
            <a:ext cx="7848872" cy="307777"/>
          </a:xfrm>
          <a:prstGeom prst="rect">
            <a:avLst/>
          </a:prstGeom>
        </p:spPr>
        <p:txBody>
          <a:bodyPr wrap="square">
            <a:spAutoFit/>
          </a:bodyPr>
          <a:lstStyle/>
          <a:p>
            <a:pPr algn="just"/>
            <a:r>
              <a:rPr lang="ru-RU" sz="1400" dirty="0" smtClean="0">
                <a:latin typeface="Times New Roman" panose="02020603050405020304" pitchFamily="18" charset="0"/>
                <a:cs typeface="Times New Roman" panose="02020603050405020304" pitchFamily="18" charset="0"/>
              </a:rPr>
              <a:t>	</a:t>
            </a:r>
            <a:endParaRPr lang="ru-RU" sz="1400" dirty="0">
              <a:latin typeface="Times New Roman" panose="02020603050405020304" pitchFamily="18" charset="0"/>
              <a:cs typeface="Times New Roman" panose="02020603050405020304" pitchFamily="18" charset="0"/>
            </a:endParaRPr>
          </a:p>
        </p:txBody>
      </p:sp>
      <p:pic>
        <p:nvPicPr>
          <p:cNvPr id="8194" name="Picture 2" descr="C:\Users\Гость\Desktop\скриншоты\от сам7.png"/>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14222" t="12577" r="10991" b="9482"/>
          <a:stretch/>
        </p:blipFill>
        <p:spPr bwMode="auto">
          <a:xfrm>
            <a:off x="899592" y="311762"/>
            <a:ext cx="7416823" cy="3333261"/>
          </a:xfrm>
          <a:prstGeom prst="rect">
            <a:avLst/>
          </a:prstGeom>
          <a:noFill/>
          <a:extLst>
            <a:ext uri="{909E8E84-426E-40DD-AFC4-6F175D3DCCD1}">
              <a14:hiddenFill xmlns="" xmlns:a14="http://schemas.microsoft.com/office/drawing/2010/main">
                <a:solidFill>
                  <a:srgbClr val="FFFFFF"/>
                </a:solidFill>
              </a14:hiddenFill>
            </a:ext>
          </a:extLst>
        </p:spPr>
      </p:pic>
      <p:pic>
        <p:nvPicPr>
          <p:cNvPr id="8195" name="Picture 3" descr="C:\Users\Гость\Desktop\скриншоты\от сам8.png"/>
          <p:cNvPicPr>
            <a:picLocks noChangeAspect="1" noChangeArrowheads="1"/>
          </p:cNvPicPr>
          <p:nvPr/>
        </p:nvPicPr>
        <p:blipFill rotWithShape="1">
          <a:blip r:embed="rId4">
            <a:extLst>
              <a:ext uri="{28A0092B-C50C-407E-A947-70E740481C1C}">
                <a14:useLocalDpi xmlns="" xmlns:a14="http://schemas.microsoft.com/office/drawing/2010/main" val="0"/>
              </a:ext>
            </a:extLst>
          </a:blip>
          <a:srcRect t="22341"/>
          <a:stretch/>
        </p:blipFill>
        <p:spPr bwMode="auto">
          <a:xfrm>
            <a:off x="923255" y="3645023"/>
            <a:ext cx="7393159" cy="292826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1935461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548680"/>
            <a:ext cx="7848872" cy="369332"/>
          </a:xfrm>
          <a:prstGeom prst="rect">
            <a:avLst/>
          </a:prstGeom>
        </p:spPr>
        <p:txBody>
          <a:bodyPr wrap="square">
            <a:spAutoFit/>
          </a:bodyPr>
          <a:lstStyle/>
          <a:p>
            <a:r>
              <a:rPr lang="ru-RU" dirty="0"/>
              <a:t> </a:t>
            </a:r>
            <a:endParaRPr lang="ru-RU" b="1"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907704" y="476672"/>
            <a:ext cx="4320480" cy="369332"/>
          </a:xfrm>
          <a:prstGeom prst="rect">
            <a:avLst/>
          </a:prstGeom>
        </p:spPr>
        <p:txBody>
          <a:bodyPr wrap="square">
            <a:spAutoFit/>
          </a:bodyPr>
          <a:lstStyle/>
          <a:p>
            <a:pPr algn="ct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Отчет </a:t>
            </a:r>
            <a:r>
              <a:rPr lang="ru-RU" b="1" dirty="0">
                <a:latin typeface="Times New Roman" panose="02020603050405020304" pitchFamily="18" charset="0"/>
                <a:cs typeface="Times New Roman" panose="02020603050405020304" pitchFamily="18" charset="0"/>
              </a:rPr>
              <a:t>о самообследовании </a:t>
            </a:r>
            <a:r>
              <a:rPr lang="ru-RU" b="1" dirty="0" smtClean="0">
                <a:latin typeface="Times New Roman" panose="02020603050405020304" pitchFamily="18" charset="0"/>
                <a:cs typeface="Times New Roman" panose="02020603050405020304" pitchFamily="18" charset="0"/>
              </a:rPr>
              <a:t>   </a:t>
            </a:r>
            <a:endParaRPr lang="ru-RU" b="1"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611560" y="916116"/>
            <a:ext cx="7848872" cy="307777"/>
          </a:xfrm>
          <a:prstGeom prst="rect">
            <a:avLst/>
          </a:prstGeom>
        </p:spPr>
        <p:txBody>
          <a:bodyPr wrap="square">
            <a:spAutoFit/>
          </a:bodyPr>
          <a:lstStyle/>
          <a:p>
            <a:pPr algn="just"/>
            <a:r>
              <a:rPr lang="ru-RU" sz="1400" dirty="0" smtClean="0">
                <a:latin typeface="Times New Roman" panose="02020603050405020304" pitchFamily="18" charset="0"/>
                <a:cs typeface="Times New Roman" panose="02020603050405020304" pitchFamily="18" charset="0"/>
              </a:rPr>
              <a:t>	</a:t>
            </a:r>
            <a:endParaRPr lang="ru-RU" sz="1400" dirty="0">
              <a:latin typeface="Times New Roman" panose="02020603050405020304" pitchFamily="18" charset="0"/>
              <a:cs typeface="Times New Roman" panose="02020603050405020304" pitchFamily="18" charset="0"/>
            </a:endParaRPr>
          </a:p>
        </p:txBody>
      </p:sp>
      <p:pic>
        <p:nvPicPr>
          <p:cNvPr id="9218" name="Picture 2" descr="C:\Users\Гость\Desktop\скриншоты\от сам9.pn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31540" y="812307"/>
            <a:ext cx="8208912" cy="2184646"/>
          </a:xfrm>
          <a:prstGeom prst="rect">
            <a:avLst/>
          </a:prstGeom>
          <a:noFill/>
          <a:extLst>
            <a:ext uri="{909E8E84-426E-40DD-AFC4-6F175D3DCCD1}">
              <a14:hiddenFill xmlns="" xmlns:a14="http://schemas.microsoft.com/office/drawing/2010/main">
                <a:solidFill>
                  <a:srgbClr val="FFFFFF"/>
                </a:solidFill>
              </a14:hiddenFill>
            </a:ext>
          </a:extLst>
        </p:spPr>
      </p:pic>
      <p:pic>
        <p:nvPicPr>
          <p:cNvPr id="9219" name="Picture 3" descr="C:\Users\Гость\Desktop\скриншоты\от сам10.png"/>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492629" y="2973424"/>
            <a:ext cx="8208912" cy="352839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7724854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548680"/>
            <a:ext cx="7848872" cy="369332"/>
          </a:xfrm>
          <a:prstGeom prst="rect">
            <a:avLst/>
          </a:prstGeom>
        </p:spPr>
        <p:txBody>
          <a:bodyPr wrap="square">
            <a:spAutoFit/>
          </a:bodyPr>
          <a:lstStyle/>
          <a:p>
            <a:r>
              <a:rPr lang="ru-RU" dirty="0"/>
              <a:t> </a:t>
            </a:r>
            <a:endParaRPr lang="ru-RU" b="1"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907704" y="476672"/>
            <a:ext cx="4320480" cy="369332"/>
          </a:xfrm>
          <a:prstGeom prst="rect">
            <a:avLst/>
          </a:prstGeom>
        </p:spPr>
        <p:txBody>
          <a:bodyPr wrap="square">
            <a:spAutoFit/>
          </a:bodyPr>
          <a:lstStyle/>
          <a:p>
            <a:pPr algn="ct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Отчет </a:t>
            </a:r>
            <a:r>
              <a:rPr lang="ru-RU" b="1" dirty="0">
                <a:latin typeface="Times New Roman" panose="02020603050405020304" pitchFamily="18" charset="0"/>
                <a:cs typeface="Times New Roman" panose="02020603050405020304" pitchFamily="18" charset="0"/>
              </a:rPr>
              <a:t>о самообследовании </a:t>
            </a:r>
            <a:r>
              <a:rPr lang="ru-RU" b="1" dirty="0" smtClean="0">
                <a:latin typeface="Times New Roman" panose="02020603050405020304" pitchFamily="18" charset="0"/>
                <a:cs typeface="Times New Roman" panose="02020603050405020304" pitchFamily="18" charset="0"/>
              </a:rPr>
              <a:t>   </a:t>
            </a:r>
            <a:endParaRPr lang="ru-RU" b="1"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611560" y="916116"/>
            <a:ext cx="7848872" cy="307777"/>
          </a:xfrm>
          <a:prstGeom prst="rect">
            <a:avLst/>
          </a:prstGeom>
        </p:spPr>
        <p:txBody>
          <a:bodyPr wrap="square">
            <a:spAutoFit/>
          </a:bodyPr>
          <a:lstStyle/>
          <a:p>
            <a:pPr algn="just"/>
            <a:r>
              <a:rPr lang="ru-RU" sz="1400" dirty="0" smtClean="0">
                <a:latin typeface="Times New Roman" panose="02020603050405020304" pitchFamily="18" charset="0"/>
                <a:cs typeface="Times New Roman" panose="02020603050405020304" pitchFamily="18" charset="0"/>
              </a:rPr>
              <a:t>	</a:t>
            </a:r>
            <a:endParaRPr lang="ru-RU" sz="1400"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827584" y="825110"/>
            <a:ext cx="7560840" cy="3828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793304" y="4653135"/>
            <a:ext cx="7595120" cy="18791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2374058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548680"/>
            <a:ext cx="7848872" cy="369332"/>
          </a:xfrm>
          <a:prstGeom prst="rect">
            <a:avLst/>
          </a:prstGeom>
        </p:spPr>
        <p:txBody>
          <a:bodyPr wrap="square">
            <a:spAutoFit/>
          </a:bodyPr>
          <a:lstStyle/>
          <a:p>
            <a:r>
              <a:rPr lang="ru-RU" dirty="0"/>
              <a:t> </a:t>
            </a:r>
            <a:endParaRPr lang="ru-RU" b="1"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907704" y="476672"/>
            <a:ext cx="4320480" cy="369332"/>
          </a:xfrm>
          <a:prstGeom prst="rect">
            <a:avLst/>
          </a:prstGeom>
        </p:spPr>
        <p:txBody>
          <a:bodyPr wrap="square">
            <a:spAutoFit/>
          </a:bodyPr>
          <a:lstStyle/>
          <a:p>
            <a:pPr algn="ctr"/>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Отчет </a:t>
            </a:r>
            <a:r>
              <a:rPr lang="ru-RU" b="1" dirty="0">
                <a:latin typeface="Times New Roman" panose="02020603050405020304" pitchFamily="18" charset="0"/>
                <a:cs typeface="Times New Roman" panose="02020603050405020304" pitchFamily="18" charset="0"/>
              </a:rPr>
              <a:t>о самообследовании </a:t>
            </a:r>
            <a:r>
              <a:rPr lang="ru-RU" b="1" dirty="0" smtClean="0">
                <a:latin typeface="Times New Roman" panose="02020603050405020304" pitchFamily="18" charset="0"/>
                <a:cs typeface="Times New Roman" panose="02020603050405020304" pitchFamily="18" charset="0"/>
              </a:rPr>
              <a:t>   </a:t>
            </a:r>
            <a:endParaRPr lang="ru-RU" b="1"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611560" y="916116"/>
            <a:ext cx="7848872" cy="307777"/>
          </a:xfrm>
          <a:prstGeom prst="rect">
            <a:avLst/>
          </a:prstGeom>
        </p:spPr>
        <p:txBody>
          <a:bodyPr wrap="square">
            <a:spAutoFit/>
          </a:bodyPr>
          <a:lstStyle/>
          <a:p>
            <a:pPr algn="just"/>
            <a:r>
              <a:rPr lang="ru-RU" sz="1400" dirty="0" smtClean="0">
                <a:latin typeface="Times New Roman" panose="02020603050405020304" pitchFamily="18" charset="0"/>
                <a:cs typeface="Times New Roman" panose="02020603050405020304" pitchFamily="18" charset="0"/>
              </a:rPr>
              <a:t>	</a:t>
            </a:r>
            <a:endParaRPr lang="ru-RU" sz="1400" dirty="0">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rotWithShape="1">
          <a:blip r:embed="rId3">
            <a:extLst>
              <a:ext uri="{28A0092B-C50C-407E-A947-70E740481C1C}">
                <a14:useLocalDpi xmlns="" xmlns:a14="http://schemas.microsoft.com/office/drawing/2010/main" val="0"/>
              </a:ext>
            </a:extLst>
          </a:blip>
          <a:srcRect b="21338"/>
          <a:stretch/>
        </p:blipFill>
        <p:spPr bwMode="auto">
          <a:xfrm>
            <a:off x="755576" y="918012"/>
            <a:ext cx="7704856" cy="31590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748037" y="4050095"/>
            <a:ext cx="7704856" cy="240783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5228831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476672"/>
            <a:ext cx="7776864" cy="6247864"/>
          </a:xfrm>
          <a:prstGeom prst="rect">
            <a:avLst/>
          </a:prstGeom>
        </p:spPr>
        <p:txBody>
          <a:bodyPr wrap="square">
            <a:spAutoFit/>
          </a:bodyPr>
          <a:lstStyle/>
          <a:p>
            <a:pPr algn="ctr"/>
            <a:r>
              <a:rPr lang="ru-RU" b="1" dirty="0" smtClean="0">
                <a:latin typeface="Times New Roman" panose="02020603050405020304" pitchFamily="18" charset="0"/>
                <a:cs typeface="Times New Roman" panose="02020603050405020304" pitchFamily="18" charset="0"/>
              </a:rPr>
              <a:t>Разделы.</a:t>
            </a:r>
          </a:p>
          <a:p>
            <a:pPr algn="ctr"/>
            <a:endParaRPr lang="ru-RU" b="1" dirty="0" smtClean="0">
              <a:latin typeface="Times New Roman" panose="02020603050405020304" pitchFamily="18" charset="0"/>
              <a:cs typeface="Times New Roman" panose="02020603050405020304" pitchFamily="18" charset="0"/>
            </a:endParaRPr>
          </a:p>
          <a:p>
            <a:pPr marL="285750" indent="-285750">
              <a:buFontTx/>
              <a:buChar char="-"/>
            </a:pPr>
            <a:r>
              <a:rPr lang="ru-RU" sz="1400" dirty="0" smtClean="0">
                <a:latin typeface="Times New Roman" panose="02020603050405020304" pitchFamily="18" charset="0"/>
                <a:cs typeface="Times New Roman" panose="02020603050405020304" pitchFamily="18" charset="0"/>
              </a:rPr>
              <a:t>Профессиональное образование</a:t>
            </a:r>
            <a:r>
              <a:rPr lang="ru-RU" sz="1400" dirty="0">
                <a:latin typeface="Times New Roman" panose="02020603050405020304" pitchFamily="18" charset="0"/>
                <a:cs typeface="Times New Roman" panose="02020603050405020304" pitchFamily="18" charset="0"/>
              </a:rPr>
              <a:t>;</a:t>
            </a:r>
            <a:endParaRPr lang="ru-RU" sz="1400" dirty="0" smtClean="0">
              <a:latin typeface="Times New Roman" panose="02020603050405020304" pitchFamily="18" charset="0"/>
              <a:cs typeface="Times New Roman" panose="02020603050405020304" pitchFamily="18" charset="0"/>
            </a:endParaRPr>
          </a:p>
          <a:p>
            <a:pPr marL="285750" indent="-285750">
              <a:buFontTx/>
              <a:buChar char="-"/>
            </a:pPr>
            <a:r>
              <a:rPr lang="ru-RU" sz="1400" dirty="0" smtClean="0">
                <a:latin typeface="Times New Roman" panose="02020603050405020304" pitchFamily="18" charset="0"/>
                <a:cs typeface="Times New Roman" panose="02020603050405020304" pitchFamily="18" charset="0"/>
              </a:rPr>
              <a:t>Представление о педагогической профессии и профессиональной миссии;</a:t>
            </a:r>
          </a:p>
          <a:p>
            <a:pPr marL="285750" indent="-285750">
              <a:buFontTx/>
              <a:buChar char="-"/>
            </a:pPr>
            <a:r>
              <a:rPr lang="ru-RU" sz="1400" dirty="0" smtClean="0">
                <a:latin typeface="Times New Roman" panose="02020603050405020304" pitchFamily="18" charset="0"/>
                <a:cs typeface="Times New Roman" panose="02020603050405020304" pitchFamily="18" charset="0"/>
              </a:rPr>
              <a:t>Профессиональная деятельность аттестуемого;</a:t>
            </a:r>
          </a:p>
          <a:p>
            <a:pPr marL="285750" indent="-285750">
              <a:buFontTx/>
              <a:buChar char="-"/>
            </a:pPr>
            <a:r>
              <a:rPr lang="ru-RU" sz="1400" dirty="0" smtClean="0">
                <a:latin typeface="Times New Roman" panose="02020603050405020304" pitchFamily="18" charset="0"/>
                <a:cs typeface="Times New Roman" panose="02020603050405020304" pitchFamily="18" charset="0"/>
              </a:rPr>
              <a:t>Результаты профессиональной деятельности педагогического работника;</a:t>
            </a:r>
          </a:p>
          <a:p>
            <a:pPr marL="285750" indent="-285750">
              <a:buFontTx/>
              <a:buChar char="-"/>
            </a:pPr>
            <a:r>
              <a:rPr lang="ru-RU" sz="1400" dirty="0" smtClean="0">
                <a:latin typeface="Times New Roman" panose="02020603050405020304" pitchFamily="18" charset="0"/>
                <a:cs typeface="Times New Roman" panose="02020603050405020304" pitchFamily="18" charset="0"/>
              </a:rPr>
              <a:t>Перспективы развития профессиональной деятельности.</a:t>
            </a:r>
          </a:p>
          <a:p>
            <a:endParaRPr lang="ru-RU" sz="1400" dirty="0" smtClean="0">
              <a:latin typeface="Times New Roman" panose="02020603050405020304" pitchFamily="18" charset="0"/>
              <a:cs typeface="Times New Roman" panose="02020603050405020304" pitchFamily="18" charset="0"/>
            </a:endParaRPr>
          </a:p>
          <a:p>
            <a:pPr algn="ctr"/>
            <a:r>
              <a:rPr lang="ru-RU" sz="1400" b="1" dirty="0" smtClean="0">
                <a:latin typeface="Times New Roman" panose="02020603050405020304" pitchFamily="18" charset="0"/>
                <a:cs typeface="Times New Roman" panose="02020603050405020304" pitchFamily="18" charset="0"/>
              </a:rPr>
              <a:t>Требования </a:t>
            </a:r>
            <a:r>
              <a:rPr lang="ru-RU" sz="1400" b="1" dirty="0">
                <a:latin typeface="Times New Roman" panose="02020603050405020304" pitchFamily="18" charset="0"/>
                <a:cs typeface="Times New Roman" panose="02020603050405020304" pitchFamily="18" charset="0"/>
              </a:rPr>
              <a:t>и ограничения к отчету о </a:t>
            </a:r>
            <a:r>
              <a:rPr lang="ru-RU" sz="1400" b="1" dirty="0" err="1">
                <a:latin typeface="Times New Roman" panose="02020603050405020304" pitchFamily="18" charset="0"/>
                <a:cs typeface="Times New Roman" panose="02020603050405020304" pitchFamily="18" charset="0"/>
              </a:rPr>
              <a:t>самообследовании</a:t>
            </a:r>
            <a:r>
              <a:rPr lang="ru-RU" sz="1400" b="1" dirty="0">
                <a:latin typeface="Times New Roman" panose="02020603050405020304" pitchFamily="18" charset="0"/>
                <a:cs typeface="Times New Roman" panose="02020603050405020304" pitchFamily="18" charset="0"/>
              </a:rPr>
              <a:t>: </a:t>
            </a:r>
            <a:endParaRPr lang="ru-RU" sz="1400" b="1" dirty="0" smtClean="0">
              <a:latin typeface="Times New Roman" panose="02020603050405020304" pitchFamily="18" charset="0"/>
              <a:cs typeface="Times New Roman" panose="02020603050405020304" pitchFamily="18" charset="0"/>
            </a:endParaRPr>
          </a:p>
          <a:p>
            <a:pPr marL="342900" indent="-342900" algn="just">
              <a:buAutoNum type="arabicParenR"/>
            </a:pPr>
            <a:r>
              <a:rPr lang="ru-RU" sz="1400" dirty="0" smtClean="0">
                <a:latin typeface="Times New Roman" panose="02020603050405020304" pitchFamily="18" charset="0"/>
                <a:cs typeface="Times New Roman" panose="02020603050405020304" pitchFamily="18" charset="0"/>
              </a:rPr>
              <a:t>наименование </a:t>
            </a:r>
            <a:r>
              <a:rPr lang="ru-RU" sz="1400" dirty="0">
                <a:latin typeface="Times New Roman" panose="02020603050405020304" pitchFamily="18" charset="0"/>
                <a:cs typeface="Times New Roman" panose="02020603050405020304" pitchFamily="18" charset="0"/>
              </a:rPr>
              <a:t>отчета в формате «</a:t>
            </a:r>
            <a:r>
              <a:rPr lang="ru-RU" sz="1400" dirty="0" err="1">
                <a:latin typeface="Times New Roman" panose="02020603050405020304" pitchFamily="18" charset="0"/>
                <a:cs typeface="Times New Roman" panose="02020603050405020304" pitchFamily="18" charset="0"/>
              </a:rPr>
              <a:t>ФамилияИО_отчет</a:t>
            </a:r>
            <a:r>
              <a:rPr lang="ru-RU" sz="1400" dirty="0">
                <a:latin typeface="Times New Roman" panose="02020603050405020304" pitchFamily="18" charset="0"/>
                <a:cs typeface="Times New Roman" panose="02020603050405020304" pitchFamily="18" charset="0"/>
              </a:rPr>
              <a:t>» (например, «</a:t>
            </a:r>
            <a:r>
              <a:rPr lang="ru-RU" sz="1400" dirty="0" err="1">
                <a:latin typeface="Times New Roman" panose="02020603050405020304" pitchFamily="18" charset="0"/>
                <a:cs typeface="Times New Roman" panose="02020603050405020304" pitchFamily="18" charset="0"/>
              </a:rPr>
              <a:t>ПетровАА_отчет</a:t>
            </a:r>
            <a:r>
              <a:rPr lang="ru-RU" sz="1400" dirty="0" smtClean="0">
                <a:latin typeface="Times New Roman" panose="02020603050405020304" pitchFamily="18" charset="0"/>
                <a:cs typeface="Times New Roman" panose="02020603050405020304" pitchFamily="18" charset="0"/>
              </a:rPr>
              <a:t>»);</a:t>
            </a:r>
          </a:p>
          <a:p>
            <a:pPr algn="just"/>
            <a:r>
              <a:rPr lang="ru-RU" sz="1400" dirty="0" smtClean="0">
                <a:latin typeface="Times New Roman" panose="02020603050405020304" pitchFamily="18" charset="0"/>
                <a:cs typeface="Times New Roman" panose="02020603050405020304" pitchFamily="18" charset="0"/>
              </a:rPr>
              <a:t>2</a:t>
            </a:r>
            <a:r>
              <a:rPr lang="ru-RU" sz="1400" dirty="0">
                <a:latin typeface="Times New Roman" panose="02020603050405020304" pitchFamily="18" charset="0"/>
                <a:cs typeface="Times New Roman" panose="02020603050405020304" pitchFamily="18" charset="0"/>
              </a:rPr>
              <a:t>) объем отчета – до 5 страниц формата А4 (шрифт </a:t>
            </a:r>
            <a:r>
              <a:rPr lang="ru-RU" sz="1400" dirty="0" err="1">
                <a:latin typeface="Times New Roman" panose="02020603050405020304" pitchFamily="18" charset="0"/>
                <a:cs typeface="Times New Roman" panose="02020603050405020304" pitchFamily="18" charset="0"/>
              </a:rPr>
              <a:t>Times</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New</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Roman</a:t>
            </a:r>
            <a:r>
              <a:rPr lang="ru-RU" sz="1400" dirty="0">
                <a:latin typeface="Times New Roman" panose="02020603050405020304" pitchFamily="18" charset="0"/>
                <a:cs typeface="Times New Roman" panose="02020603050405020304" pitchFamily="18" charset="0"/>
              </a:rPr>
              <a:t>, 14 кегль, одинарный интервал), отчет может содержать приложение объемом также не более 5 страниц; </a:t>
            </a:r>
            <a:endParaRPr lang="ru-RU" sz="1400" dirty="0" smtClean="0">
              <a:latin typeface="Times New Roman" panose="02020603050405020304" pitchFamily="18" charset="0"/>
              <a:cs typeface="Times New Roman" panose="02020603050405020304" pitchFamily="18" charset="0"/>
            </a:endParaRPr>
          </a:p>
          <a:p>
            <a:pPr algn="just"/>
            <a:r>
              <a:rPr lang="ru-RU" sz="1400" dirty="0" smtClean="0">
                <a:latin typeface="Times New Roman" panose="02020603050405020304" pitchFamily="18" charset="0"/>
                <a:cs typeface="Times New Roman" panose="02020603050405020304" pitchFamily="18" charset="0"/>
              </a:rPr>
              <a:t>3) </a:t>
            </a:r>
            <a:r>
              <a:rPr lang="ru-RU" sz="1400" dirty="0">
                <a:latin typeface="Times New Roman" panose="02020603050405020304" pitchFamily="18" charset="0"/>
                <a:cs typeface="Times New Roman" panose="02020603050405020304" pitchFamily="18" charset="0"/>
              </a:rPr>
              <a:t>структура отчета должна соответствовать требованиям приказа Департамента образования и молодежной политики Ханты-Мансийского автономного округа – Югры от 25 августа 2014 года № 1110; </a:t>
            </a:r>
            <a:endParaRPr lang="ru-RU" sz="1400" dirty="0" smtClean="0">
              <a:latin typeface="Times New Roman" panose="02020603050405020304" pitchFamily="18" charset="0"/>
              <a:cs typeface="Times New Roman" panose="02020603050405020304" pitchFamily="18" charset="0"/>
            </a:endParaRPr>
          </a:p>
          <a:p>
            <a:pPr algn="just"/>
            <a:r>
              <a:rPr lang="ru-RU" sz="1400" dirty="0" smtClean="0">
                <a:latin typeface="Times New Roman" panose="02020603050405020304" pitchFamily="18" charset="0"/>
                <a:cs typeface="Times New Roman" panose="02020603050405020304" pitchFamily="18" charset="0"/>
              </a:rPr>
              <a:t>4</a:t>
            </a:r>
            <a:r>
              <a:rPr lang="ru-RU" sz="1400" dirty="0">
                <a:latin typeface="Times New Roman" panose="02020603050405020304" pitchFamily="18" charset="0"/>
                <a:cs typeface="Times New Roman" panose="02020603050405020304" pitchFamily="18" charset="0"/>
              </a:rPr>
              <a:t>) ссылки на </a:t>
            </a:r>
            <a:r>
              <a:rPr lang="ru-RU" sz="1400" dirty="0" err="1">
                <a:latin typeface="Times New Roman" panose="02020603050405020304" pitchFamily="18" charset="0"/>
                <a:cs typeface="Times New Roman" panose="02020603050405020304" pitchFamily="18" charset="0"/>
              </a:rPr>
              <a:t>web</a:t>
            </a:r>
            <a:r>
              <a:rPr lang="ru-RU" sz="1400" dirty="0">
                <a:latin typeface="Times New Roman" panose="02020603050405020304" pitchFamily="18" charset="0"/>
                <a:cs typeface="Times New Roman" panose="02020603050405020304" pitchFamily="18" charset="0"/>
              </a:rPr>
              <a:t>-страницы в отчете указываются либо полностью, либо в виде отсылки на номер в документе «список ссылок на </a:t>
            </a:r>
            <a:r>
              <a:rPr lang="ru-RU" sz="1400" dirty="0" err="1">
                <a:latin typeface="Times New Roman" panose="02020603050405020304" pitchFamily="18" charset="0"/>
                <a:cs typeface="Times New Roman" panose="02020603050405020304" pitchFamily="18" charset="0"/>
              </a:rPr>
              <a:t>web</a:t>
            </a:r>
            <a:r>
              <a:rPr lang="ru-RU" sz="1400" dirty="0">
                <a:latin typeface="Times New Roman" panose="02020603050405020304" pitchFamily="18" charset="0"/>
                <a:cs typeface="Times New Roman" panose="02020603050405020304" pitchFamily="18" charset="0"/>
              </a:rPr>
              <a:t>-страницы» (например, [2]); </a:t>
            </a:r>
            <a:endParaRPr lang="ru-RU" sz="1400" dirty="0" smtClean="0">
              <a:latin typeface="Times New Roman" panose="02020603050405020304" pitchFamily="18" charset="0"/>
              <a:cs typeface="Times New Roman" panose="02020603050405020304" pitchFamily="18" charset="0"/>
            </a:endParaRPr>
          </a:p>
          <a:p>
            <a:pPr algn="just"/>
            <a:r>
              <a:rPr lang="ru-RU" sz="1400" dirty="0" smtClean="0">
                <a:latin typeface="Times New Roman" panose="02020603050405020304" pitchFamily="18" charset="0"/>
                <a:cs typeface="Times New Roman" panose="02020603050405020304" pitchFamily="18" charset="0"/>
              </a:rPr>
              <a:t>5</a:t>
            </a:r>
            <a:r>
              <a:rPr lang="ru-RU" sz="1400" dirty="0">
                <a:latin typeface="Times New Roman" panose="02020603050405020304" pitchFamily="18" charset="0"/>
                <a:cs typeface="Times New Roman" panose="02020603050405020304" pitchFamily="18" charset="0"/>
              </a:rPr>
              <a:t>) отчет о </a:t>
            </a:r>
            <a:r>
              <a:rPr lang="ru-RU" sz="1400" dirty="0" err="1">
                <a:latin typeface="Times New Roman" panose="02020603050405020304" pitchFamily="18" charset="0"/>
                <a:cs typeface="Times New Roman" panose="02020603050405020304" pitchFamily="18" charset="0"/>
              </a:rPr>
              <a:t>самообследовании</a:t>
            </a:r>
            <a:r>
              <a:rPr lang="ru-RU" sz="1400" dirty="0">
                <a:latin typeface="Times New Roman" panose="02020603050405020304" pitchFamily="18" charset="0"/>
                <a:cs typeface="Times New Roman" panose="02020603050405020304" pitchFamily="18" charset="0"/>
              </a:rPr>
              <a:t> подписывается педагогом (сложилась общепринятая практика, что отчет подписывается также руководителем образовательной организации, но нормативно данное правило нигде не закреплено); </a:t>
            </a:r>
            <a:endParaRPr lang="ru-RU" sz="1400" dirty="0" smtClean="0">
              <a:latin typeface="Times New Roman" panose="02020603050405020304" pitchFamily="18" charset="0"/>
              <a:cs typeface="Times New Roman" panose="02020603050405020304" pitchFamily="18" charset="0"/>
            </a:endParaRPr>
          </a:p>
          <a:p>
            <a:pPr algn="just"/>
            <a:r>
              <a:rPr lang="ru-RU" sz="1400" dirty="0" smtClean="0">
                <a:latin typeface="Times New Roman" panose="02020603050405020304" pitchFamily="18" charset="0"/>
                <a:cs typeface="Times New Roman" panose="02020603050405020304" pitchFamily="18" charset="0"/>
              </a:rPr>
              <a:t>6</a:t>
            </a:r>
            <a:r>
              <a:rPr lang="ru-RU" sz="1400" dirty="0">
                <a:latin typeface="Times New Roman" panose="02020603050405020304" pitchFamily="18" charset="0"/>
                <a:cs typeface="Times New Roman" panose="02020603050405020304" pitchFamily="18" charset="0"/>
              </a:rPr>
              <a:t>) сканирование отчета о </a:t>
            </a:r>
            <a:r>
              <a:rPr lang="ru-RU" sz="1400" dirty="0" err="1">
                <a:latin typeface="Times New Roman" panose="02020603050405020304" pitchFamily="18" charset="0"/>
                <a:cs typeface="Times New Roman" panose="02020603050405020304" pitchFamily="18" charset="0"/>
              </a:rPr>
              <a:t>самообследовании</a:t>
            </a:r>
            <a:r>
              <a:rPr lang="ru-RU" sz="1400" dirty="0">
                <a:latin typeface="Times New Roman" panose="02020603050405020304" pitchFamily="18" charset="0"/>
                <a:cs typeface="Times New Roman" panose="02020603050405020304" pitchFamily="18" charset="0"/>
              </a:rPr>
              <a:t> должно быть выполнено с разрешением не менее 75 </a:t>
            </a:r>
            <a:r>
              <a:rPr lang="ru-RU" sz="1400" dirty="0" err="1">
                <a:latin typeface="Times New Roman" panose="02020603050405020304" pitchFamily="18" charset="0"/>
                <a:cs typeface="Times New Roman" panose="02020603050405020304" pitchFamily="18" charset="0"/>
              </a:rPr>
              <a:t>dpi</a:t>
            </a:r>
            <a:r>
              <a:rPr lang="ru-RU" sz="1400" dirty="0">
                <a:latin typeface="Times New Roman" panose="02020603050405020304" pitchFamily="18" charset="0"/>
                <a:cs typeface="Times New Roman" panose="02020603050405020304" pitchFamily="18" charset="0"/>
              </a:rPr>
              <a:t>; </a:t>
            </a:r>
            <a:endParaRPr lang="ru-RU" sz="1400" dirty="0" smtClean="0">
              <a:latin typeface="Times New Roman" panose="02020603050405020304" pitchFamily="18" charset="0"/>
              <a:cs typeface="Times New Roman" panose="02020603050405020304" pitchFamily="18" charset="0"/>
            </a:endParaRPr>
          </a:p>
          <a:p>
            <a:pPr algn="just"/>
            <a:r>
              <a:rPr lang="ru-RU" sz="1400" dirty="0" smtClean="0">
                <a:latin typeface="Times New Roman" panose="02020603050405020304" pitchFamily="18" charset="0"/>
                <a:cs typeface="Times New Roman" panose="02020603050405020304" pitchFamily="18" charset="0"/>
              </a:rPr>
              <a:t>7</a:t>
            </a:r>
            <a:r>
              <a:rPr lang="ru-RU" sz="1400" dirty="0">
                <a:latin typeface="Times New Roman" panose="02020603050405020304" pitchFamily="18" charset="0"/>
                <a:cs typeface="Times New Roman" panose="02020603050405020304" pitchFamily="18" charset="0"/>
              </a:rPr>
              <a:t>) отсканированный текст отчета в электронной копии  документа должен быть читаемым; </a:t>
            </a:r>
            <a:endParaRPr lang="ru-RU" sz="1400" dirty="0" smtClean="0">
              <a:latin typeface="Times New Roman" panose="02020603050405020304" pitchFamily="18" charset="0"/>
              <a:cs typeface="Times New Roman" panose="02020603050405020304" pitchFamily="18" charset="0"/>
            </a:endParaRPr>
          </a:p>
          <a:p>
            <a:pPr algn="just"/>
            <a:r>
              <a:rPr lang="ru-RU" sz="1400" dirty="0" smtClean="0">
                <a:latin typeface="Times New Roman" panose="02020603050405020304" pitchFamily="18" charset="0"/>
                <a:cs typeface="Times New Roman" panose="02020603050405020304" pitchFamily="18" charset="0"/>
              </a:rPr>
              <a:t>8</a:t>
            </a:r>
            <a:r>
              <a:rPr lang="ru-RU" sz="1400" dirty="0">
                <a:latin typeface="Times New Roman" panose="02020603050405020304" pitchFamily="18" charset="0"/>
                <a:cs typeface="Times New Roman" panose="02020603050405020304" pitchFamily="18" charset="0"/>
              </a:rPr>
              <a:t>) наименование списка ссылок на </a:t>
            </a:r>
            <a:r>
              <a:rPr lang="ru-RU" sz="1400" dirty="0" err="1">
                <a:latin typeface="Times New Roman" panose="02020603050405020304" pitchFamily="18" charset="0"/>
                <a:cs typeface="Times New Roman" panose="02020603050405020304" pitchFamily="18" charset="0"/>
              </a:rPr>
              <a:t>web</a:t>
            </a:r>
            <a:r>
              <a:rPr lang="ru-RU" sz="1400" dirty="0">
                <a:latin typeface="Times New Roman" panose="02020603050405020304" pitchFamily="18" charset="0"/>
                <a:cs typeface="Times New Roman" panose="02020603050405020304" pitchFamily="18" charset="0"/>
              </a:rPr>
              <a:t>-страницы «</a:t>
            </a:r>
            <a:r>
              <a:rPr lang="ru-RU" sz="1400" dirty="0" err="1">
                <a:latin typeface="Times New Roman" panose="02020603050405020304" pitchFamily="18" charset="0"/>
                <a:cs typeface="Times New Roman" panose="02020603050405020304" pitchFamily="18" charset="0"/>
              </a:rPr>
              <a:t>ФамилияИО_ссылки</a:t>
            </a:r>
            <a:r>
              <a:rPr lang="ru-RU" sz="1400" dirty="0">
                <a:latin typeface="Times New Roman" panose="02020603050405020304" pitchFamily="18" charset="0"/>
                <a:cs typeface="Times New Roman" panose="02020603050405020304" pitchFamily="18" charset="0"/>
              </a:rPr>
              <a:t>» (например, «</a:t>
            </a:r>
            <a:r>
              <a:rPr lang="ru-RU" sz="1400" dirty="0" err="1">
                <a:latin typeface="Times New Roman" panose="02020603050405020304" pitchFamily="18" charset="0"/>
                <a:cs typeface="Times New Roman" panose="02020603050405020304" pitchFamily="18" charset="0"/>
              </a:rPr>
              <a:t>ПетровАА_ссылки</a:t>
            </a:r>
            <a:r>
              <a:rPr lang="ru-RU" sz="1400" dirty="0">
                <a:latin typeface="Times New Roman" panose="02020603050405020304" pitchFamily="18" charset="0"/>
                <a:cs typeface="Times New Roman" panose="02020603050405020304" pitchFamily="18" charset="0"/>
              </a:rPr>
              <a:t>»); </a:t>
            </a:r>
            <a:endParaRPr lang="ru-RU" sz="1400" dirty="0" smtClean="0">
              <a:latin typeface="Times New Roman" panose="02020603050405020304" pitchFamily="18" charset="0"/>
              <a:cs typeface="Times New Roman" panose="02020603050405020304" pitchFamily="18" charset="0"/>
            </a:endParaRPr>
          </a:p>
          <a:p>
            <a:pPr algn="just"/>
            <a:r>
              <a:rPr lang="ru-RU" sz="1400" dirty="0" smtClean="0">
                <a:latin typeface="Times New Roman" panose="02020603050405020304" pitchFamily="18" charset="0"/>
                <a:cs typeface="Times New Roman" panose="02020603050405020304" pitchFamily="18" charset="0"/>
              </a:rPr>
              <a:t>9</a:t>
            </a:r>
            <a:r>
              <a:rPr lang="ru-RU" sz="1400" dirty="0">
                <a:latin typeface="Times New Roman" panose="02020603050405020304" pitchFamily="18" charset="0"/>
                <a:cs typeface="Times New Roman" panose="02020603050405020304" pitchFamily="18" charset="0"/>
              </a:rPr>
              <a:t>) документ «список ссылок на </a:t>
            </a:r>
            <a:r>
              <a:rPr lang="ru-RU" sz="1400" dirty="0" err="1">
                <a:latin typeface="Times New Roman" panose="02020603050405020304" pitchFamily="18" charset="0"/>
                <a:cs typeface="Times New Roman" panose="02020603050405020304" pitchFamily="18" charset="0"/>
              </a:rPr>
              <a:t>web</a:t>
            </a:r>
            <a:r>
              <a:rPr lang="ru-RU" sz="1400" dirty="0">
                <a:latin typeface="Times New Roman" panose="02020603050405020304" pitchFamily="18" charset="0"/>
                <a:cs typeface="Times New Roman" panose="02020603050405020304" pitchFamily="18" charset="0"/>
              </a:rPr>
              <a:t>-страницы» оформляется в формате А4 (шрифт </a:t>
            </a:r>
            <a:r>
              <a:rPr lang="ru-RU" sz="1400" dirty="0" err="1">
                <a:latin typeface="Times New Roman" panose="02020603050405020304" pitchFamily="18" charset="0"/>
                <a:cs typeface="Times New Roman" panose="02020603050405020304" pitchFamily="18" charset="0"/>
              </a:rPr>
              <a:t>Times</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New</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Roman</a:t>
            </a:r>
            <a:r>
              <a:rPr lang="ru-RU" sz="1400" dirty="0">
                <a:latin typeface="Times New Roman" panose="02020603050405020304" pitchFamily="18" charset="0"/>
                <a:cs typeface="Times New Roman" panose="02020603050405020304" pitchFamily="18" charset="0"/>
              </a:rPr>
              <a:t>, 14 кегль, одинарный интервал) с нумерацией арабскими цифрами. </a:t>
            </a:r>
          </a:p>
        </p:txBody>
      </p:sp>
    </p:spTree>
    <p:extLst>
      <p:ext uri="{BB962C8B-B14F-4D97-AF65-F5344CB8AC3E}">
        <p14:creationId xmlns="" xmlns:p14="http://schemas.microsoft.com/office/powerpoint/2010/main" val="38187003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47864" y="548680"/>
            <a:ext cx="2798138" cy="369332"/>
          </a:xfrm>
          <a:prstGeom prst="rect">
            <a:avLst/>
          </a:prstGeom>
        </p:spPr>
        <p:txBody>
          <a:bodyPr wrap="none">
            <a:spAutoFit/>
          </a:bodyPr>
          <a:lstStyle/>
          <a:p>
            <a:r>
              <a:rPr lang="ru-RU" b="1" dirty="0">
                <a:latin typeface="Times New Roman" panose="02020603050405020304" pitchFamily="18" charset="0"/>
                <a:cs typeface="Times New Roman" panose="02020603050405020304" pitchFamily="18" charset="0"/>
              </a:rPr>
              <a:t>Аттестационное задание </a:t>
            </a:r>
          </a:p>
        </p:txBody>
      </p:sp>
      <p:sp>
        <p:nvSpPr>
          <p:cNvPr id="3" name="Прямоугольник 2"/>
          <p:cNvSpPr/>
          <p:nvPr/>
        </p:nvSpPr>
        <p:spPr>
          <a:xfrm>
            <a:off x="323528" y="934925"/>
            <a:ext cx="8388424" cy="5309146"/>
          </a:xfrm>
          <a:prstGeom prst="rect">
            <a:avLst/>
          </a:prstGeom>
        </p:spPr>
        <p:txBody>
          <a:bodyPr wrap="square">
            <a:spAutoFit/>
          </a:bodyPr>
          <a:lstStyle/>
          <a:p>
            <a:pPr algn="just">
              <a:lnSpc>
                <a:spcPct val="150000"/>
              </a:lnSpc>
            </a:pPr>
            <a:r>
              <a:rPr lang="ru-RU" dirty="0" smtClean="0">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На втором этапе всем аттестуемым педагогам, независимо от категории, на которую они претендуют (помимо педагогических работников, имеющих право на прохождение процедуры аттестации по упрощенной форме), предлагается решить аттестационное задание. Основой аттестационных заданий являются профессиональные задачи с развивающимися контекстами. </a:t>
            </a:r>
          </a:p>
          <a:p>
            <a:pPr algn="just">
              <a:lnSpc>
                <a:spcPct val="150000"/>
              </a:lnSpc>
            </a:pPr>
            <a:r>
              <a:rPr lang="ru-RU" sz="1400" dirty="0" smtClean="0">
                <a:latin typeface="Times New Roman" panose="02020603050405020304" pitchFamily="18" charset="0"/>
                <a:cs typeface="Times New Roman" panose="02020603050405020304" pitchFamily="18" charset="0"/>
              </a:rPr>
              <a:t>	Аттестационное задание представляет собой профессиональную задачу, содержание которой основано на реализуемых педагогическим работником трудовых функциях. Все аттестационные задания известны аттестуемым заранее и открыты для выбора на странице «Аттестация педагогов» официального сайта Института в сети </a:t>
            </a:r>
            <a:r>
              <a:rPr lang="ru-RU" sz="1400" b="1" dirty="0" smtClean="0">
                <a:latin typeface="Times New Roman" panose="02020603050405020304" pitchFamily="18" charset="0"/>
                <a:cs typeface="Times New Roman" panose="02020603050405020304" pitchFamily="18" charset="0"/>
              </a:rPr>
              <a:t>Интернет http://www.iro86.ru в разделе «База аттестационных заданий». </a:t>
            </a:r>
          </a:p>
          <a:p>
            <a:pPr algn="just">
              <a:lnSpc>
                <a:spcPct val="150000"/>
              </a:lnSpc>
            </a:pPr>
            <a:r>
              <a:rPr lang="ru-RU" sz="1400" dirty="0" smtClean="0">
                <a:latin typeface="Times New Roman" panose="02020603050405020304" pitchFamily="18" charset="0"/>
                <a:cs typeface="Times New Roman" panose="02020603050405020304" pitchFamily="18" charset="0"/>
              </a:rPr>
              <a:t>Педагогом выполняется одно аттестационное задание!    В структуре самого текста выделяется пояснительная записка с обоснованием предлагаемого решения и, собственно, документ, соответствующий содержанию задания (рабочая программа учебной дисциплины, конспект учебного занятия, программа, проект). Аттестационное задание выполняется педагогом в текстовой форме, имеет объем до 10 страниц формата А4 (шрифт </a:t>
            </a:r>
            <a:r>
              <a:rPr lang="ru-RU" sz="1400" dirty="0" err="1" smtClean="0">
                <a:latin typeface="Times New Roman" panose="02020603050405020304" pitchFamily="18" charset="0"/>
                <a:cs typeface="Times New Roman" panose="02020603050405020304" pitchFamily="18" charset="0"/>
              </a:rPr>
              <a:t>Times</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New</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Roman</a:t>
            </a:r>
            <a:r>
              <a:rPr lang="ru-RU" sz="1400" dirty="0" smtClean="0">
                <a:latin typeface="Times New Roman" panose="02020603050405020304" pitchFamily="18" charset="0"/>
                <a:cs typeface="Times New Roman" panose="02020603050405020304" pitchFamily="18" charset="0"/>
              </a:rPr>
              <a:t>, 14 кегль, одинарный интервал).  Известными являются также и критерии, по которым будет оцениваться результат работы аттестуемого педагога. Это матрицы для экспертов, которые находятся в файле с самим заданием. </a:t>
            </a:r>
          </a:p>
          <a:p>
            <a:pPr algn="just"/>
            <a:endParaRPr lang="ru-RU" dirty="0"/>
          </a:p>
        </p:txBody>
      </p:sp>
      <p:sp>
        <p:nvSpPr>
          <p:cNvPr id="4" name="Прямоугольник 3"/>
          <p:cNvSpPr/>
          <p:nvPr/>
        </p:nvSpPr>
        <p:spPr>
          <a:xfrm>
            <a:off x="1574002" y="2996952"/>
            <a:ext cx="4572000" cy="369332"/>
          </a:xfrm>
          <a:prstGeom prst="rect">
            <a:avLst/>
          </a:prstGeom>
        </p:spPr>
        <p:txBody>
          <a:bodyPr>
            <a:spAutoFit/>
          </a:bodyPr>
          <a:lstStyle/>
          <a:p>
            <a:endParaRPr lang="ru-RU" dirty="0"/>
          </a:p>
        </p:txBody>
      </p:sp>
    </p:spTree>
    <p:extLst>
      <p:ext uri="{BB962C8B-B14F-4D97-AF65-F5344CB8AC3E}">
        <p14:creationId xmlns="" xmlns:p14="http://schemas.microsoft.com/office/powerpoint/2010/main" val="40096838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574002" y="2996952"/>
            <a:ext cx="4572000" cy="369332"/>
          </a:xfrm>
          <a:prstGeom prst="rect">
            <a:avLst/>
          </a:prstGeom>
        </p:spPr>
        <p:txBody>
          <a:bodyPr>
            <a:spAutoFit/>
          </a:bodyPr>
          <a:lstStyle/>
          <a:p>
            <a:endParaRPr lang="ru-RU" dirty="0"/>
          </a:p>
        </p:txBody>
      </p:sp>
      <p:pic>
        <p:nvPicPr>
          <p:cNvPr id="2050" name="Picture 2" descr="C:\Users\Гость\Desktop\скриншоты\аттестационное задание.pn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475656" y="332656"/>
            <a:ext cx="6336704" cy="626469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8432893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934925"/>
            <a:ext cx="8388424" cy="369332"/>
          </a:xfrm>
          <a:prstGeom prst="rect">
            <a:avLst/>
          </a:prstGeom>
        </p:spPr>
        <p:txBody>
          <a:bodyPr wrap="square">
            <a:spAutoFit/>
          </a:bodyPr>
          <a:lstStyle/>
          <a:p>
            <a:pPr algn="just"/>
            <a:r>
              <a:rPr lang="ru-RU" dirty="0" smtClean="0">
                <a:latin typeface="Times New Roman" panose="02020603050405020304" pitchFamily="18" charset="0"/>
                <a:cs typeface="Times New Roman" panose="02020603050405020304" pitchFamily="18" charset="0"/>
              </a:rPr>
              <a:t>	</a:t>
            </a:r>
            <a:endParaRPr lang="ru-RU" dirty="0"/>
          </a:p>
        </p:txBody>
      </p:sp>
      <p:sp>
        <p:nvSpPr>
          <p:cNvPr id="4" name="Прямоугольник 3"/>
          <p:cNvSpPr/>
          <p:nvPr/>
        </p:nvSpPr>
        <p:spPr>
          <a:xfrm>
            <a:off x="1574002" y="2996952"/>
            <a:ext cx="4572000" cy="369332"/>
          </a:xfrm>
          <a:prstGeom prst="rect">
            <a:avLst/>
          </a:prstGeom>
        </p:spPr>
        <p:txBody>
          <a:bodyPr>
            <a:spAutoFit/>
          </a:bodyPr>
          <a:lstStyle/>
          <a:p>
            <a:endParaRPr lang="ru-RU" dirty="0"/>
          </a:p>
        </p:txBody>
      </p:sp>
      <p:sp>
        <p:nvSpPr>
          <p:cNvPr id="5" name="Прямоугольник 4"/>
          <p:cNvSpPr/>
          <p:nvPr/>
        </p:nvSpPr>
        <p:spPr>
          <a:xfrm>
            <a:off x="323637" y="476672"/>
            <a:ext cx="8496944" cy="5909310"/>
          </a:xfrm>
          <a:prstGeom prst="rect">
            <a:avLst/>
          </a:prstGeom>
        </p:spPr>
        <p:txBody>
          <a:bodyPr wrap="square">
            <a:spAutoFit/>
          </a:bodyPr>
          <a:lstStyle/>
          <a:p>
            <a:pPr algn="ctr"/>
            <a:r>
              <a:rPr lang="ru-RU" b="1" dirty="0">
                <a:latin typeface="Times New Roman" panose="02020603050405020304" pitchFamily="18" charset="0"/>
                <a:cs typeface="Times New Roman" panose="02020603050405020304" pitchFamily="18" charset="0"/>
              </a:rPr>
              <a:t>Требования и ограничения к аттестационному заданию: </a:t>
            </a:r>
          </a:p>
          <a:p>
            <a:pPr algn="just"/>
            <a:r>
              <a:rPr lang="ru-RU" dirty="0">
                <a:latin typeface="Times New Roman" panose="02020603050405020304" pitchFamily="18" charset="0"/>
                <a:cs typeface="Times New Roman" panose="02020603050405020304" pitchFamily="18" charset="0"/>
              </a:rPr>
              <a:t> </a:t>
            </a:r>
          </a:p>
          <a:p>
            <a:pPr marL="342900" indent="-342900" algn="just">
              <a:buAutoNum type="arabicParenR"/>
            </a:pPr>
            <a:r>
              <a:rPr lang="ru-RU" dirty="0" smtClean="0">
                <a:latin typeface="Times New Roman" panose="02020603050405020304" pitchFamily="18" charset="0"/>
                <a:cs typeface="Times New Roman" panose="02020603050405020304" pitchFamily="18" charset="0"/>
              </a:rPr>
              <a:t>наименование </a:t>
            </a:r>
            <a:r>
              <a:rPr lang="ru-RU" dirty="0">
                <a:latin typeface="Times New Roman" panose="02020603050405020304" pitchFamily="18" charset="0"/>
                <a:cs typeface="Times New Roman" panose="02020603050405020304" pitchFamily="18" charset="0"/>
              </a:rPr>
              <a:t>задания в формате «</a:t>
            </a:r>
            <a:r>
              <a:rPr lang="ru-RU" dirty="0" err="1">
                <a:latin typeface="Times New Roman" panose="02020603050405020304" pitchFamily="18" charset="0"/>
                <a:cs typeface="Times New Roman" panose="02020603050405020304" pitchFamily="18" charset="0"/>
              </a:rPr>
              <a:t>ФамилияИО_задание</a:t>
            </a:r>
            <a:r>
              <a:rPr lang="ru-RU" dirty="0">
                <a:latin typeface="Times New Roman" panose="02020603050405020304" pitchFamily="18" charset="0"/>
                <a:cs typeface="Times New Roman" panose="02020603050405020304" pitchFamily="18" charset="0"/>
              </a:rPr>
              <a:t>» (например, «</a:t>
            </a:r>
            <a:r>
              <a:rPr lang="ru-RU" dirty="0" err="1">
                <a:latin typeface="Times New Roman" panose="02020603050405020304" pitchFamily="18" charset="0"/>
                <a:cs typeface="Times New Roman" panose="02020603050405020304" pitchFamily="18" charset="0"/>
              </a:rPr>
              <a:t>ПетровАА_задание</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pPr algn="just"/>
            <a:r>
              <a:rPr lang="ru-RU" dirty="0" smtClean="0">
                <a:latin typeface="Times New Roman" panose="02020603050405020304" pitchFamily="18" charset="0"/>
                <a:cs typeface="Times New Roman" panose="02020603050405020304" pitchFamily="18" charset="0"/>
              </a:rPr>
              <a:t>2</a:t>
            </a:r>
            <a:r>
              <a:rPr lang="ru-RU" dirty="0">
                <a:latin typeface="Times New Roman" panose="02020603050405020304" pitchFamily="18" charset="0"/>
                <a:cs typeface="Times New Roman" panose="02020603050405020304" pitchFamily="18" charset="0"/>
              </a:rPr>
              <a:t>) бланк аттестационного задания размещен на официальном сайте АУ «Институт развития образования» (http://www.iro86.ru) – раздел «Аттестация педагогов» – подраздел «Информационно-методические материалы» – страница «Бланк аттестационного задания»; </a:t>
            </a:r>
            <a:endParaRPr lang="ru-RU" dirty="0" smtClean="0">
              <a:latin typeface="Times New Roman" panose="02020603050405020304" pitchFamily="18" charset="0"/>
              <a:cs typeface="Times New Roman" panose="02020603050405020304" pitchFamily="18" charset="0"/>
            </a:endParaRPr>
          </a:p>
          <a:p>
            <a:pPr algn="just"/>
            <a:r>
              <a:rPr lang="ru-RU" dirty="0" smtClean="0">
                <a:latin typeface="Times New Roman" panose="02020603050405020304" pitchFamily="18" charset="0"/>
                <a:cs typeface="Times New Roman" panose="02020603050405020304" pitchFamily="18" charset="0"/>
              </a:rPr>
              <a:t>3</a:t>
            </a:r>
            <a:r>
              <a:rPr lang="ru-RU" dirty="0">
                <a:latin typeface="Times New Roman" panose="02020603050405020304" pitchFamily="18" charset="0"/>
                <a:cs typeface="Times New Roman" panose="02020603050405020304" pitchFamily="18" charset="0"/>
              </a:rPr>
              <a:t>) аттестационное задание выполняется педагогом в текстовой форме, имеет объем до 10 страниц формата А4 (шрифт </a:t>
            </a:r>
            <a:r>
              <a:rPr lang="ru-RU" dirty="0" err="1">
                <a:latin typeface="Times New Roman" panose="02020603050405020304" pitchFamily="18" charset="0"/>
                <a:cs typeface="Times New Roman" panose="02020603050405020304" pitchFamily="18" charset="0"/>
              </a:rPr>
              <a:t>Times</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New</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Roman</a:t>
            </a:r>
            <a:r>
              <a:rPr lang="ru-RU" dirty="0">
                <a:latin typeface="Times New Roman" panose="02020603050405020304" pitchFamily="18" charset="0"/>
                <a:cs typeface="Times New Roman" panose="02020603050405020304" pitchFamily="18" charset="0"/>
              </a:rPr>
              <a:t>, 14 кегль, одинарный интервал); </a:t>
            </a:r>
            <a:endParaRPr lang="ru-RU" dirty="0" smtClean="0">
              <a:latin typeface="Times New Roman" panose="02020603050405020304" pitchFamily="18" charset="0"/>
              <a:cs typeface="Times New Roman" panose="02020603050405020304" pitchFamily="18" charset="0"/>
            </a:endParaRPr>
          </a:p>
          <a:p>
            <a:pPr algn="just"/>
            <a:r>
              <a:rPr lang="ru-RU" dirty="0" smtClean="0">
                <a:latin typeface="Times New Roman" panose="02020603050405020304" pitchFamily="18" charset="0"/>
                <a:cs typeface="Times New Roman" panose="02020603050405020304" pitchFamily="18" charset="0"/>
              </a:rPr>
              <a:t>4</a:t>
            </a:r>
            <a:r>
              <a:rPr lang="ru-RU" dirty="0">
                <a:latin typeface="Times New Roman" panose="02020603050405020304" pitchFamily="18" charset="0"/>
                <a:cs typeface="Times New Roman" panose="02020603050405020304" pitchFamily="18" charset="0"/>
              </a:rPr>
              <a:t>) аттестационные задания размещены и открыты для выбора на сайте АУ «Институт развития образования» – раздел «Аттестация педагогов» – подраздел «База аттестационных заданий»; </a:t>
            </a:r>
            <a:endParaRPr lang="ru-RU" dirty="0" smtClean="0">
              <a:latin typeface="Times New Roman" panose="02020603050405020304" pitchFamily="18" charset="0"/>
              <a:cs typeface="Times New Roman" panose="02020603050405020304" pitchFamily="18" charset="0"/>
            </a:endParaRPr>
          </a:p>
          <a:p>
            <a:pPr algn="just"/>
            <a:r>
              <a:rPr lang="ru-RU" dirty="0" smtClean="0">
                <a:latin typeface="Times New Roman" panose="02020603050405020304" pitchFamily="18" charset="0"/>
                <a:cs typeface="Times New Roman" panose="02020603050405020304" pitchFamily="18" charset="0"/>
              </a:rPr>
              <a:t>5</a:t>
            </a:r>
            <a:r>
              <a:rPr lang="ru-RU" dirty="0">
                <a:latin typeface="Times New Roman" panose="02020603050405020304" pitchFamily="18" charset="0"/>
                <a:cs typeface="Times New Roman" panose="02020603050405020304" pitchFamily="18" charset="0"/>
              </a:rPr>
              <a:t>) аттестационное задание подписывается педагогом; </a:t>
            </a:r>
            <a:endParaRPr lang="ru-RU" dirty="0" smtClean="0">
              <a:latin typeface="Times New Roman" panose="02020603050405020304" pitchFamily="18" charset="0"/>
              <a:cs typeface="Times New Roman" panose="02020603050405020304" pitchFamily="18" charset="0"/>
            </a:endParaRPr>
          </a:p>
          <a:p>
            <a:pPr algn="just"/>
            <a:r>
              <a:rPr lang="ru-RU" dirty="0" smtClean="0">
                <a:latin typeface="Times New Roman" panose="02020603050405020304" pitchFamily="18" charset="0"/>
                <a:cs typeface="Times New Roman" panose="02020603050405020304" pitchFamily="18" charset="0"/>
              </a:rPr>
              <a:t>6</a:t>
            </a:r>
            <a:r>
              <a:rPr lang="ru-RU" dirty="0">
                <a:latin typeface="Times New Roman" panose="02020603050405020304" pitchFamily="18" charset="0"/>
                <a:cs typeface="Times New Roman" panose="02020603050405020304" pitchFamily="18" charset="0"/>
              </a:rPr>
              <a:t>) сканирование аттестационного задания должно быть выполнено с разрешением не менее 75 </a:t>
            </a:r>
            <a:r>
              <a:rPr lang="ru-RU" dirty="0" err="1">
                <a:latin typeface="Times New Roman" panose="02020603050405020304" pitchFamily="18" charset="0"/>
                <a:cs typeface="Times New Roman" panose="02020603050405020304" pitchFamily="18" charset="0"/>
              </a:rPr>
              <a:t>dpi</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pPr algn="just"/>
            <a:r>
              <a:rPr lang="ru-RU" dirty="0" smtClean="0">
                <a:latin typeface="Times New Roman" panose="02020603050405020304" pitchFamily="18" charset="0"/>
                <a:cs typeface="Times New Roman" panose="02020603050405020304" pitchFamily="18" charset="0"/>
              </a:rPr>
              <a:t>7</a:t>
            </a:r>
            <a:r>
              <a:rPr lang="ru-RU" dirty="0">
                <a:latin typeface="Times New Roman" panose="02020603050405020304" pitchFamily="18" charset="0"/>
                <a:cs typeface="Times New Roman" panose="02020603050405020304" pitchFamily="18" charset="0"/>
              </a:rPr>
              <a:t>) отсканированный текст аттестационного задания в электронной копии  документа должен быть читаемым; </a:t>
            </a:r>
            <a:endParaRPr lang="ru-RU" dirty="0" smtClean="0">
              <a:latin typeface="Times New Roman" panose="02020603050405020304" pitchFamily="18" charset="0"/>
              <a:cs typeface="Times New Roman" panose="02020603050405020304" pitchFamily="18" charset="0"/>
            </a:endParaRPr>
          </a:p>
          <a:p>
            <a:pPr algn="just"/>
            <a:r>
              <a:rPr lang="ru-RU" dirty="0" smtClean="0">
                <a:latin typeface="Times New Roman" panose="02020603050405020304" pitchFamily="18" charset="0"/>
                <a:cs typeface="Times New Roman" panose="02020603050405020304" pitchFamily="18" charset="0"/>
              </a:rPr>
              <a:t>8</a:t>
            </a:r>
            <a:r>
              <a:rPr lang="ru-RU" dirty="0">
                <a:latin typeface="Times New Roman" panose="02020603050405020304" pitchFamily="18" charset="0"/>
                <a:cs typeface="Times New Roman" panose="02020603050405020304" pitchFamily="18" charset="0"/>
              </a:rPr>
              <a:t>) аттестационное задание предоставляется в виде скан-копии в формате </a:t>
            </a:r>
            <a:r>
              <a:rPr lang="ru-RU" dirty="0" err="1">
                <a:latin typeface="Times New Roman" panose="02020603050405020304" pitchFamily="18" charset="0"/>
                <a:cs typeface="Times New Roman" panose="02020603050405020304" pitchFamily="18" charset="0"/>
              </a:rPr>
              <a:t>pdf</a:t>
            </a:r>
            <a:r>
              <a:rPr lang="ru-RU" dirty="0">
                <a:latin typeface="Times New Roman" panose="02020603050405020304" pitchFamily="18" charset="0"/>
                <a:cs typeface="Times New Roman" panose="02020603050405020304" pitchFamily="18" charset="0"/>
              </a:rPr>
              <a:t>. </a:t>
            </a:r>
          </a:p>
          <a:p>
            <a:r>
              <a:rPr lang="ru-RU" dirty="0"/>
              <a:t> </a:t>
            </a:r>
          </a:p>
        </p:txBody>
      </p:sp>
    </p:spTree>
    <p:extLst>
      <p:ext uri="{BB962C8B-B14F-4D97-AF65-F5344CB8AC3E}">
        <p14:creationId xmlns="" xmlns:p14="http://schemas.microsoft.com/office/powerpoint/2010/main" val="26725605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 xmlns:p14="http://schemas.microsoft.com/office/powerpoint/2010/main" val="1855853608"/>
              </p:ext>
            </p:extLst>
          </p:nvPr>
        </p:nvGraphicFramePr>
        <p:xfrm>
          <a:off x="323528" y="332657"/>
          <a:ext cx="8496944" cy="6379619"/>
        </p:xfrm>
        <a:graphic>
          <a:graphicData uri="http://schemas.openxmlformats.org/drawingml/2006/table">
            <a:tbl>
              <a:tblPr firstRow="1" firstCol="1" bandRow="1">
                <a:tableStyleId>{5C22544A-7EE6-4342-B048-85BDC9FD1C3A}</a:tableStyleId>
              </a:tblPr>
              <a:tblGrid>
                <a:gridCol w="7366714">
                  <a:extLst>
                    <a:ext uri="{9D8B030D-6E8A-4147-A177-3AD203B41FA5}">
                      <a16:colId xmlns="" xmlns:a16="http://schemas.microsoft.com/office/drawing/2014/main" val="1157056754"/>
                    </a:ext>
                  </a:extLst>
                </a:gridCol>
                <a:gridCol w="494969">
                  <a:extLst>
                    <a:ext uri="{9D8B030D-6E8A-4147-A177-3AD203B41FA5}">
                      <a16:colId xmlns="" xmlns:a16="http://schemas.microsoft.com/office/drawing/2014/main" val="100235386"/>
                    </a:ext>
                  </a:extLst>
                </a:gridCol>
                <a:gridCol w="635261">
                  <a:extLst>
                    <a:ext uri="{9D8B030D-6E8A-4147-A177-3AD203B41FA5}">
                      <a16:colId xmlns="" xmlns:a16="http://schemas.microsoft.com/office/drawing/2014/main" val="322384128"/>
                    </a:ext>
                  </a:extLst>
                </a:gridCol>
              </a:tblGrid>
              <a:tr h="687540">
                <a:tc>
                  <a:txBody>
                    <a:bodyPr/>
                    <a:lstStyle/>
                    <a:p>
                      <a:pPr marL="457200"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Параметры анализа </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tc>
                  <a:txBody>
                    <a:bodyPr/>
                    <a:lstStyle/>
                    <a:p>
                      <a:pPr marL="457200"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Да </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tc>
                  <a:txBody>
                    <a:bodyPr/>
                    <a:lstStyle/>
                    <a:p>
                      <a:pPr marL="457200"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Нет </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extLst>
                  <a:ext uri="{0D108BD9-81ED-4DB2-BD59-A6C34878D82A}">
                    <a16:rowId xmlns="" xmlns:a16="http://schemas.microsoft.com/office/drawing/2014/main" val="2193217387"/>
                  </a:ext>
                </a:extLst>
              </a:tr>
              <a:tr h="229180">
                <a:tc gridSpan="3">
                  <a:txBody>
                    <a:bodyPr/>
                    <a:lstStyle/>
                    <a:p>
                      <a:pPr marL="457200"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Конспект: </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81417217"/>
                  </a:ext>
                </a:extLst>
              </a:tr>
              <a:tr h="458361">
                <a:tc>
                  <a:txBody>
                    <a:bodyPr/>
                    <a:lstStyle/>
                    <a:p>
                      <a:pPr marL="228600" algn="just">
                        <a:lnSpc>
                          <a:spcPct val="115000"/>
                        </a:lnSpc>
                        <a:spcAft>
                          <a:spcPts val="0"/>
                        </a:spcAft>
                      </a:pPr>
                      <a:r>
                        <a:rPr lang="ru-RU" sz="1400" dirty="0">
                          <a:effectLst/>
                          <a:latin typeface="Times New Roman" panose="02020603050405020304" pitchFamily="18" charset="0"/>
                          <a:cs typeface="Times New Roman" panose="02020603050405020304" pitchFamily="18" charset="0"/>
                        </a:rPr>
                        <a:t>1. Позволяет  учитывать возрастные возможности и индивидуальные особенности детей</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tc>
                  <a:txBody>
                    <a:bodyPr/>
                    <a:lstStyle/>
                    <a:p>
                      <a:pPr marL="457200"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2</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tc>
                  <a:txBody>
                    <a:bodyPr/>
                    <a:lstStyle/>
                    <a:p>
                      <a:pPr marL="457200"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0</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extLst>
                  <a:ext uri="{0D108BD9-81ED-4DB2-BD59-A6C34878D82A}">
                    <a16:rowId xmlns="" xmlns:a16="http://schemas.microsoft.com/office/drawing/2014/main" val="3928374284"/>
                  </a:ext>
                </a:extLst>
              </a:tr>
              <a:tr h="458361">
                <a:tc>
                  <a:txBody>
                    <a:bodyPr/>
                    <a:lstStyle/>
                    <a:p>
                      <a:pPr marL="228600" algn="just">
                        <a:lnSpc>
                          <a:spcPct val="115000"/>
                        </a:lnSpc>
                        <a:spcAft>
                          <a:spcPts val="0"/>
                        </a:spcAft>
                      </a:pPr>
                      <a:r>
                        <a:rPr lang="ru-RU" sz="1400">
                          <a:effectLst/>
                          <a:latin typeface="Times New Roman" panose="02020603050405020304" pitchFamily="18" charset="0"/>
                          <a:cs typeface="Times New Roman" panose="02020603050405020304" pitchFamily="18" charset="0"/>
                        </a:rPr>
                        <a:t>2. Позволяет выявить преемственность и взаимосвязь содержания образовательной деятельности с предыдущими и последующими занятиями</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tc>
                  <a:txBody>
                    <a:bodyPr/>
                    <a:lstStyle/>
                    <a:p>
                      <a:pPr marL="457200"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2</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tc>
                  <a:txBody>
                    <a:bodyPr/>
                    <a:lstStyle/>
                    <a:p>
                      <a:pPr marL="457200"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0</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extLst>
                  <a:ext uri="{0D108BD9-81ED-4DB2-BD59-A6C34878D82A}">
                    <a16:rowId xmlns="" xmlns:a16="http://schemas.microsoft.com/office/drawing/2014/main" val="1221770788"/>
                  </a:ext>
                </a:extLst>
              </a:tr>
              <a:tr h="318368">
                <a:tc>
                  <a:txBody>
                    <a:bodyPr/>
                    <a:lstStyle/>
                    <a:p>
                      <a:pPr marL="228600" algn="just">
                        <a:lnSpc>
                          <a:spcPct val="115000"/>
                        </a:lnSpc>
                        <a:spcAft>
                          <a:spcPts val="0"/>
                        </a:spcAft>
                      </a:pPr>
                      <a:r>
                        <a:rPr lang="ru-RU" sz="1400">
                          <a:effectLst/>
                          <a:latin typeface="Times New Roman" panose="02020603050405020304" pitchFamily="18" charset="0"/>
                          <a:cs typeface="Times New Roman" panose="02020603050405020304" pitchFamily="18" charset="0"/>
                        </a:rPr>
                        <a:t>3. Содержание соответствует реализуемой в ДОО образовательной программе</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tc>
                  <a:txBody>
                    <a:bodyPr/>
                    <a:lstStyle/>
                    <a:p>
                      <a:pPr marL="457200" algn="ctr">
                        <a:lnSpc>
                          <a:spcPct val="115000"/>
                        </a:lnSpc>
                        <a:spcAft>
                          <a:spcPts val="0"/>
                        </a:spcAft>
                      </a:pPr>
                      <a:r>
                        <a:rPr lang="ru-RU" sz="1400">
                          <a:effectLst/>
                          <a:latin typeface="Times New Roman" panose="02020603050405020304" pitchFamily="18" charset="0"/>
                          <a:cs typeface="Times New Roman" panose="02020603050405020304" pitchFamily="18" charset="0"/>
                        </a:rPr>
                        <a:t>2</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tc>
                  <a:txBody>
                    <a:bodyPr/>
                    <a:lstStyle/>
                    <a:p>
                      <a:pPr marL="457200"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0</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extLst>
                  <a:ext uri="{0D108BD9-81ED-4DB2-BD59-A6C34878D82A}">
                    <a16:rowId xmlns="" xmlns:a16="http://schemas.microsoft.com/office/drawing/2014/main" val="879053480"/>
                  </a:ext>
                </a:extLst>
              </a:tr>
              <a:tr h="458361">
                <a:tc>
                  <a:txBody>
                    <a:bodyPr/>
                    <a:lstStyle/>
                    <a:p>
                      <a:pPr marL="228600" algn="just">
                        <a:lnSpc>
                          <a:spcPct val="115000"/>
                        </a:lnSpc>
                        <a:spcAft>
                          <a:spcPts val="0"/>
                        </a:spcAft>
                      </a:pPr>
                      <a:r>
                        <a:rPr lang="ru-RU" sz="1400">
                          <a:effectLst/>
                          <a:latin typeface="Times New Roman" panose="02020603050405020304" pitchFamily="18" charset="0"/>
                          <a:cs typeface="Times New Roman" panose="02020603050405020304" pitchFamily="18" charset="0"/>
                        </a:rPr>
                        <a:t>4. Позволяет осуществлять интеграцию образовательных областей и разнообразных видов детской деятельности</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tc>
                  <a:txBody>
                    <a:bodyPr/>
                    <a:lstStyle/>
                    <a:p>
                      <a:pPr marL="457200" algn="ctr">
                        <a:lnSpc>
                          <a:spcPct val="115000"/>
                        </a:lnSpc>
                        <a:spcAft>
                          <a:spcPts val="0"/>
                        </a:spcAft>
                      </a:pPr>
                      <a:r>
                        <a:rPr lang="ru-RU" sz="1400">
                          <a:effectLst/>
                          <a:latin typeface="Times New Roman" panose="02020603050405020304" pitchFamily="18" charset="0"/>
                          <a:cs typeface="Times New Roman" panose="02020603050405020304" pitchFamily="18" charset="0"/>
                        </a:rPr>
                        <a:t>2</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tc>
                  <a:txBody>
                    <a:bodyPr/>
                    <a:lstStyle/>
                    <a:p>
                      <a:pPr marL="457200" algn="ctr">
                        <a:lnSpc>
                          <a:spcPct val="115000"/>
                        </a:lnSpc>
                        <a:spcAft>
                          <a:spcPts val="0"/>
                        </a:spcAft>
                      </a:pPr>
                      <a:r>
                        <a:rPr lang="ru-RU" sz="1400">
                          <a:effectLst/>
                          <a:latin typeface="Times New Roman" panose="02020603050405020304" pitchFamily="18" charset="0"/>
                          <a:cs typeface="Times New Roman" panose="02020603050405020304" pitchFamily="18" charset="0"/>
                        </a:rPr>
                        <a:t>0</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extLst>
                  <a:ext uri="{0D108BD9-81ED-4DB2-BD59-A6C34878D82A}">
                    <a16:rowId xmlns="" xmlns:a16="http://schemas.microsoft.com/office/drawing/2014/main" val="1416771880"/>
                  </a:ext>
                </a:extLst>
              </a:tr>
              <a:tr h="687540">
                <a:tc>
                  <a:txBody>
                    <a:bodyPr/>
                    <a:lstStyle/>
                    <a:p>
                      <a:pPr marL="228600" algn="just">
                        <a:lnSpc>
                          <a:spcPct val="115000"/>
                        </a:lnSpc>
                        <a:spcAft>
                          <a:spcPts val="0"/>
                        </a:spcAft>
                      </a:pPr>
                      <a:r>
                        <a:rPr lang="ru-RU" sz="1400" dirty="0">
                          <a:effectLst/>
                          <a:latin typeface="Times New Roman" panose="02020603050405020304" pitchFamily="18" charset="0"/>
                          <a:cs typeface="Times New Roman" panose="02020603050405020304" pitchFamily="18" charset="0"/>
                        </a:rPr>
                        <a:t>5. Предусматривает разнообразие эффективных методов и приемов, организационных форм и способов организации образовательной деятельности детей в ходе занятия</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tc>
                  <a:txBody>
                    <a:bodyPr/>
                    <a:lstStyle/>
                    <a:p>
                      <a:pPr marL="457200" algn="ctr">
                        <a:lnSpc>
                          <a:spcPct val="115000"/>
                        </a:lnSpc>
                        <a:spcAft>
                          <a:spcPts val="0"/>
                        </a:spcAft>
                      </a:pPr>
                      <a:r>
                        <a:rPr lang="ru-RU" sz="1400">
                          <a:effectLst/>
                          <a:latin typeface="Times New Roman" panose="02020603050405020304" pitchFamily="18" charset="0"/>
                          <a:cs typeface="Times New Roman" panose="02020603050405020304" pitchFamily="18" charset="0"/>
                        </a:rPr>
                        <a:t>2</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tc>
                  <a:txBody>
                    <a:bodyPr/>
                    <a:lstStyle/>
                    <a:p>
                      <a:pPr marL="457200"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0</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extLst>
                  <a:ext uri="{0D108BD9-81ED-4DB2-BD59-A6C34878D82A}">
                    <a16:rowId xmlns="" xmlns:a16="http://schemas.microsoft.com/office/drawing/2014/main" val="1066384170"/>
                  </a:ext>
                </a:extLst>
              </a:tr>
              <a:tr h="687540">
                <a:tc>
                  <a:txBody>
                    <a:bodyPr/>
                    <a:lstStyle/>
                    <a:p>
                      <a:pPr marL="228600" algn="just">
                        <a:lnSpc>
                          <a:spcPct val="115000"/>
                        </a:lnSpc>
                        <a:spcAft>
                          <a:spcPts val="0"/>
                        </a:spcAft>
                      </a:pPr>
                      <a:r>
                        <a:rPr lang="ru-RU" sz="1400">
                          <a:effectLst/>
                          <a:latin typeface="Times New Roman" panose="02020603050405020304" pitchFamily="18" charset="0"/>
                          <a:cs typeface="Times New Roman" panose="02020603050405020304" pitchFamily="18" charset="0"/>
                        </a:rPr>
                        <a:t>6. Позволяет выявить использование эффективных средств обучения дошкольников, развивающих педагогических технологий образовательной деятельности</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tc>
                  <a:txBody>
                    <a:bodyPr/>
                    <a:lstStyle/>
                    <a:p>
                      <a:pPr marL="457200" algn="ctr">
                        <a:lnSpc>
                          <a:spcPct val="115000"/>
                        </a:lnSpc>
                        <a:spcAft>
                          <a:spcPts val="0"/>
                        </a:spcAft>
                      </a:pPr>
                      <a:r>
                        <a:rPr lang="ru-RU" sz="1400">
                          <a:effectLst/>
                          <a:latin typeface="Times New Roman" panose="02020603050405020304" pitchFamily="18" charset="0"/>
                          <a:cs typeface="Times New Roman" panose="02020603050405020304" pitchFamily="18" charset="0"/>
                        </a:rPr>
                        <a:t>2</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tc>
                  <a:txBody>
                    <a:bodyPr/>
                    <a:lstStyle/>
                    <a:p>
                      <a:pPr marL="457200"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0</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extLst>
                  <a:ext uri="{0D108BD9-81ED-4DB2-BD59-A6C34878D82A}">
                    <a16:rowId xmlns="" xmlns:a16="http://schemas.microsoft.com/office/drawing/2014/main" val="1674082630"/>
                  </a:ext>
                </a:extLst>
              </a:tr>
              <a:tr h="458361">
                <a:tc>
                  <a:txBody>
                    <a:bodyPr/>
                    <a:lstStyle/>
                    <a:p>
                      <a:pPr marL="180340" algn="just">
                        <a:lnSpc>
                          <a:spcPct val="115000"/>
                        </a:lnSpc>
                        <a:spcAft>
                          <a:spcPts val="0"/>
                        </a:spcAft>
                      </a:pPr>
                      <a:r>
                        <a:rPr lang="ru-RU" sz="1400">
                          <a:effectLst/>
                          <a:latin typeface="Times New Roman" panose="02020603050405020304" pitchFamily="18" charset="0"/>
                          <a:cs typeface="Times New Roman" panose="02020603050405020304" pitchFamily="18" charset="0"/>
                        </a:rPr>
                        <a:t>7. Позволяет активно использовать личностно-ориентированную модель взаимодействия с детьми</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tc>
                  <a:txBody>
                    <a:bodyPr/>
                    <a:lstStyle/>
                    <a:p>
                      <a:pPr marL="457200" algn="ctr">
                        <a:lnSpc>
                          <a:spcPct val="115000"/>
                        </a:lnSpc>
                        <a:spcAft>
                          <a:spcPts val="0"/>
                        </a:spcAft>
                      </a:pPr>
                      <a:r>
                        <a:rPr lang="ru-RU" sz="1400">
                          <a:effectLst/>
                          <a:latin typeface="Times New Roman" panose="02020603050405020304" pitchFamily="18" charset="0"/>
                          <a:cs typeface="Times New Roman" panose="02020603050405020304" pitchFamily="18" charset="0"/>
                        </a:rPr>
                        <a:t>2</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tc>
                  <a:txBody>
                    <a:bodyPr/>
                    <a:lstStyle/>
                    <a:p>
                      <a:pPr marL="457200"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0</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extLst>
                  <a:ext uri="{0D108BD9-81ED-4DB2-BD59-A6C34878D82A}">
                    <a16:rowId xmlns="" xmlns:a16="http://schemas.microsoft.com/office/drawing/2014/main" val="2456938805"/>
                  </a:ext>
                </a:extLst>
              </a:tr>
              <a:tr h="458361">
                <a:tc>
                  <a:txBody>
                    <a:bodyPr/>
                    <a:lstStyle/>
                    <a:p>
                      <a:pPr marL="228600" algn="just">
                        <a:lnSpc>
                          <a:spcPct val="115000"/>
                        </a:lnSpc>
                        <a:spcAft>
                          <a:spcPts val="0"/>
                        </a:spcAft>
                      </a:pPr>
                      <a:r>
                        <a:rPr lang="ru-RU" sz="1400" dirty="0">
                          <a:effectLst/>
                          <a:latin typeface="Times New Roman" panose="02020603050405020304" pitchFamily="18" charset="0"/>
                          <a:cs typeface="Times New Roman" panose="02020603050405020304" pitchFamily="18" charset="0"/>
                        </a:rPr>
                        <a:t>8. Позволяет осуществлять </a:t>
                      </a:r>
                      <a:r>
                        <a:rPr lang="ru-RU" sz="1400" dirty="0" err="1">
                          <a:effectLst/>
                          <a:latin typeface="Times New Roman" panose="02020603050405020304" pitchFamily="18" charset="0"/>
                          <a:cs typeface="Times New Roman" panose="02020603050405020304" pitchFamily="18" charset="0"/>
                        </a:rPr>
                        <a:t>деятельностный</a:t>
                      </a:r>
                      <a:r>
                        <a:rPr lang="ru-RU" sz="1400" dirty="0">
                          <a:effectLst/>
                          <a:latin typeface="Times New Roman" panose="02020603050405020304" pitchFamily="18" charset="0"/>
                          <a:cs typeface="Times New Roman" panose="02020603050405020304" pitchFamily="18" charset="0"/>
                        </a:rPr>
                        <a:t> подход в процессе образовательной деятельности</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tc>
                  <a:txBody>
                    <a:bodyPr/>
                    <a:lstStyle/>
                    <a:p>
                      <a:pPr marL="457200" algn="ctr">
                        <a:lnSpc>
                          <a:spcPct val="115000"/>
                        </a:lnSpc>
                        <a:spcAft>
                          <a:spcPts val="0"/>
                        </a:spcAft>
                      </a:pPr>
                      <a:r>
                        <a:rPr lang="ru-RU" sz="1400">
                          <a:effectLst/>
                          <a:latin typeface="Times New Roman" panose="02020603050405020304" pitchFamily="18" charset="0"/>
                          <a:cs typeface="Times New Roman" panose="02020603050405020304" pitchFamily="18" charset="0"/>
                        </a:rPr>
                        <a:t>2</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tc>
                  <a:txBody>
                    <a:bodyPr/>
                    <a:lstStyle/>
                    <a:p>
                      <a:pPr marL="457200"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0</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extLst>
                  <a:ext uri="{0D108BD9-81ED-4DB2-BD59-A6C34878D82A}">
                    <a16:rowId xmlns="" xmlns:a16="http://schemas.microsoft.com/office/drawing/2014/main" val="153485522"/>
                  </a:ext>
                </a:extLst>
              </a:tr>
              <a:tr h="458361">
                <a:tc>
                  <a:txBody>
                    <a:bodyPr/>
                    <a:lstStyle/>
                    <a:p>
                      <a:pPr marL="228600" algn="just">
                        <a:lnSpc>
                          <a:spcPct val="115000"/>
                        </a:lnSpc>
                        <a:spcAft>
                          <a:spcPts val="0"/>
                        </a:spcAft>
                      </a:pPr>
                      <a:r>
                        <a:rPr lang="ru-RU" sz="1400">
                          <a:effectLst/>
                          <a:latin typeface="Times New Roman" panose="02020603050405020304" pitchFamily="18" charset="0"/>
                          <a:cs typeface="Times New Roman" panose="02020603050405020304" pitchFamily="18" charset="0"/>
                        </a:rPr>
                        <a:t>9. Предусматривает подбор и использование комплекса методического обеспечения образовательной деятельности</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tc>
                  <a:txBody>
                    <a:bodyPr/>
                    <a:lstStyle/>
                    <a:p>
                      <a:pPr marL="457200" algn="ctr">
                        <a:lnSpc>
                          <a:spcPct val="115000"/>
                        </a:lnSpc>
                        <a:spcAft>
                          <a:spcPts val="0"/>
                        </a:spcAft>
                      </a:pPr>
                      <a:r>
                        <a:rPr lang="ru-RU" sz="1400">
                          <a:effectLst/>
                          <a:latin typeface="Times New Roman" panose="02020603050405020304" pitchFamily="18" charset="0"/>
                          <a:cs typeface="Times New Roman" panose="02020603050405020304" pitchFamily="18" charset="0"/>
                        </a:rPr>
                        <a:t>2</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tc>
                  <a:txBody>
                    <a:bodyPr/>
                    <a:lstStyle/>
                    <a:p>
                      <a:pPr marL="457200"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0</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extLst>
                  <a:ext uri="{0D108BD9-81ED-4DB2-BD59-A6C34878D82A}">
                    <a16:rowId xmlns="" xmlns:a16="http://schemas.microsoft.com/office/drawing/2014/main" val="148270419"/>
                  </a:ext>
                </a:extLst>
              </a:tr>
              <a:tr h="760347">
                <a:tc>
                  <a:txBody>
                    <a:bodyPr/>
                    <a:lstStyle/>
                    <a:p>
                      <a:pPr marL="228600" algn="just">
                        <a:lnSpc>
                          <a:spcPct val="115000"/>
                        </a:lnSpc>
                        <a:spcAft>
                          <a:spcPts val="0"/>
                        </a:spcAft>
                      </a:pPr>
                      <a:r>
                        <a:rPr lang="ru-RU" sz="1400" dirty="0">
                          <a:effectLst/>
                          <a:latin typeface="Times New Roman" panose="02020603050405020304" pitchFamily="18" charset="0"/>
                          <a:cs typeface="Times New Roman" panose="02020603050405020304" pitchFamily="18" charset="0"/>
                        </a:rPr>
                        <a:t>10. Предусматривает соблюдение санитарно-гигиенических требований к организации образовательного процесса в ДОО</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tc>
                  <a:txBody>
                    <a:bodyPr/>
                    <a:lstStyle/>
                    <a:p>
                      <a:pPr marL="457200"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2</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tc>
                  <a:txBody>
                    <a:bodyPr/>
                    <a:lstStyle/>
                    <a:p>
                      <a:pPr marL="457200"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0</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830" marR="44830" marT="0" marB="0"/>
                </a:tc>
                <a:extLst>
                  <a:ext uri="{0D108BD9-81ED-4DB2-BD59-A6C34878D82A}">
                    <a16:rowId xmlns="" xmlns:a16="http://schemas.microsoft.com/office/drawing/2014/main" val="1094854647"/>
                  </a:ext>
                </a:extLst>
              </a:tr>
            </a:tbl>
          </a:graphicData>
        </a:graphic>
      </p:graphicFrame>
    </p:spTree>
    <p:extLst>
      <p:ext uri="{BB962C8B-B14F-4D97-AF65-F5344CB8AC3E}">
        <p14:creationId xmlns="" xmlns:p14="http://schemas.microsoft.com/office/powerpoint/2010/main" val="31040919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76672"/>
            <a:ext cx="7920880" cy="646331"/>
          </a:xfrm>
          <a:prstGeom prst="rect">
            <a:avLst/>
          </a:prstGeom>
        </p:spPr>
        <p:txBody>
          <a:bodyPr wrap="square">
            <a:spAutoFit/>
          </a:bodyPr>
          <a:lstStyle/>
          <a:p>
            <a:pPr algn="ctr"/>
            <a:r>
              <a:rPr lang="ru-RU" b="1" dirty="0">
                <a:latin typeface="Times New Roman" panose="02020603050405020304" pitchFamily="18" charset="0"/>
                <a:cs typeface="Times New Roman" panose="02020603050405020304" pitchFamily="18" charset="0"/>
              </a:rPr>
              <a:t>Порядок и форма предоставления документов для аттестации, требования и ограничения </a:t>
            </a:r>
          </a:p>
        </p:txBody>
      </p:sp>
      <p:sp>
        <p:nvSpPr>
          <p:cNvPr id="3" name="Прямоугольник 2"/>
          <p:cNvSpPr/>
          <p:nvPr/>
        </p:nvSpPr>
        <p:spPr>
          <a:xfrm>
            <a:off x="395536" y="1196752"/>
            <a:ext cx="8280920" cy="4801314"/>
          </a:xfrm>
          <a:prstGeom prst="rect">
            <a:avLst/>
          </a:prstGeom>
        </p:spPr>
        <p:txBody>
          <a:bodyPr wrap="square">
            <a:spAutoFit/>
          </a:bodyPr>
          <a:lstStyle/>
          <a:p>
            <a:pPr algn="just"/>
            <a:r>
              <a:rPr lang="ru-RU" dirty="0" smtClean="0"/>
              <a:t>1</a:t>
            </a:r>
            <a:r>
              <a:rPr lang="ru-RU" dirty="0" smtClean="0">
                <a:latin typeface="Times New Roman" panose="02020603050405020304" pitchFamily="18" charset="0"/>
                <a:cs typeface="Times New Roman" panose="02020603050405020304" pitchFamily="18" charset="0"/>
              </a:rPr>
              <a:t>. Наименование </a:t>
            </a:r>
            <a:r>
              <a:rPr lang="ru-RU" dirty="0">
                <a:latin typeface="Times New Roman" panose="02020603050405020304" pitchFamily="18" charset="0"/>
                <a:cs typeface="Times New Roman" panose="02020603050405020304" pitchFamily="18" charset="0"/>
              </a:rPr>
              <a:t>архивной папки должно быть следующего формата «</a:t>
            </a:r>
            <a:r>
              <a:rPr lang="ru-RU" dirty="0" err="1">
                <a:latin typeface="Times New Roman" panose="02020603050405020304" pitchFamily="18" charset="0"/>
                <a:cs typeface="Times New Roman" panose="02020603050405020304" pitchFamily="18" charset="0"/>
              </a:rPr>
              <a:t>ФамилияИО_Муниципальное</a:t>
            </a:r>
            <a:r>
              <a:rPr lang="ru-RU" dirty="0">
                <a:latin typeface="Times New Roman" panose="02020603050405020304" pitchFamily="18" charset="0"/>
                <a:cs typeface="Times New Roman" panose="02020603050405020304" pitchFamily="18" charset="0"/>
              </a:rPr>
              <a:t> образование» (например, «</a:t>
            </a:r>
            <a:r>
              <a:rPr lang="ru-RU" dirty="0" err="1">
                <a:latin typeface="Times New Roman" panose="02020603050405020304" pitchFamily="18" charset="0"/>
                <a:cs typeface="Times New Roman" panose="02020603050405020304" pitchFamily="18" charset="0"/>
              </a:rPr>
              <a:t>ПетровАА_Мегион</a:t>
            </a:r>
            <a:r>
              <a:rPr lang="ru-RU" dirty="0">
                <a:latin typeface="Times New Roman" panose="02020603050405020304" pitchFamily="18" charset="0"/>
                <a:cs typeface="Times New Roman" panose="02020603050405020304" pitchFamily="18" charset="0"/>
              </a:rPr>
              <a:t>»); 2. Максимальный размер архивной папки не должен превышать 15 </a:t>
            </a:r>
            <a:r>
              <a:rPr lang="ru-RU" dirty="0" err="1">
                <a:latin typeface="Times New Roman" panose="02020603050405020304" pitchFamily="18" charset="0"/>
                <a:cs typeface="Times New Roman" panose="02020603050405020304" pitchFamily="18" charset="0"/>
              </a:rPr>
              <a:t>мб</a:t>
            </a:r>
            <a:r>
              <a:rPr lang="ru-RU" dirty="0" smtClean="0">
                <a:latin typeface="Times New Roman" panose="02020603050405020304" pitchFamily="18" charset="0"/>
                <a:cs typeface="Times New Roman" panose="02020603050405020304" pitchFamily="18" charset="0"/>
              </a:rPr>
              <a:t>;</a:t>
            </a:r>
          </a:p>
          <a:p>
            <a:pPr algn="just"/>
            <a:r>
              <a:rPr lang="ru-RU" dirty="0" smtClean="0">
                <a:latin typeface="Times New Roman" panose="02020603050405020304" pitchFamily="18" charset="0"/>
                <a:cs typeface="Times New Roman" panose="02020603050405020304" pitchFamily="18" charset="0"/>
              </a:rPr>
              <a:t>3</a:t>
            </a:r>
            <a:r>
              <a:rPr lang="ru-RU" dirty="0">
                <a:latin typeface="Times New Roman" panose="02020603050405020304" pitchFamily="18" charset="0"/>
                <a:cs typeface="Times New Roman" panose="02020603050405020304" pitchFamily="18" charset="0"/>
              </a:rPr>
              <a:t>. Аттестационные документы должны быть предоставлены не позднее 15 календарных дней с даты регистрации заявления об аттестации. Желательно сдавать в день регистрации заявления; </a:t>
            </a:r>
            <a:endParaRPr lang="ru-RU" dirty="0" smtClean="0">
              <a:latin typeface="Times New Roman" panose="02020603050405020304" pitchFamily="18" charset="0"/>
              <a:cs typeface="Times New Roman" panose="02020603050405020304" pitchFamily="18" charset="0"/>
            </a:endParaRPr>
          </a:p>
          <a:p>
            <a:pPr algn="just"/>
            <a:r>
              <a:rPr lang="ru-RU" dirty="0" smtClean="0">
                <a:latin typeface="Times New Roman" panose="02020603050405020304" pitchFamily="18" charset="0"/>
                <a:cs typeface="Times New Roman" panose="02020603050405020304" pitchFamily="18" charset="0"/>
              </a:rPr>
              <a:t>4</a:t>
            </a:r>
            <a:r>
              <a:rPr lang="ru-RU" dirty="0">
                <a:latin typeface="Times New Roman" panose="02020603050405020304" pitchFamily="18" charset="0"/>
                <a:cs typeface="Times New Roman" panose="02020603050405020304" pitchFamily="18" charset="0"/>
              </a:rPr>
              <a:t>. При предоставлении документов по нескольким должностям подаются отдельные пакеты документов, а в наименование архивных папок вводится нумерация «</a:t>
            </a:r>
            <a:r>
              <a:rPr lang="ru-RU" dirty="0" err="1">
                <a:latin typeface="Times New Roman" panose="02020603050405020304" pitchFamily="18" charset="0"/>
                <a:cs typeface="Times New Roman" panose="02020603050405020304" pitchFamily="18" charset="0"/>
              </a:rPr>
              <a:t>ФамилияИО_Муниципальное</a:t>
            </a:r>
            <a:r>
              <a:rPr lang="ru-RU" dirty="0">
                <a:latin typeface="Times New Roman" panose="02020603050405020304" pitchFamily="18" charset="0"/>
                <a:cs typeface="Times New Roman" panose="02020603050405020304" pitchFamily="18" charset="0"/>
              </a:rPr>
              <a:t> образование_1», «</a:t>
            </a:r>
            <a:r>
              <a:rPr lang="ru-RU" dirty="0" err="1">
                <a:latin typeface="Times New Roman" panose="02020603050405020304" pitchFamily="18" charset="0"/>
                <a:cs typeface="Times New Roman" panose="02020603050405020304" pitchFamily="18" charset="0"/>
              </a:rPr>
              <a:t>ФамилияИО_Муниципальное</a:t>
            </a:r>
            <a:r>
              <a:rPr lang="ru-RU" dirty="0">
                <a:latin typeface="Times New Roman" panose="02020603050405020304" pitchFamily="18" charset="0"/>
                <a:cs typeface="Times New Roman" panose="02020603050405020304" pitchFamily="18" charset="0"/>
              </a:rPr>
              <a:t> образование_2» и т.д. (например, «ПетровАА_Мегион_1»); </a:t>
            </a:r>
            <a:endParaRPr lang="ru-RU" dirty="0" smtClean="0">
              <a:latin typeface="Times New Roman" panose="02020603050405020304" pitchFamily="18" charset="0"/>
              <a:cs typeface="Times New Roman" panose="02020603050405020304" pitchFamily="18" charset="0"/>
            </a:endParaRPr>
          </a:p>
          <a:p>
            <a:pPr algn="just"/>
            <a:r>
              <a:rPr lang="ru-RU" dirty="0" smtClean="0">
                <a:latin typeface="Times New Roman" panose="02020603050405020304" pitchFamily="18" charset="0"/>
                <a:cs typeface="Times New Roman" panose="02020603050405020304" pitchFamily="18" charset="0"/>
              </a:rPr>
              <a:t>5. </a:t>
            </a:r>
            <a:r>
              <a:rPr lang="ru-RU" dirty="0">
                <a:latin typeface="Times New Roman" panose="02020603050405020304" pitchFamily="18" charset="0"/>
                <a:cs typeface="Times New Roman" panose="02020603050405020304" pitchFamily="18" charset="0"/>
              </a:rPr>
              <a:t>Папка аттестационных материалов включает в себя: отчет о </a:t>
            </a:r>
            <a:r>
              <a:rPr lang="ru-RU" dirty="0" err="1">
                <a:latin typeface="Times New Roman" panose="02020603050405020304" pitchFamily="18" charset="0"/>
                <a:cs typeface="Times New Roman" panose="02020603050405020304" pitchFamily="18" charset="0"/>
              </a:rPr>
              <a:t>самообследовании</a:t>
            </a:r>
            <a:r>
              <a:rPr lang="ru-RU" dirty="0">
                <a:latin typeface="Times New Roman" panose="02020603050405020304" pitchFamily="18" charset="0"/>
                <a:cs typeface="Times New Roman" panose="02020603050405020304" pitchFamily="18" charset="0"/>
              </a:rPr>
              <a:t> (2 документа), аттестационное задание ИЛИ документ(-ы), подтверждающий право на упрощенную процедуру аттестации. Отчет о </a:t>
            </a:r>
            <a:r>
              <a:rPr lang="ru-RU" dirty="0" err="1">
                <a:latin typeface="Times New Roman" panose="02020603050405020304" pitchFamily="18" charset="0"/>
                <a:cs typeface="Times New Roman" panose="02020603050405020304" pitchFamily="18" charset="0"/>
              </a:rPr>
              <a:t>самообследовании</a:t>
            </a:r>
            <a:r>
              <a:rPr lang="ru-RU" dirty="0">
                <a:latin typeface="Times New Roman" panose="02020603050405020304" pitchFamily="18" charset="0"/>
                <a:cs typeface="Times New Roman" panose="02020603050405020304" pitchFamily="18" charset="0"/>
              </a:rPr>
              <a:t> предоставляется в виде двух документов:  1)  скан-копия отчета в формате </a:t>
            </a:r>
            <a:r>
              <a:rPr lang="ru-RU" dirty="0" err="1">
                <a:latin typeface="Times New Roman" panose="02020603050405020304" pitchFamily="18" charset="0"/>
                <a:cs typeface="Times New Roman" panose="02020603050405020304" pitchFamily="18" charset="0"/>
              </a:rPr>
              <a:t>pdf</a:t>
            </a:r>
            <a:r>
              <a:rPr lang="ru-RU" dirty="0">
                <a:latin typeface="Times New Roman" panose="02020603050405020304" pitchFamily="18" charset="0"/>
                <a:cs typeface="Times New Roman" panose="02020603050405020304" pitchFamily="18" charset="0"/>
              </a:rPr>
              <a:t>; 2) список ссылок на </a:t>
            </a:r>
            <a:r>
              <a:rPr lang="ru-RU" dirty="0" err="1">
                <a:latin typeface="Times New Roman" panose="02020603050405020304" pitchFamily="18" charset="0"/>
                <a:cs typeface="Times New Roman" panose="02020603050405020304" pitchFamily="18" charset="0"/>
              </a:rPr>
              <a:t>web</a:t>
            </a:r>
            <a:r>
              <a:rPr lang="ru-RU" dirty="0">
                <a:latin typeface="Times New Roman" panose="02020603050405020304" pitchFamily="18" charset="0"/>
                <a:cs typeface="Times New Roman" panose="02020603050405020304" pitchFamily="18" charset="0"/>
              </a:rPr>
              <a:t>-страницы, указанные в отчете в формате </a:t>
            </a:r>
            <a:r>
              <a:rPr lang="ru-RU" dirty="0" err="1">
                <a:latin typeface="Times New Roman" panose="02020603050405020304" pitchFamily="18" charset="0"/>
                <a:cs typeface="Times New Roman" panose="02020603050405020304" pitchFamily="18" charset="0"/>
              </a:rPr>
              <a:t>Microsoft</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Word</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doc</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docx</a:t>
            </a:r>
            <a:r>
              <a:rPr lang="ru-RU" dirty="0">
                <a:latin typeface="Times New Roman" panose="02020603050405020304" pitchFamily="18" charset="0"/>
                <a:cs typeface="Times New Roman" panose="02020603050405020304" pitchFamily="18" charset="0"/>
              </a:rPr>
              <a:t>). </a:t>
            </a:r>
          </a:p>
        </p:txBody>
      </p:sp>
    </p:spTree>
    <p:extLst>
      <p:ext uri="{BB962C8B-B14F-4D97-AF65-F5344CB8AC3E}">
        <p14:creationId xmlns="" xmlns:p14="http://schemas.microsoft.com/office/powerpoint/2010/main" val="8799072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39552" y="476672"/>
            <a:ext cx="7776864" cy="646331"/>
          </a:xfrm>
          <a:prstGeom prst="rect">
            <a:avLst/>
          </a:prstGeom>
        </p:spPr>
        <p:txBody>
          <a:bodyPr wrap="square">
            <a:spAutoFit/>
          </a:bodyPr>
          <a:lstStyle/>
          <a:p>
            <a:pPr algn="ctr"/>
            <a:r>
              <a:rPr lang="ru-RU" b="1" dirty="0" smtClean="0">
                <a:latin typeface="Times New Roman" panose="02020603050405020304" pitchFamily="18" charset="0"/>
                <a:cs typeface="Times New Roman" panose="02020603050405020304" pitchFamily="18" charset="0"/>
              </a:rPr>
              <a:t>Типичные </a:t>
            </a:r>
            <a:r>
              <a:rPr lang="ru-RU" b="1" dirty="0">
                <a:latin typeface="Times New Roman" panose="02020603050405020304" pitchFamily="18" charset="0"/>
                <a:cs typeface="Times New Roman" panose="02020603050405020304" pitchFamily="18" charset="0"/>
              </a:rPr>
              <a:t>ошибки со стороны педагогического работника при аттестации на установление квалификационной категории </a:t>
            </a:r>
          </a:p>
        </p:txBody>
      </p:sp>
      <p:sp>
        <p:nvSpPr>
          <p:cNvPr id="5" name="Прямоугольник 4"/>
          <p:cNvSpPr/>
          <p:nvPr/>
        </p:nvSpPr>
        <p:spPr>
          <a:xfrm>
            <a:off x="513393" y="1121887"/>
            <a:ext cx="8208912" cy="5955476"/>
          </a:xfrm>
          <a:prstGeom prst="rect">
            <a:avLst/>
          </a:prstGeom>
        </p:spPr>
        <p:txBody>
          <a:bodyPr wrap="square">
            <a:spAutoFit/>
          </a:bodyPr>
          <a:lstStyle/>
          <a:p>
            <a:pPr>
              <a:lnSpc>
                <a:spcPct val="150000"/>
              </a:lnSpc>
            </a:pPr>
            <a:r>
              <a:rPr lang="ru-RU" sz="1400" dirty="0" smtClean="0">
                <a:latin typeface="Times New Roman" panose="02020603050405020304" pitchFamily="18" charset="0"/>
                <a:cs typeface="Times New Roman" panose="02020603050405020304" pitchFamily="18" charset="0"/>
              </a:rPr>
              <a:t>1.Педагогический </a:t>
            </a:r>
            <a:r>
              <a:rPr lang="ru-RU" sz="1400" dirty="0">
                <a:latin typeface="Times New Roman" panose="02020603050405020304" pitchFamily="18" charset="0"/>
                <a:cs typeface="Times New Roman" panose="02020603050405020304" pitchFamily="18" charset="0"/>
              </a:rPr>
              <a:t>работник, претендуя на упрощенную процедуру аттестации, подает второе заявление, в чем нет необходимости. </a:t>
            </a:r>
            <a:endParaRPr lang="ru-RU" sz="1400" dirty="0" smtClean="0">
              <a:latin typeface="Times New Roman" panose="02020603050405020304" pitchFamily="18" charset="0"/>
              <a:cs typeface="Times New Roman" panose="02020603050405020304" pitchFamily="18" charset="0"/>
            </a:endParaRPr>
          </a:p>
          <a:p>
            <a:pPr>
              <a:lnSpc>
                <a:spcPct val="150000"/>
              </a:lnSpc>
            </a:pPr>
            <a:r>
              <a:rPr lang="ru-RU" sz="1400" dirty="0" smtClean="0">
                <a:latin typeface="Times New Roman" panose="02020603050405020304" pitchFamily="18" charset="0"/>
                <a:cs typeface="Times New Roman" panose="02020603050405020304" pitchFamily="18" charset="0"/>
              </a:rPr>
              <a:t>2</a:t>
            </a:r>
            <a:r>
              <a:rPr lang="ru-RU" sz="1400" dirty="0">
                <a:latin typeface="Times New Roman" panose="02020603050405020304" pitchFamily="18" charset="0"/>
                <a:cs typeface="Times New Roman" panose="02020603050405020304" pitchFamily="18" charset="0"/>
              </a:rPr>
              <a:t>. Претендуя на упрощенную процедуру аттестации, педагогический работник забывает прикладывать документ, подтверждающий соответствующую льготу, что является обязательным. </a:t>
            </a:r>
            <a:endParaRPr lang="ru-RU" sz="1400" dirty="0" smtClean="0">
              <a:latin typeface="Times New Roman" panose="02020603050405020304" pitchFamily="18" charset="0"/>
              <a:cs typeface="Times New Roman" panose="02020603050405020304" pitchFamily="18" charset="0"/>
            </a:endParaRPr>
          </a:p>
          <a:p>
            <a:pPr>
              <a:lnSpc>
                <a:spcPct val="150000"/>
              </a:lnSpc>
            </a:pPr>
            <a:r>
              <a:rPr lang="ru-RU" sz="1400" dirty="0" smtClean="0">
                <a:latin typeface="Times New Roman" panose="02020603050405020304" pitchFamily="18" charset="0"/>
                <a:cs typeface="Times New Roman" panose="02020603050405020304" pitchFamily="18" charset="0"/>
              </a:rPr>
              <a:t>3</a:t>
            </a:r>
            <a:r>
              <a:rPr lang="ru-RU" sz="1400" dirty="0">
                <a:latin typeface="Times New Roman" panose="02020603050405020304" pitchFamily="18" charset="0"/>
                <a:cs typeface="Times New Roman" panose="02020603050405020304" pitchFamily="18" charset="0"/>
              </a:rPr>
              <a:t>. Ссылки на подтверждающую информацию оформляются некорректно или вообще не оформляются</a:t>
            </a:r>
            <a:r>
              <a:rPr lang="ru-RU" sz="1400" dirty="0" smtClean="0">
                <a:latin typeface="Times New Roman" panose="02020603050405020304" pitchFamily="18" charset="0"/>
                <a:cs typeface="Times New Roman" panose="02020603050405020304" pitchFamily="18" charset="0"/>
              </a:rPr>
              <a:t>.</a:t>
            </a:r>
          </a:p>
          <a:p>
            <a:pPr>
              <a:lnSpc>
                <a:spcPct val="150000"/>
              </a:lnSpc>
            </a:pPr>
            <a:r>
              <a:rPr lang="ru-RU" sz="1400" dirty="0" smtClean="0">
                <a:latin typeface="Times New Roman" panose="02020603050405020304" pitchFamily="18" charset="0"/>
                <a:cs typeface="Times New Roman" panose="02020603050405020304" pitchFamily="18" charset="0"/>
              </a:rPr>
              <a:t> </a:t>
            </a:r>
            <a:r>
              <a:rPr lang="ru-RU" sz="1400" dirty="0">
                <a:latin typeface="Times New Roman" panose="02020603050405020304" pitchFamily="18" charset="0"/>
                <a:cs typeface="Times New Roman" panose="02020603050405020304" pitchFamily="18" charset="0"/>
              </a:rPr>
              <a:t>4. На официальном сайте образовательной организации не размещается информация (размещается не в полном объеме) о педагогическом работнике. </a:t>
            </a:r>
            <a:endParaRPr lang="ru-RU" sz="1400" dirty="0" smtClean="0">
              <a:latin typeface="Times New Roman" panose="02020603050405020304" pitchFamily="18" charset="0"/>
              <a:cs typeface="Times New Roman" panose="02020603050405020304" pitchFamily="18" charset="0"/>
            </a:endParaRPr>
          </a:p>
          <a:p>
            <a:pPr>
              <a:lnSpc>
                <a:spcPct val="150000"/>
              </a:lnSpc>
            </a:pPr>
            <a:r>
              <a:rPr lang="ru-RU" sz="1400" dirty="0" smtClean="0">
                <a:latin typeface="Times New Roman" panose="02020603050405020304" pitchFamily="18" charset="0"/>
                <a:cs typeface="Times New Roman" panose="02020603050405020304" pitchFamily="18" charset="0"/>
              </a:rPr>
              <a:t>5</a:t>
            </a:r>
            <a:r>
              <a:rPr lang="ru-RU" sz="1400" dirty="0">
                <a:latin typeface="Times New Roman" panose="02020603050405020304" pitchFamily="18" charset="0"/>
                <a:cs typeface="Times New Roman" panose="02020603050405020304" pitchFamily="18" charset="0"/>
              </a:rPr>
              <a:t>. Информация подтверждается на личном сайте педагога, что не является официальным. </a:t>
            </a:r>
            <a:endParaRPr lang="ru-RU" sz="1400" dirty="0" smtClean="0">
              <a:latin typeface="Times New Roman" panose="02020603050405020304" pitchFamily="18" charset="0"/>
              <a:cs typeface="Times New Roman" panose="02020603050405020304" pitchFamily="18" charset="0"/>
            </a:endParaRPr>
          </a:p>
          <a:p>
            <a:pPr>
              <a:lnSpc>
                <a:spcPct val="150000"/>
              </a:lnSpc>
            </a:pPr>
            <a:r>
              <a:rPr lang="ru-RU" sz="1400" dirty="0" smtClean="0">
                <a:latin typeface="Times New Roman" panose="02020603050405020304" pitchFamily="18" charset="0"/>
                <a:cs typeface="Times New Roman" panose="02020603050405020304" pitchFamily="18" charset="0"/>
              </a:rPr>
              <a:t>6</a:t>
            </a:r>
            <a:r>
              <a:rPr lang="ru-RU" sz="1400" dirty="0">
                <a:latin typeface="Times New Roman" panose="02020603050405020304" pitchFamily="18" charset="0"/>
                <a:cs typeface="Times New Roman" panose="02020603050405020304" pitchFamily="18" charset="0"/>
              </a:rPr>
              <a:t>. Файл со ссылками направляются в сканированном варианте. </a:t>
            </a:r>
            <a:endParaRPr lang="ru-RU" sz="1400" dirty="0" smtClean="0">
              <a:latin typeface="Times New Roman" panose="02020603050405020304" pitchFamily="18" charset="0"/>
              <a:cs typeface="Times New Roman" panose="02020603050405020304" pitchFamily="18" charset="0"/>
            </a:endParaRPr>
          </a:p>
          <a:p>
            <a:pPr>
              <a:lnSpc>
                <a:spcPct val="150000"/>
              </a:lnSpc>
            </a:pPr>
            <a:r>
              <a:rPr lang="ru-RU" sz="1400" dirty="0" smtClean="0">
                <a:latin typeface="Times New Roman" panose="02020603050405020304" pitchFamily="18" charset="0"/>
                <a:cs typeface="Times New Roman" panose="02020603050405020304" pitchFamily="18" charset="0"/>
              </a:rPr>
              <a:t>7</a:t>
            </a:r>
            <a:r>
              <a:rPr lang="ru-RU" sz="1400" dirty="0">
                <a:latin typeface="Times New Roman" panose="02020603050405020304" pitchFamily="18" charset="0"/>
                <a:cs typeface="Times New Roman" panose="02020603050405020304" pitchFamily="18" charset="0"/>
              </a:rPr>
              <a:t>. Слабое владение педагогическим работником </a:t>
            </a:r>
            <a:r>
              <a:rPr lang="ru-RU" sz="1400" dirty="0" smtClean="0">
                <a:latin typeface="Times New Roman" panose="02020603050405020304" pitchFamily="18" charset="0"/>
                <a:cs typeface="Times New Roman" panose="02020603050405020304" pitchFamily="18" charset="0"/>
              </a:rPr>
              <a:t>информационно-коммуникационными </a:t>
            </a:r>
            <a:r>
              <a:rPr lang="ru-RU" sz="1400" dirty="0">
                <a:latin typeface="Times New Roman" panose="02020603050405020304" pitchFamily="18" charset="0"/>
                <a:cs typeface="Times New Roman" panose="02020603050405020304" pitchFamily="18" charset="0"/>
              </a:rPr>
              <a:t>технологиями: неумение архивировать, сканировать, отправлять одним письмом и т.д</a:t>
            </a:r>
            <a:r>
              <a:rPr lang="ru-RU" sz="1400" dirty="0" smtClean="0">
                <a:latin typeface="Times New Roman" panose="02020603050405020304" pitchFamily="18" charset="0"/>
                <a:cs typeface="Times New Roman" panose="02020603050405020304" pitchFamily="18" charset="0"/>
              </a:rPr>
              <a:t>.</a:t>
            </a:r>
          </a:p>
          <a:p>
            <a:pPr>
              <a:lnSpc>
                <a:spcPct val="150000"/>
              </a:lnSpc>
            </a:pPr>
            <a:r>
              <a:rPr lang="ru-RU" sz="1400" dirty="0" smtClean="0">
                <a:latin typeface="Times New Roman" panose="02020603050405020304" pitchFamily="18" charset="0"/>
                <a:cs typeface="Times New Roman" panose="02020603050405020304" pitchFamily="18" charset="0"/>
              </a:rPr>
              <a:t>8</a:t>
            </a:r>
            <a:r>
              <a:rPr lang="ru-RU" sz="1400" dirty="0">
                <a:latin typeface="Times New Roman" panose="02020603050405020304" pitchFamily="18" charset="0"/>
                <a:cs typeface="Times New Roman" panose="02020603050405020304" pitchFamily="18" charset="0"/>
              </a:rPr>
              <a:t>. Педагогический работник не придерживается требований к оформлению аттестационных материалов. 9. В аттестационных материалах допускаются орфографические и пунктуационные ошибки</a:t>
            </a:r>
            <a:r>
              <a:rPr lang="ru-RU" sz="1400" dirty="0" smtClean="0">
                <a:latin typeface="Times New Roman" panose="02020603050405020304" pitchFamily="18" charset="0"/>
                <a:cs typeface="Times New Roman" panose="02020603050405020304" pitchFamily="18" charset="0"/>
              </a:rPr>
              <a:t>.</a:t>
            </a:r>
          </a:p>
          <a:p>
            <a:pPr>
              <a:lnSpc>
                <a:spcPct val="150000"/>
              </a:lnSpc>
            </a:pPr>
            <a:r>
              <a:rPr lang="ru-RU" sz="1400" dirty="0" smtClean="0">
                <a:latin typeface="Times New Roman" panose="02020603050405020304" pitchFamily="18" charset="0"/>
                <a:cs typeface="Times New Roman" panose="02020603050405020304" pitchFamily="18" charset="0"/>
              </a:rPr>
              <a:t>10</a:t>
            </a:r>
            <a:r>
              <a:rPr lang="ru-RU" sz="1400" dirty="0">
                <a:latin typeface="Times New Roman" panose="02020603050405020304" pitchFamily="18" charset="0"/>
                <a:cs typeface="Times New Roman" panose="02020603050405020304" pitchFamily="18" charset="0"/>
              </a:rPr>
              <a:t>. В аттестационном задании педагогический работник не указывает номер аттестационного задания. 11. Представляемая информация о профессиональной деятельности педагогического работника выходит за рамки межаттестационного периода. </a:t>
            </a:r>
          </a:p>
          <a:p>
            <a:pPr>
              <a:lnSpc>
                <a:spcPct val="150000"/>
              </a:lnSpc>
            </a:pPr>
            <a:r>
              <a:rPr lang="ru-RU" dirty="0"/>
              <a:t> </a:t>
            </a:r>
          </a:p>
          <a:p>
            <a:r>
              <a:rPr lang="ru-RU" dirty="0"/>
              <a:t> </a:t>
            </a:r>
          </a:p>
        </p:txBody>
      </p:sp>
    </p:spTree>
    <p:extLst>
      <p:ext uri="{BB962C8B-B14F-4D97-AF65-F5344CB8AC3E}">
        <p14:creationId xmlns="" xmlns:p14="http://schemas.microsoft.com/office/powerpoint/2010/main" val="36993820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04664"/>
            <a:ext cx="8208912" cy="5878532"/>
          </a:xfrm>
          <a:prstGeom prst="rect">
            <a:avLst/>
          </a:prstGeom>
        </p:spPr>
        <p:txBody>
          <a:bodyPr wrap="square">
            <a:spAutoFit/>
          </a:bodyPr>
          <a:lstStyle/>
          <a:p>
            <a:pPr algn="ctr"/>
            <a:r>
              <a:rPr lang="ru-RU" b="1" dirty="0">
                <a:latin typeface="Times New Roman" panose="02020603050405020304" pitchFamily="18" charset="0"/>
                <a:cs typeface="Times New Roman" panose="02020603050405020304" pitchFamily="18" charset="0"/>
              </a:rPr>
              <a:t>Относительно отчета о самообследовании</a:t>
            </a:r>
            <a:r>
              <a:rPr lang="ru-RU" b="1" dirty="0" smtClean="0">
                <a:latin typeface="Times New Roman" panose="02020603050405020304" pitchFamily="18" charset="0"/>
                <a:cs typeface="Times New Roman" panose="02020603050405020304" pitchFamily="18" charset="0"/>
              </a:rPr>
              <a:t>:</a:t>
            </a:r>
          </a:p>
          <a:p>
            <a:pPr algn="ctr"/>
            <a:endParaRPr lang="ru-RU" b="1" dirty="0" smtClean="0">
              <a:latin typeface="Times New Roman" panose="02020603050405020304" pitchFamily="18" charset="0"/>
              <a:cs typeface="Times New Roman" panose="02020603050405020304" pitchFamily="18" charset="0"/>
            </a:endParaRPr>
          </a:p>
          <a:p>
            <a:pPr algn="just"/>
            <a:r>
              <a:rPr lang="ru-RU" sz="1400" dirty="0" smtClean="0">
                <a:latin typeface="Times New Roman" panose="02020603050405020304" pitchFamily="18" charset="0"/>
                <a:cs typeface="Times New Roman" panose="02020603050405020304" pitchFamily="18" charset="0"/>
              </a:rPr>
              <a:t>12</a:t>
            </a:r>
            <a:r>
              <a:rPr lang="ru-RU" sz="1400" dirty="0">
                <a:latin typeface="Times New Roman" panose="02020603050405020304" pitchFamily="18" charset="0"/>
                <a:cs typeface="Times New Roman" panose="02020603050405020304" pitchFamily="18" charset="0"/>
              </a:rPr>
              <a:t>. Не прослеживается система выбора образовательных технологий, методов в педагогической деятельности аттестуемого. </a:t>
            </a:r>
            <a:endParaRPr lang="ru-RU" sz="1400" dirty="0" smtClean="0">
              <a:latin typeface="Times New Roman" panose="02020603050405020304" pitchFamily="18" charset="0"/>
              <a:cs typeface="Times New Roman" panose="02020603050405020304" pitchFamily="18" charset="0"/>
            </a:endParaRPr>
          </a:p>
          <a:p>
            <a:pPr algn="just"/>
            <a:r>
              <a:rPr lang="ru-RU" sz="1400" dirty="0" smtClean="0">
                <a:latin typeface="Times New Roman" panose="02020603050405020304" pitchFamily="18" charset="0"/>
                <a:cs typeface="Times New Roman" panose="02020603050405020304" pitchFamily="18" charset="0"/>
              </a:rPr>
              <a:t>13</a:t>
            </a:r>
            <a:r>
              <a:rPr lang="ru-RU" sz="1400" dirty="0">
                <a:latin typeface="Times New Roman" panose="02020603050405020304" pitchFamily="18" charset="0"/>
                <a:cs typeface="Times New Roman" panose="02020603050405020304" pitchFamily="18" charset="0"/>
              </a:rPr>
              <a:t>. Констатация деятельности педагога без ссылок на подтверждающие документы. </a:t>
            </a:r>
            <a:endParaRPr lang="ru-RU" sz="1400" dirty="0" smtClean="0">
              <a:latin typeface="Times New Roman" panose="02020603050405020304" pitchFamily="18" charset="0"/>
              <a:cs typeface="Times New Roman" panose="02020603050405020304" pitchFamily="18" charset="0"/>
            </a:endParaRPr>
          </a:p>
          <a:p>
            <a:pPr algn="just"/>
            <a:r>
              <a:rPr lang="ru-RU" sz="1400" dirty="0" smtClean="0">
                <a:latin typeface="Times New Roman" panose="02020603050405020304" pitchFamily="18" charset="0"/>
                <a:cs typeface="Times New Roman" panose="02020603050405020304" pitchFamily="18" charset="0"/>
              </a:rPr>
              <a:t>14</a:t>
            </a:r>
            <a:r>
              <a:rPr lang="ru-RU" sz="1400" dirty="0">
                <a:latin typeface="Times New Roman" panose="02020603050405020304" pitchFamily="18" charset="0"/>
                <a:cs typeface="Times New Roman" panose="02020603050405020304" pitchFamily="18" charset="0"/>
              </a:rPr>
              <a:t>. Не отражается инновационная деятельность педагога. </a:t>
            </a:r>
            <a:endParaRPr lang="ru-RU" sz="1400" dirty="0" smtClean="0">
              <a:latin typeface="Times New Roman" panose="02020603050405020304" pitchFamily="18" charset="0"/>
              <a:cs typeface="Times New Roman" panose="02020603050405020304" pitchFamily="18" charset="0"/>
            </a:endParaRPr>
          </a:p>
          <a:p>
            <a:pPr algn="just"/>
            <a:r>
              <a:rPr lang="ru-RU" sz="1400" dirty="0" smtClean="0">
                <a:latin typeface="Times New Roman" panose="02020603050405020304" pitchFamily="18" charset="0"/>
                <a:cs typeface="Times New Roman" panose="02020603050405020304" pitchFamily="18" charset="0"/>
              </a:rPr>
              <a:t>15</a:t>
            </a:r>
            <a:r>
              <a:rPr lang="ru-RU" sz="1400" dirty="0">
                <a:latin typeface="Times New Roman" panose="02020603050405020304" pitchFamily="18" charset="0"/>
                <a:cs typeface="Times New Roman" panose="02020603050405020304" pitchFamily="18" charset="0"/>
              </a:rPr>
              <a:t>. Не указывается конкретный результат взаимодействия с родителями</a:t>
            </a:r>
            <a:r>
              <a:rPr lang="ru-RU" sz="1400" dirty="0" smtClean="0">
                <a:latin typeface="Times New Roman" panose="02020603050405020304" pitchFamily="18" charset="0"/>
                <a:cs typeface="Times New Roman" panose="02020603050405020304" pitchFamily="18" charset="0"/>
              </a:rPr>
              <a:t>.</a:t>
            </a:r>
          </a:p>
          <a:p>
            <a:pPr algn="just"/>
            <a:r>
              <a:rPr lang="ru-RU" sz="1400" dirty="0" smtClean="0">
                <a:latin typeface="Times New Roman" panose="02020603050405020304" pitchFamily="18" charset="0"/>
                <a:cs typeface="Times New Roman" panose="02020603050405020304" pitchFamily="18" charset="0"/>
              </a:rPr>
              <a:t>16</a:t>
            </a:r>
            <a:r>
              <a:rPr lang="ru-RU" sz="1400" dirty="0">
                <a:latin typeface="Times New Roman" panose="02020603050405020304" pitchFamily="18" charset="0"/>
                <a:cs typeface="Times New Roman" panose="02020603050405020304" pitchFamily="18" charset="0"/>
              </a:rPr>
              <a:t>. Не указывается конкретный результат взаимодействия с социальными партнерами. </a:t>
            </a:r>
            <a:endParaRPr lang="ru-RU" sz="1400" dirty="0" smtClean="0">
              <a:latin typeface="Times New Roman" panose="02020603050405020304" pitchFamily="18" charset="0"/>
              <a:cs typeface="Times New Roman" panose="02020603050405020304" pitchFamily="18" charset="0"/>
            </a:endParaRPr>
          </a:p>
          <a:p>
            <a:pPr algn="just"/>
            <a:r>
              <a:rPr lang="ru-RU" sz="1400" dirty="0" smtClean="0">
                <a:latin typeface="Times New Roman" panose="02020603050405020304" pitchFamily="18" charset="0"/>
                <a:cs typeface="Times New Roman" panose="02020603050405020304" pitchFamily="18" charset="0"/>
              </a:rPr>
              <a:t>17</a:t>
            </a:r>
            <a:r>
              <a:rPr lang="ru-RU" sz="1400" dirty="0">
                <a:latin typeface="Times New Roman" panose="02020603050405020304" pitchFamily="18" charset="0"/>
                <a:cs typeface="Times New Roman" panose="02020603050405020304" pitchFamily="18" charset="0"/>
              </a:rPr>
              <a:t>. Не обоснован выбор применяемых современных оценочных средств, в том числе с применением информационных технологий для определения успешности обучающихся. </a:t>
            </a:r>
            <a:endParaRPr lang="ru-RU" sz="1400" dirty="0" smtClean="0">
              <a:latin typeface="Times New Roman" panose="02020603050405020304" pitchFamily="18" charset="0"/>
              <a:cs typeface="Times New Roman" panose="02020603050405020304" pitchFamily="18" charset="0"/>
            </a:endParaRPr>
          </a:p>
          <a:p>
            <a:pPr algn="just"/>
            <a:r>
              <a:rPr lang="ru-RU" sz="1400" dirty="0" smtClean="0">
                <a:latin typeface="Times New Roman" panose="02020603050405020304" pitchFamily="18" charset="0"/>
                <a:cs typeface="Times New Roman" panose="02020603050405020304" pitchFamily="18" charset="0"/>
              </a:rPr>
              <a:t>18</a:t>
            </a:r>
            <a:r>
              <a:rPr lang="ru-RU" sz="1400" dirty="0">
                <a:latin typeface="Times New Roman" panose="02020603050405020304" pitchFamily="18" charset="0"/>
                <a:cs typeface="Times New Roman" panose="02020603050405020304" pitchFamily="18" charset="0"/>
              </a:rPr>
              <a:t>. Сложность в формировании цели профессиональной деятельности педагога, связанные с эффективностью работы образовательной организации. </a:t>
            </a:r>
            <a:endParaRPr lang="ru-RU" sz="1400" dirty="0" smtClean="0">
              <a:latin typeface="Times New Roman" panose="02020603050405020304" pitchFamily="18" charset="0"/>
              <a:cs typeface="Times New Roman" panose="02020603050405020304" pitchFamily="18" charset="0"/>
            </a:endParaRPr>
          </a:p>
          <a:p>
            <a:pPr algn="just"/>
            <a:r>
              <a:rPr lang="ru-RU" sz="1400" dirty="0" smtClean="0">
                <a:latin typeface="Times New Roman" panose="02020603050405020304" pitchFamily="18" charset="0"/>
                <a:cs typeface="Times New Roman" panose="02020603050405020304" pitchFamily="18" charset="0"/>
              </a:rPr>
              <a:t>19</a:t>
            </a:r>
            <a:r>
              <a:rPr lang="ru-RU" sz="1400" dirty="0">
                <a:latin typeface="Times New Roman" panose="02020603050405020304" pitchFamily="18" charset="0"/>
                <a:cs typeface="Times New Roman" panose="02020603050405020304" pitchFamily="18" charset="0"/>
              </a:rPr>
              <a:t>. Не раскрыты инициативы педагога в стратегических ориентирах развития образования в автономном округе. </a:t>
            </a:r>
            <a:endParaRPr lang="ru-RU" sz="1400" dirty="0" smtClean="0">
              <a:latin typeface="Times New Roman" panose="02020603050405020304" pitchFamily="18" charset="0"/>
              <a:cs typeface="Times New Roman" panose="02020603050405020304" pitchFamily="18" charset="0"/>
            </a:endParaRPr>
          </a:p>
          <a:p>
            <a:pPr algn="just"/>
            <a:r>
              <a:rPr lang="ru-RU" sz="1400" dirty="0" smtClean="0">
                <a:latin typeface="Times New Roman" panose="02020603050405020304" pitchFamily="18" charset="0"/>
                <a:cs typeface="Times New Roman" panose="02020603050405020304" pitchFamily="18" charset="0"/>
              </a:rPr>
              <a:t>20</a:t>
            </a:r>
            <a:r>
              <a:rPr lang="ru-RU" sz="1400" dirty="0">
                <a:latin typeface="Times New Roman" panose="02020603050405020304" pitchFamily="18" charset="0"/>
                <a:cs typeface="Times New Roman" panose="02020603050405020304" pitchFamily="18" charset="0"/>
              </a:rPr>
              <a:t>. Отсутствует информация о профессиональных достижениях педагога</a:t>
            </a:r>
            <a:r>
              <a:rPr lang="ru-RU" sz="1400" dirty="0" smtClean="0">
                <a:latin typeface="Times New Roman" panose="02020603050405020304" pitchFamily="18" charset="0"/>
                <a:cs typeface="Times New Roman" panose="02020603050405020304" pitchFamily="18" charset="0"/>
              </a:rPr>
              <a:t>.</a:t>
            </a:r>
          </a:p>
          <a:p>
            <a:pPr algn="just"/>
            <a:r>
              <a:rPr lang="ru-RU" sz="1400" dirty="0" smtClean="0">
                <a:latin typeface="Times New Roman" panose="02020603050405020304" pitchFamily="18" charset="0"/>
                <a:cs typeface="Times New Roman" panose="02020603050405020304" pitchFamily="18" charset="0"/>
              </a:rPr>
              <a:t>21</a:t>
            </a:r>
            <a:r>
              <a:rPr lang="ru-RU" sz="1400" dirty="0">
                <a:latin typeface="Times New Roman" panose="02020603050405020304" pitchFamily="18" charset="0"/>
                <a:cs typeface="Times New Roman" panose="02020603050405020304" pitchFamily="18" charset="0"/>
              </a:rPr>
              <a:t>. Отсутствует информация о результатах обучающихся в официальных очных олимпиадах и конкурсах как по профилю деятельности, так и по внеурочной деятельности педагога. </a:t>
            </a:r>
            <a:endParaRPr lang="ru-RU" sz="1400" dirty="0" smtClean="0">
              <a:latin typeface="Times New Roman" panose="02020603050405020304" pitchFamily="18" charset="0"/>
              <a:cs typeface="Times New Roman" panose="02020603050405020304" pitchFamily="18" charset="0"/>
            </a:endParaRPr>
          </a:p>
          <a:p>
            <a:pPr algn="just"/>
            <a:r>
              <a:rPr lang="ru-RU" sz="1400" dirty="0" smtClean="0">
                <a:latin typeface="Times New Roman" panose="02020603050405020304" pitchFamily="18" charset="0"/>
                <a:cs typeface="Times New Roman" panose="02020603050405020304" pitchFamily="18" charset="0"/>
              </a:rPr>
              <a:t>22</a:t>
            </a:r>
            <a:r>
              <a:rPr lang="ru-RU" sz="1400" dirty="0">
                <a:latin typeface="Times New Roman" panose="02020603050405020304" pitchFamily="18" charset="0"/>
                <a:cs typeface="Times New Roman" panose="02020603050405020304" pitchFamily="18" charset="0"/>
              </a:rPr>
              <a:t>. Очень краткое описание профессиональных достижений педагога и его экспертной деятельности</a:t>
            </a:r>
            <a:r>
              <a:rPr lang="ru-RU" sz="1400" dirty="0" smtClean="0">
                <a:latin typeface="Times New Roman" panose="02020603050405020304" pitchFamily="18" charset="0"/>
                <a:cs typeface="Times New Roman" panose="02020603050405020304" pitchFamily="18" charset="0"/>
              </a:rPr>
              <a:t>.</a:t>
            </a:r>
          </a:p>
          <a:p>
            <a:pPr algn="just"/>
            <a:r>
              <a:rPr lang="ru-RU" sz="1400" dirty="0" smtClean="0">
                <a:latin typeface="Times New Roman" panose="02020603050405020304" pitchFamily="18" charset="0"/>
                <a:cs typeface="Times New Roman" panose="02020603050405020304" pitchFamily="18" charset="0"/>
              </a:rPr>
              <a:t>23</a:t>
            </a:r>
            <a:r>
              <a:rPr lang="ru-RU" sz="1400" dirty="0">
                <a:latin typeface="Times New Roman" panose="02020603050405020304" pitchFamily="18" charset="0"/>
                <a:cs typeface="Times New Roman" panose="02020603050405020304" pitchFamily="18" charset="0"/>
              </a:rPr>
              <a:t>. Слабое видение перспектив развития своей профессиональной деятельности. </a:t>
            </a:r>
            <a:endParaRPr lang="ru-RU" sz="1400" dirty="0" smtClean="0">
              <a:latin typeface="Times New Roman" panose="02020603050405020304" pitchFamily="18" charset="0"/>
              <a:cs typeface="Times New Roman" panose="02020603050405020304" pitchFamily="18" charset="0"/>
            </a:endParaRPr>
          </a:p>
          <a:p>
            <a:pPr algn="just"/>
            <a:r>
              <a:rPr lang="ru-RU" sz="1400" dirty="0" smtClean="0">
                <a:latin typeface="Times New Roman" panose="02020603050405020304" pitchFamily="18" charset="0"/>
                <a:cs typeface="Times New Roman" panose="02020603050405020304" pitchFamily="18" charset="0"/>
              </a:rPr>
              <a:t>24</a:t>
            </a:r>
            <a:r>
              <a:rPr lang="ru-RU" sz="1400" dirty="0">
                <a:latin typeface="Times New Roman" panose="02020603050405020304" pitchFamily="18" charset="0"/>
                <a:cs typeface="Times New Roman" panose="02020603050405020304" pitchFamily="18" charset="0"/>
              </a:rPr>
              <a:t>. Педагогический работник перечисляет виды деятельности за </a:t>
            </a:r>
            <a:r>
              <a:rPr lang="ru-RU" sz="1400" dirty="0" err="1">
                <a:latin typeface="Times New Roman" panose="02020603050405020304" pitchFamily="18" charset="0"/>
                <a:cs typeface="Times New Roman" panose="02020603050405020304" pitchFamily="18" charset="0"/>
              </a:rPr>
              <a:t>межаттестационный</a:t>
            </a:r>
            <a:r>
              <a:rPr lang="ru-RU" sz="1400" dirty="0">
                <a:latin typeface="Times New Roman" panose="02020603050405020304" pitchFamily="18" charset="0"/>
                <a:cs typeface="Times New Roman" panose="02020603050405020304" pitchFamily="18" charset="0"/>
              </a:rPr>
              <a:t> период, не определяя проблему, которую необходимо решить. </a:t>
            </a:r>
            <a:endParaRPr lang="ru-RU" sz="1400" dirty="0" smtClean="0">
              <a:latin typeface="Times New Roman" panose="02020603050405020304" pitchFamily="18" charset="0"/>
              <a:cs typeface="Times New Roman" panose="02020603050405020304" pitchFamily="18" charset="0"/>
            </a:endParaRPr>
          </a:p>
          <a:p>
            <a:pPr algn="just"/>
            <a:r>
              <a:rPr lang="ru-RU" sz="1400" dirty="0" smtClean="0">
                <a:latin typeface="Times New Roman" panose="02020603050405020304" pitchFamily="18" charset="0"/>
                <a:cs typeface="Times New Roman" panose="02020603050405020304" pitchFamily="18" charset="0"/>
              </a:rPr>
              <a:t>25</a:t>
            </a:r>
            <a:r>
              <a:rPr lang="ru-RU" sz="1400" dirty="0">
                <a:latin typeface="Times New Roman" panose="02020603050405020304" pitchFamily="18" charset="0"/>
                <a:cs typeface="Times New Roman" panose="02020603050405020304" pitchFamily="18" charset="0"/>
              </a:rPr>
              <a:t>. Избыток информации, которая никак не отражается на оценке, упуская при этом использование технологий и методов, которые повлияли на конечный результат. </a:t>
            </a:r>
            <a:endParaRPr lang="ru-RU" sz="1400" dirty="0" smtClean="0">
              <a:latin typeface="Times New Roman" panose="02020603050405020304" pitchFamily="18" charset="0"/>
              <a:cs typeface="Times New Roman" panose="02020603050405020304" pitchFamily="18" charset="0"/>
            </a:endParaRPr>
          </a:p>
          <a:p>
            <a:pPr algn="just"/>
            <a:r>
              <a:rPr lang="ru-RU" sz="1400" dirty="0" smtClean="0">
                <a:latin typeface="Times New Roman" panose="02020603050405020304" pitchFamily="18" charset="0"/>
                <a:cs typeface="Times New Roman" panose="02020603050405020304" pitchFamily="18" charset="0"/>
              </a:rPr>
              <a:t>26</a:t>
            </a:r>
            <a:r>
              <a:rPr lang="ru-RU" sz="1400" dirty="0">
                <a:latin typeface="Times New Roman" panose="02020603050405020304" pitchFamily="18" charset="0"/>
                <a:cs typeface="Times New Roman" panose="02020603050405020304" pitchFamily="18" charset="0"/>
              </a:rPr>
              <a:t>. Педагогический работник не указывает трудности, с которыми  сталкивается в своей профессиональной деятельности. </a:t>
            </a:r>
          </a:p>
          <a:p>
            <a:r>
              <a:rPr lang="ru-RU" dirty="0"/>
              <a:t> </a:t>
            </a:r>
          </a:p>
        </p:txBody>
      </p:sp>
    </p:spTree>
    <p:extLst>
      <p:ext uri="{BB962C8B-B14F-4D97-AF65-F5344CB8AC3E}">
        <p14:creationId xmlns="" xmlns:p14="http://schemas.microsoft.com/office/powerpoint/2010/main" val="10895875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Гость\Desktop\скриншоты\эксперное заключение.pn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331640" y="404664"/>
            <a:ext cx="6264696" cy="619268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9155490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564904"/>
            <a:ext cx="8229600" cy="1143000"/>
          </a:xfrm>
        </p:spPr>
        <p:txBody>
          <a:bodyPr/>
          <a:lstStyle/>
          <a:p>
            <a:r>
              <a:rPr lang="ru-RU" dirty="0" smtClean="0">
                <a:latin typeface="Times New Roman" pitchFamily="18" charset="0"/>
                <a:cs typeface="Times New Roman" pitchFamily="18" charset="0"/>
              </a:rPr>
              <a:t>Спасибо за внимание!</a:t>
            </a:r>
            <a:endParaRPr lang="ru-RU" dirty="0">
              <a:latin typeface="Times New Roman" pitchFamily="18" charset="0"/>
              <a:cs typeface="Times New Roman" pitchFamily="18" charset="0"/>
            </a:endParaRPr>
          </a:p>
        </p:txBody>
      </p:sp>
    </p:spTree>
    <p:extLst>
      <p:ext uri="{BB962C8B-B14F-4D97-AF65-F5344CB8AC3E}">
        <p14:creationId xmlns="" xmlns:p14="http://schemas.microsoft.com/office/powerpoint/2010/main" val="648161725"/>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Другая 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C000"/>
      </a:hlink>
      <a:folHlink>
        <a:srgbClr val="E36C09"/>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173</TotalTime>
  <Words>2002</Words>
  <Application>Microsoft Office PowerPoint</Application>
  <PresentationFormat>Экран (4:3)</PresentationFormat>
  <Paragraphs>207</Paragraphs>
  <Slides>29</Slides>
  <Notes>12</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Спасибо за внимание!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ПК</cp:lastModifiedBy>
  <cp:revision>27</cp:revision>
  <dcterms:created xsi:type="dcterms:W3CDTF">2014-06-25T07:01:43Z</dcterms:created>
  <dcterms:modified xsi:type="dcterms:W3CDTF">2023-07-31T14:07:21Z</dcterms:modified>
</cp:coreProperties>
</file>