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70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arant.ru/products/ipo/prime/doc/73235976/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ospotrebnadzor.ru/documents/details.php?ELEMENT_ID=6047" TargetMode="Externa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83299"/>
            <a:ext cx="7437120" cy="553998"/>
          </a:xfrm>
        </p:spPr>
        <p:txBody>
          <a:bodyPr>
            <a:normAutofit/>
          </a:bodyPr>
          <a:lstStyle/>
          <a:p>
            <a:pPr algn="ctr"/>
            <a:r>
              <a:rPr lang="ru-RU" sz="1300" b="0" dirty="0">
                <a:solidFill>
                  <a:schemeClr val="tx1"/>
                </a:solidFill>
                <a:effectLst/>
              </a:rPr>
              <a:t>Муниципальное бюджетное дошкольное образовательное учреждение </a:t>
            </a:r>
            <a:br>
              <a:rPr lang="ru-RU" sz="1300" b="0" dirty="0">
                <a:solidFill>
                  <a:schemeClr val="tx1"/>
                </a:solidFill>
                <a:effectLst/>
              </a:rPr>
            </a:br>
            <a:r>
              <a:rPr lang="ru-RU" sz="1300" b="0" dirty="0">
                <a:solidFill>
                  <a:schemeClr val="tx1"/>
                </a:solidFill>
                <a:effectLst/>
              </a:rPr>
              <a:t>детский сад №41 «</a:t>
            </a:r>
            <a:r>
              <a:rPr lang="ru-RU" sz="1300" b="0" dirty="0" err="1">
                <a:solidFill>
                  <a:schemeClr val="tx1"/>
                </a:solidFill>
                <a:effectLst/>
              </a:rPr>
              <a:t>Рябинушка</a:t>
            </a:r>
            <a:r>
              <a:rPr lang="ru-RU" sz="1300" b="0" dirty="0">
                <a:solidFill>
                  <a:schemeClr val="tx1"/>
                </a:solidFill>
                <a:effectLst/>
              </a:rPr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990600" y="1921668"/>
            <a:ext cx="7360920" cy="984885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200" b="1" spc="-1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Формирование</a:t>
            </a:r>
            <a:r>
              <a:rPr lang="ru-RU" sz="32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200" b="1" spc="-1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среды</a:t>
            </a:r>
            <a:r>
              <a:rPr lang="ru-RU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200" b="1" spc="-2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цифрового </a:t>
            </a:r>
            <a:r>
              <a:rPr lang="ru-RU" sz="3200" b="1" spc="-98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2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образования</a:t>
            </a:r>
            <a:r>
              <a:rPr lang="ru-RU" sz="3200"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в</a:t>
            </a:r>
            <a:r>
              <a:rPr lang="ru-RU" sz="3200" b="1" spc="-2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200" b="1" spc="-8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ДОУ</a:t>
            </a:r>
            <a:endParaRPr lang="ru-RU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38600" y="3392328"/>
            <a:ext cx="449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Подготовила:</a:t>
            </a:r>
          </a:p>
          <a:p>
            <a:pPr algn="r"/>
            <a:r>
              <a:rPr lang="ru-RU" sz="1600" dirty="0"/>
              <a:t>Яковлева Сабина Юрьевна,</a:t>
            </a:r>
          </a:p>
          <a:p>
            <a:pPr algn="r"/>
            <a:r>
              <a:rPr lang="ru-RU" sz="1600" dirty="0"/>
              <a:t>учитель (физическая культура) первой квалификационной категории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EAA8CD-90E7-4465-8F73-182F5484F932}"/>
              </a:ext>
            </a:extLst>
          </p:cNvPr>
          <p:cNvSpPr txBox="1">
            <a:spLocks/>
          </p:cNvSpPr>
          <p:nvPr/>
        </p:nvSpPr>
        <p:spPr>
          <a:xfrm>
            <a:off x="3886200" y="5410200"/>
            <a:ext cx="1777365" cy="281582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400" b="0" dirty="0">
                <a:solidFill>
                  <a:schemeClr val="tx1"/>
                </a:solidFill>
                <a:effectLst/>
              </a:rPr>
              <a:t>г. Сургут,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23" name="object 3">
            <a:extLst>
              <a:ext uri="{FF2B5EF4-FFF2-40B4-BE49-F238E27FC236}">
                <a16:creationId xmlns:a16="http://schemas.microsoft.com/office/drawing/2014/main" id="{6C57F591-B3A3-4BD9-A7A4-5A139ED2397A}"/>
              </a:ext>
            </a:extLst>
          </p:cNvPr>
          <p:cNvGrpSpPr/>
          <p:nvPr/>
        </p:nvGrpSpPr>
        <p:grpSpPr>
          <a:xfrm>
            <a:off x="207896" y="-49958"/>
            <a:ext cx="8788908" cy="1559596"/>
            <a:chOff x="195071" y="156971"/>
            <a:chExt cx="8788908" cy="762000"/>
          </a:xfrm>
        </p:grpSpPr>
        <p:pic>
          <p:nvPicPr>
            <p:cNvPr id="24" name="object 4">
              <a:extLst>
                <a:ext uri="{FF2B5EF4-FFF2-40B4-BE49-F238E27FC236}">
                  <a16:creationId xmlns:a16="http://schemas.microsoft.com/office/drawing/2014/main" id="{635D689A-23DF-4860-8A7C-F87AC00F399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071" y="188975"/>
              <a:ext cx="8788908" cy="585215"/>
            </a:xfrm>
            <a:prstGeom prst="rect">
              <a:avLst/>
            </a:prstGeom>
          </p:spPr>
        </p:pic>
        <p:pic>
          <p:nvPicPr>
            <p:cNvPr id="25" name="object 5">
              <a:extLst>
                <a:ext uri="{FF2B5EF4-FFF2-40B4-BE49-F238E27FC236}">
                  <a16:creationId xmlns:a16="http://schemas.microsoft.com/office/drawing/2014/main" id="{0A3368F2-F2AD-4E24-ADC8-4E699A95F3E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7251" y="156971"/>
              <a:ext cx="4485132" cy="762000"/>
            </a:xfrm>
            <a:prstGeom prst="rect">
              <a:avLst/>
            </a:prstGeom>
          </p:spPr>
        </p:pic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612D416B-F671-4AD9-8ABD-AE1501183806}"/>
                </a:ext>
              </a:extLst>
            </p:cNvPr>
            <p:cNvSpPr/>
            <p:nvPr/>
          </p:nvSpPr>
          <p:spPr>
            <a:xfrm>
              <a:off x="256425" y="230987"/>
              <a:ext cx="8665845" cy="462280"/>
            </a:xfrm>
            <a:custGeom>
              <a:avLst/>
              <a:gdLst/>
              <a:ahLst/>
              <a:cxnLst/>
              <a:rect l="l" t="t" r="r" b="b"/>
              <a:pathLst>
                <a:path w="8665845" h="462280">
                  <a:moveTo>
                    <a:pt x="8665591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8665591" y="461670"/>
                  </a:lnTo>
                  <a:lnTo>
                    <a:pt x="86655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89D635D3-766C-42D4-AB41-0CFCB4BD7053}"/>
                </a:ext>
              </a:extLst>
            </p:cNvPr>
            <p:cNvSpPr/>
            <p:nvPr/>
          </p:nvSpPr>
          <p:spPr>
            <a:xfrm>
              <a:off x="256425" y="230987"/>
              <a:ext cx="8665845" cy="462280"/>
            </a:xfrm>
            <a:custGeom>
              <a:avLst/>
              <a:gdLst/>
              <a:ahLst/>
              <a:cxnLst/>
              <a:rect l="l" t="t" r="r" b="b"/>
              <a:pathLst>
                <a:path w="8665845" h="462280">
                  <a:moveTo>
                    <a:pt x="0" y="461670"/>
                  </a:moveTo>
                  <a:lnTo>
                    <a:pt x="8665591" y="461670"/>
                  </a:lnTo>
                  <a:lnTo>
                    <a:pt x="8665591" y="0"/>
                  </a:lnTo>
                  <a:lnTo>
                    <a:pt x="0" y="0"/>
                  </a:lnTo>
                  <a:lnTo>
                    <a:pt x="0" y="461670"/>
                  </a:lnTo>
                  <a:close/>
                </a:path>
              </a:pathLst>
            </a:custGeom>
            <a:ln w="38099">
              <a:solidFill>
                <a:srgbClr val="DCE6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45490" y="1188510"/>
            <a:ext cx="6769036" cy="24493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4570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Подумаем?</a:t>
            </a:r>
            <a:r>
              <a:rPr sz="2000" b="1" spc="-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2000" b="1" spc="-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Порассуждаем…</a:t>
            </a:r>
            <a:endParaRPr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  <a:p>
            <a:pPr marL="12700" marR="1871345">
              <a:lnSpc>
                <a:spcPct val="100000"/>
              </a:lnSpc>
              <a:spcBef>
                <a:spcPts val="2230"/>
              </a:spcBef>
            </a:pPr>
            <a:r>
              <a:rPr sz="2000" b="1" spc="-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Информационное</a:t>
            </a:r>
            <a:r>
              <a:rPr sz="2000" b="1" spc="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20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общество</a:t>
            </a:r>
            <a:r>
              <a:rPr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20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— </a:t>
            </a:r>
            <a:r>
              <a:rPr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2000" dirty="0">
                <a:cs typeface="Times New Roman"/>
              </a:rPr>
              <a:t>общество,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в</a:t>
            </a:r>
            <a:r>
              <a:rPr sz="2000" spc="-10" dirty="0">
                <a:cs typeface="Times New Roman"/>
              </a:rPr>
              <a:t> </a:t>
            </a:r>
            <a:r>
              <a:rPr sz="2000" spc="-30" dirty="0">
                <a:cs typeface="Times New Roman"/>
              </a:rPr>
              <a:t>котором</a:t>
            </a:r>
            <a:r>
              <a:rPr sz="2000" spc="-2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большинство </a:t>
            </a:r>
            <a:r>
              <a:rPr sz="2000" spc="-5" dirty="0">
                <a:cs typeface="Times New Roman"/>
              </a:rPr>
              <a:t> работающих </a:t>
            </a:r>
            <a:r>
              <a:rPr sz="2000" spc="-10" dirty="0">
                <a:cs typeface="Times New Roman"/>
              </a:rPr>
              <a:t>занято</a:t>
            </a:r>
            <a:r>
              <a:rPr sz="2000" spc="15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производством, </a:t>
            </a:r>
            <a:r>
              <a:rPr sz="2000" spc="-5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хранением,</a:t>
            </a:r>
            <a:r>
              <a:rPr sz="2000" spc="-15" dirty="0">
                <a:cs typeface="Times New Roman"/>
              </a:rPr>
              <a:t> переработкой</a:t>
            </a:r>
            <a:r>
              <a:rPr sz="2000" spc="-5" dirty="0">
                <a:cs typeface="Times New Roman"/>
              </a:rPr>
              <a:t> и 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реализацией</a:t>
            </a:r>
            <a:r>
              <a:rPr sz="2000" spc="1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информации,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особенно </a:t>
            </a:r>
            <a:r>
              <a:rPr sz="2000" spc="-53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высшей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её</a:t>
            </a:r>
            <a:r>
              <a:rPr sz="200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формы </a:t>
            </a:r>
            <a:r>
              <a:rPr sz="2000" spc="-5" dirty="0">
                <a:cs typeface="Times New Roman"/>
              </a:rPr>
              <a:t>— знаний.</a:t>
            </a:r>
            <a:endParaRPr sz="2000" dirty="0"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04800" y="1745559"/>
            <a:ext cx="8266302" cy="4735890"/>
            <a:chOff x="454025" y="1848005"/>
            <a:chExt cx="8266302" cy="4735890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2600" y="1848005"/>
              <a:ext cx="3157727" cy="222656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4025" y="4357332"/>
              <a:ext cx="3031110" cy="2226563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3493515" y="4589109"/>
            <a:ext cx="5503289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3345">
              <a:lnSpc>
                <a:spcPct val="100000"/>
              </a:lnSpc>
              <a:spcBef>
                <a:spcPts val="95"/>
              </a:spcBef>
            </a:pPr>
            <a:r>
              <a:rPr sz="2000" b="1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Цифровое</a:t>
            </a:r>
            <a:r>
              <a:rPr sz="2000" b="1" spc="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20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общество</a:t>
            </a:r>
            <a:r>
              <a:rPr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20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—</a:t>
            </a:r>
            <a:r>
              <a:rPr sz="2000" b="1" spc="-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2000" spc="-20" dirty="0">
                <a:cs typeface="Times New Roman"/>
              </a:rPr>
              <a:t>….точного </a:t>
            </a:r>
            <a:r>
              <a:rPr sz="2000" spc="-53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определения</a:t>
            </a:r>
            <a:r>
              <a:rPr sz="2000" spc="5" dirty="0">
                <a:cs typeface="Times New Roman"/>
              </a:rPr>
              <a:t> </a:t>
            </a:r>
            <a:r>
              <a:rPr sz="2000" spc="-50" dirty="0" err="1">
                <a:cs typeface="Times New Roman"/>
              </a:rPr>
              <a:t>нет</a:t>
            </a:r>
            <a:r>
              <a:rPr sz="2000" spc="-50" dirty="0">
                <a:cs typeface="Times New Roman"/>
              </a:rPr>
              <a:t>.</a:t>
            </a:r>
            <a:r>
              <a:rPr lang="ru-RU" sz="2000" spc="-50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Есть</a:t>
            </a:r>
            <a:r>
              <a:rPr sz="2000" spc="-15" dirty="0">
                <a:cs typeface="Times New Roman"/>
              </a:rPr>
              <a:t> много</a:t>
            </a:r>
            <a:r>
              <a:rPr sz="2000" spc="-20" dirty="0">
                <a:cs typeface="Times New Roman"/>
              </a:rPr>
              <a:t> толкований,</a:t>
            </a:r>
            <a:r>
              <a:rPr sz="2000" spc="-25" dirty="0">
                <a:cs typeface="Times New Roman"/>
              </a:rPr>
              <a:t> </a:t>
            </a:r>
            <a:r>
              <a:rPr sz="2000" spc="-10" dirty="0" err="1">
                <a:cs typeface="Times New Roman"/>
              </a:rPr>
              <a:t>требующих</a:t>
            </a:r>
            <a:r>
              <a:rPr lang="ru-RU" sz="2000" spc="-1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осмысления</a:t>
            </a:r>
            <a:r>
              <a:rPr sz="2000" spc="-5" dirty="0">
                <a:cs typeface="Times New Roman"/>
              </a:rPr>
              <a:t> и </a:t>
            </a:r>
            <a:r>
              <a:rPr sz="2000" spc="-10" dirty="0">
                <a:cs typeface="Times New Roman"/>
              </a:rPr>
              <a:t>принятия/непринятия</a:t>
            </a:r>
            <a:endParaRPr sz="2000" dirty="0"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54584" y="136073"/>
            <a:ext cx="868679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0630" marR="5080" indent="-1218565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Современная</a:t>
            </a:r>
            <a:r>
              <a:rPr sz="2400" spc="1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400" spc="-2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эпоха,</a:t>
            </a:r>
            <a:r>
              <a:rPr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400" spc="-1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современное</a:t>
            </a:r>
            <a:r>
              <a:rPr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400" spc="-1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  <a:r>
              <a:rPr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sz="2400" spc="-58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400" spc="-1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современные</a:t>
            </a:r>
            <a:r>
              <a:rPr sz="2400" spc="-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400" spc="-2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выз</a:t>
            </a:r>
            <a:r>
              <a:rPr lang="ru-RU" sz="2400" spc="-2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sz="2400" spc="-2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</a:t>
            </a:r>
            <a:r>
              <a:rPr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400" spc="-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object 2">
            <a:extLst>
              <a:ext uri="{FF2B5EF4-FFF2-40B4-BE49-F238E27FC236}">
                <a16:creationId xmlns:a16="http://schemas.microsoft.com/office/drawing/2014/main" id="{869E53F1-D232-46BE-B0F3-608BBC28AE6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490"/>
            <a:ext cx="9144000" cy="685799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13867" y="1583039"/>
            <a:ext cx="8788908" cy="27821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5305" indent="-168275">
              <a:lnSpc>
                <a:spcPct val="100000"/>
              </a:lnSpc>
              <a:spcBef>
                <a:spcPts val="5"/>
              </a:spcBef>
              <a:buChar char="•"/>
              <a:tabLst>
                <a:tab pos="535940" algn="l"/>
              </a:tabLst>
            </a:pPr>
            <a:r>
              <a:rPr sz="2000" spc="-10" dirty="0" err="1">
                <a:cs typeface="Times New Roman"/>
              </a:rPr>
              <a:t>формирование</a:t>
            </a:r>
            <a:r>
              <a:rPr sz="2000" spc="-1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информационного</a:t>
            </a:r>
            <a:r>
              <a:rPr sz="2000" spc="-3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пространства;</a:t>
            </a:r>
          </a:p>
          <a:p>
            <a:pPr marL="535305" indent="-168275">
              <a:lnSpc>
                <a:spcPct val="100000"/>
              </a:lnSpc>
              <a:buChar char="•"/>
              <a:tabLst>
                <a:tab pos="535940" algn="l"/>
              </a:tabLst>
            </a:pPr>
            <a:r>
              <a:rPr sz="2000" spc="-5" dirty="0">
                <a:cs typeface="Times New Roman"/>
              </a:rPr>
              <a:t>развитие</a:t>
            </a:r>
            <a:r>
              <a:rPr sz="2000" spc="3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информационной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и</a:t>
            </a:r>
            <a:r>
              <a:rPr sz="2000" spc="15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коммуникационной </a:t>
            </a:r>
            <a:r>
              <a:rPr sz="2000" spc="-5" dirty="0">
                <a:cs typeface="Times New Roman"/>
              </a:rPr>
              <a:t>инфраструктуры;</a:t>
            </a:r>
            <a:endParaRPr sz="2000" dirty="0">
              <a:cs typeface="Times New Roman"/>
            </a:endParaRPr>
          </a:p>
          <a:p>
            <a:pPr marL="629920" indent="-262890">
              <a:lnSpc>
                <a:spcPct val="100000"/>
              </a:lnSpc>
              <a:buChar char="•"/>
              <a:tabLst>
                <a:tab pos="629920" algn="l"/>
                <a:tab pos="630555" algn="l"/>
                <a:tab pos="1854835" algn="l"/>
                <a:tab pos="3794125" algn="l"/>
                <a:tab pos="5890260" algn="l"/>
                <a:tab pos="6147435" algn="l"/>
              </a:tabLst>
            </a:pPr>
            <a:r>
              <a:rPr lang="ru-RU" sz="2000" spc="-5" dirty="0">
                <a:cs typeface="Times New Roman"/>
              </a:rPr>
              <a:t>с</a:t>
            </a:r>
            <a:r>
              <a:rPr sz="2000" spc="-5" dirty="0" err="1">
                <a:cs typeface="Times New Roman"/>
              </a:rPr>
              <a:t>оздание</a:t>
            </a:r>
            <a:r>
              <a:rPr lang="ru-RU" sz="2000" spc="-5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отечественных</a:t>
            </a:r>
            <a:r>
              <a:rPr lang="ru-RU" sz="2000" spc="-5" dirty="0">
                <a:cs typeface="Times New Roman"/>
              </a:rPr>
              <a:t> </a:t>
            </a:r>
            <a:r>
              <a:rPr sz="2000" spc="-10" dirty="0" err="1">
                <a:cs typeface="Times New Roman"/>
              </a:rPr>
              <a:t>информационно</a:t>
            </a:r>
            <a:r>
              <a:rPr sz="2000" spc="-5" dirty="0">
                <a:cs typeface="Times New Roman"/>
              </a:rPr>
              <a:t>-	</a:t>
            </a:r>
            <a:r>
              <a:rPr sz="2000" spc="-20" dirty="0" err="1">
                <a:cs typeface="Times New Roman"/>
              </a:rPr>
              <a:t>коммуникационных</a:t>
            </a:r>
            <a:r>
              <a:rPr lang="ru-RU" sz="2000" spc="-20" dirty="0">
                <a:cs typeface="Times New Roman"/>
              </a:rPr>
              <a:t> </a:t>
            </a:r>
            <a:r>
              <a:rPr sz="2000" spc="-10" dirty="0" err="1">
                <a:cs typeface="Times New Roman"/>
              </a:rPr>
              <a:t>технологий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(ИКТ);</a:t>
            </a:r>
            <a:endParaRPr sz="2000" dirty="0">
              <a:cs typeface="Times New Roman"/>
            </a:endParaRPr>
          </a:p>
          <a:p>
            <a:pPr marL="730250" indent="-363220">
              <a:lnSpc>
                <a:spcPct val="100000"/>
              </a:lnSpc>
              <a:buChar char="•"/>
              <a:tabLst>
                <a:tab pos="730250" algn="l"/>
                <a:tab pos="730885" algn="l"/>
                <a:tab pos="2054860" algn="l"/>
                <a:tab pos="3028950" algn="l"/>
                <a:tab pos="5312410" algn="l"/>
                <a:tab pos="6455410" algn="l"/>
                <a:tab pos="6851650" algn="l"/>
                <a:tab pos="8361045" algn="l"/>
              </a:tabLst>
            </a:pPr>
            <a:r>
              <a:rPr sz="2000" spc="-5" dirty="0">
                <a:cs typeface="Times New Roman"/>
              </a:rPr>
              <a:t>со</a:t>
            </a:r>
            <a:r>
              <a:rPr sz="2000" spc="-30" dirty="0">
                <a:cs typeface="Times New Roman"/>
              </a:rPr>
              <a:t>з</a:t>
            </a:r>
            <a:r>
              <a:rPr sz="2000" spc="-5" dirty="0">
                <a:cs typeface="Times New Roman"/>
              </a:rPr>
              <a:t>дание</a:t>
            </a:r>
            <a:r>
              <a:rPr sz="2000" dirty="0">
                <a:cs typeface="Times New Roman"/>
              </a:rPr>
              <a:t>	</a:t>
            </a:r>
            <a:r>
              <a:rPr sz="2000" spc="-10" dirty="0">
                <a:cs typeface="Times New Roman"/>
              </a:rPr>
              <a:t>н</a:t>
            </a:r>
            <a:r>
              <a:rPr sz="2000" spc="-5" dirty="0">
                <a:cs typeface="Times New Roman"/>
              </a:rPr>
              <a:t>о</a:t>
            </a:r>
            <a:r>
              <a:rPr sz="2000" spc="-25" dirty="0">
                <a:cs typeface="Times New Roman"/>
              </a:rPr>
              <a:t>в</a:t>
            </a:r>
            <a:r>
              <a:rPr sz="2000" spc="-5" dirty="0">
                <a:cs typeface="Times New Roman"/>
              </a:rPr>
              <a:t>ой</a:t>
            </a:r>
            <a:r>
              <a:rPr sz="2000" dirty="0">
                <a:cs typeface="Times New Roman"/>
              </a:rPr>
              <a:t>	</a:t>
            </a:r>
            <a:r>
              <a:rPr sz="2000" spc="-5" dirty="0" err="1">
                <a:cs typeface="Times New Roman"/>
              </a:rPr>
              <a:t>т</a:t>
            </a:r>
            <a:r>
              <a:rPr sz="2000" spc="-35" dirty="0" err="1">
                <a:cs typeface="Times New Roman"/>
              </a:rPr>
              <a:t>е</a:t>
            </a:r>
            <a:r>
              <a:rPr sz="2000" spc="-5" dirty="0" err="1">
                <a:cs typeface="Times New Roman"/>
              </a:rPr>
              <a:t>хн</a:t>
            </a:r>
            <a:r>
              <a:rPr sz="2000" spc="-25" dirty="0" err="1">
                <a:cs typeface="Times New Roman"/>
              </a:rPr>
              <a:t>о</a:t>
            </a:r>
            <a:r>
              <a:rPr sz="2000" spc="-10" dirty="0" err="1">
                <a:cs typeface="Times New Roman"/>
              </a:rPr>
              <a:t>логич</a:t>
            </a:r>
            <a:r>
              <a:rPr sz="2000" spc="50" dirty="0" err="1">
                <a:cs typeface="Times New Roman"/>
              </a:rPr>
              <a:t>е</a:t>
            </a:r>
            <a:r>
              <a:rPr sz="2000" spc="-5" dirty="0" err="1">
                <a:cs typeface="Times New Roman"/>
              </a:rPr>
              <a:t>с</a:t>
            </a:r>
            <a:r>
              <a:rPr sz="2000" spc="-114" dirty="0" err="1">
                <a:cs typeface="Times New Roman"/>
              </a:rPr>
              <a:t>к</a:t>
            </a:r>
            <a:r>
              <a:rPr sz="2000" spc="-5" dirty="0" err="1">
                <a:cs typeface="Times New Roman"/>
              </a:rPr>
              <a:t>ой</a:t>
            </a:r>
            <a:r>
              <a:rPr lang="ru-RU" sz="2000" spc="-5" dirty="0">
                <a:cs typeface="Times New Roman"/>
              </a:rPr>
              <a:t> </a:t>
            </a:r>
            <a:r>
              <a:rPr sz="2000" spc="55" dirty="0" err="1">
                <a:cs typeface="Times New Roman"/>
              </a:rPr>
              <a:t>о</a:t>
            </a:r>
            <a:r>
              <a:rPr sz="2000" spc="-5" dirty="0" err="1">
                <a:cs typeface="Times New Roman"/>
              </a:rPr>
              <a:t>сновы</a:t>
            </a:r>
            <a:r>
              <a:rPr lang="ru-RU" sz="2000" spc="-5" dirty="0">
                <a:cs typeface="Times New Roman"/>
              </a:rPr>
              <a:t> </a:t>
            </a:r>
            <a:r>
              <a:rPr sz="2000" spc="-10" dirty="0" err="1">
                <a:cs typeface="Times New Roman"/>
              </a:rPr>
              <a:t>э</a:t>
            </a:r>
            <a:r>
              <a:rPr sz="2000" spc="-110" dirty="0" err="1">
                <a:cs typeface="Times New Roman"/>
              </a:rPr>
              <a:t>к</a:t>
            </a:r>
            <a:r>
              <a:rPr sz="2000" spc="-5" dirty="0" err="1">
                <a:cs typeface="Times New Roman"/>
              </a:rPr>
              <a:t>он</a:t>
            </a:r>
            <a:r>
              <a:rPr sz="2000" spc="-40" dirty="0" err="1">
                <a:cs typeface="Times New Roman"/>
              </a:rPr>
              <a:t>о</a:t>
            </a:r>
            <a:r>
              <a:rPr sz="2000" spc="-20" dirty="0" err="1">
                <a:cs typeface="Times New Roman"/>
              </a:rPr>
              <a:t>м</a:t>
            </a:r>
            <a:r>
              <a:rPr sz="2000" spc="-10" dirty="0" err="1">
                <a:cs typeface="Times New Roman"/>
              </a:rPr>
              <a:t>и</a:t>
            </a:r>
            <a:r>
              <a:rPr sz="2000" spc="-65" dirty="0" err="1">
                <a:cs typeface="Times New Roman"/>
              </a:rPr>
              <a:t>к</a:t>
            </a:r>
            <a:r>
              <a:rPr sz="2000" spc="-5" dirty="0" err="1">
                <a:cs typeface="Times New Roman"/>
              </a:rPr>
              <a:t>е</a:t>
            </a:r>
            <a:r>
              <a:rPr lang="ru-RU" sz="2000" spc="-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и</a:t>
            </a:r>
            <a:r>
              <a:rPr lang="ru-RU" sz="2000" spc="-5" dirty="0">
                <a:cs typeface="Times New Roman"/>
              </a:rPr>
              <a:t> социальной сфере;</a:t>
            </a:r>
          </a:p>
          <a:p>
            <a:pPr marL="730250" indent="-363220">
              <a:lnSpc>
                <a:spcPct val="100000"/>
              </a:lnSpc>
              <a:buChar char="•"/>
              <a:tabLst>
                <a:tab pos="730250" algn="l"/>
                <a:tab pos="730885" algn="l"/>
                <a:tab pos="2054860" algn="l"/>
                <a:tab pos="3028950" algn="l"/>
                <a:tab pos="5312410" algn="l"/>
                <a:tab pos="6455410" algn="l"/>
                <a:tab pos="6851650" algn="l"/>
                <a:tab pos="8361045" algn="l"/>
              </a:tabLst>
            </a:pPr>
            <a:r>
              <a:rPr lang="ru-RU" sz="2000" spc="-5" dirty="0">
                <a:cs typeface="Times New Roman"/>
              </a:rPr>
              <a:t>реализация интересов цифровой экономики и т.д. государства при создании механизмов</a:t>
            </a:r>
            <a:endParaRPr sz="2000" dirty="0">
              <a:cs typeface="Times New Roman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7718" y="4653142"/>
            <a:ext cx="3448559" cy="1992371"/>
          </a:xfrm>
          <a:prstGeom prst="rect">
            <a:avLst/>
          </a:prstGeom>
        </p:spPr>
      </p:pic>
      <p:grpSp>
        <p:nvGrpSpPr>
          <p:cNvPr id="23" name="object 3">
            <a:extLst>
              <a:ext uri="{FF2B5EF4-FFF2-40B4-BE49-F238E27FC236}">
                <a16:creationId xmlns:a16="http://schemas.microsoft.com/office/drawing/2014/main" id="{CA37CD81-CE8E-43E0-8209-3975045039C7}"/>
              </a:ext>
            </a:extLst>
          </p:cNvPr>
          <p:cNvGrpSpPr/>
          <p:nvPr/>
        </p:nvGrpSpPr>
        <p:grpSpPr>
          <a:xfrm>
            <a:off x="213867" y="40604"/>
            <a:ext cx="8788908" cy="1864396"/>
            <a:chOff x="195071" y="156971"/>
            <a:chExt cx="8788908" cy="762000"/>
          </a:xfrm>
        </p:grpSpPr>
        <p:pic>
          <p:nvPicPr>
            <p:cNvPr id="24" name="object 4">
              <a:extLst>
                <a:ext uri="{FF2B5EF4-FFF2-40B4-BE49-F238E27FC236}">
                  <a16:creationId xmlns:a16="http://schemas.microsoft.com/office/drawing/2014/main" id="{56D7D21B-4CB1-423F-9EBD-32481BD72E8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5071" y="188975"/>
              <a:ext cx="8788908" cy="585215"/>
            </a:xfrm>
            <a:prstGeom prst="rect">
              <a:avLst/>
            </a:prstGeom>
          </p:spPr>
        </p:pic>
        <p:pic>
          <p:nvPicPr>
            <p:cNvPr id="25" name="object 5">
              <a:extLst>
                <a:ext uri="{FF2B5EF4-FFF2-40B4-BE49-F238E27FC236}">
                  <a16:creationId xmlns:a16="http://schemas.microsoft.com/office/drawing/2014/main" id="{F3673F7B-0E32-410E-8CC1-CA394A5E0C3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97251" y="156971"/>
              <a:ext cx="4485132" cy="762000"/>
            </a:xfrm>
            <a:prstGeom prst="rect">
              <a:avLst/>
            </a:prstGeom>
          </p:spPr>
        </p:pic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262DAACC-9C6F-47CC-B255-029A9B4B2908}"/>
                </a:ext>
              </a:extLst>
            </p:cNvPr>
            <p:cNvSpPr/>
            <p:nvPr/>
          </p:nvSpPr>
          <p:spPr>
            <a:xfrm>
              <a:off x="256425" y="230987"/>
              <a:ext cx="8665845" cy="462280"/>
            </a:xfrm>
            <a:custGeom>
              <a:avLst/>
              <a:gdLst/>
              <a:ahLst/>
              <a:cxnLst/>
              <a:rect l="l" t="t" r="r" b="b"/>
              <a:pathLst>
                <a:path w="8665845" h="462280">
                  <a:moveTo>
                    <a:pt x="8665591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8665591" y="461670"/>
                  </a:lnTo>
                  <a:lnTo>
                    <a:pt x="86655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32434807-1EFE-4D22-B081-ADCE1E01EDA9}"/>
                </a:ext>
              </a:extLst>
            </p:cNvPr>
            <p:cNvSpPr/>
            <p:nvPr/>
          </p:nvSpPr>
          <p:spPr>
            <a:xfrm>
              <a:off x="256425" y="230987"/>
              <a:ext cx="8665845" cy="462280"/>
            </a:xfrm>
            <a:custGeom>
              <a:avLst/>
              <a:gdLst/>
              <a:ahLst/>
              <a:cxnLst/>
              <a:rect l="l" t="t" r="r" b="b"/>
              <a:pathLst>
                <a:path w="8665845" h="462280">
                  <a:moveTo>
                    <a:pt x="0" y="461670"/>
                  </a:moveTo>
                  <a:lnTo>
                    <a:pt x="8665591" y="461670"/>
                  </a:lnTo>
                  <a:lnTo>
                    <a:pt x="8665591" y="0"/>
                  </a:lnTo>
                  <a:lnTo>
                    <a:pt x="0" y="0"/>
                  </a:lnTo>
                  <a:lnTo>
                    <a:pt x="0" y="461670"/>
                  </a:lnTo>
                  <a:close/>
                </a:path>
              </a:pathLst>
            </a:custGeom>
            <a:ln w="38099">
              <a:solidFill>
                <a:srgbClr val="DCE6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1B642F0-1FF8-488E-A597-AC4B21F32263}"/>
              </a:ext>
            </a:extLst>
          </p:cNvPr>
          <p:cNvSpPr txBox="1"/>
          <p:nvPr/>
        </p:nvSpPr>
        <p:spPr>
          <a:xfrm>
            <a:off x="457200" y="198199"/>
            <a:ext cx="8153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spc="-1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Стратегии</a:t>
            </a:r>
            <a:r>
              <a:rPr lang="ru-RU" sz="2400" b="1" spc="2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 </a:t>
            </a:r>
            <a:r>
              <a:rPr lang="ru-RU" sz="2400" b="1" spc="-1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развития</a:t>
            </a:r>
            <a:r>
              <a:rPr lang="ru-RU" sz="2400" b="1" spc="2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 </a:t>
            </a:r>
            <a:r>
              <a:rPr lang="ru-RU" sz="2400" b="1" spc="-1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информационного</a:t>
            </a:r>
            <a:r>
              <a:rPr lang="ru-RU" sz="2400" b="1" spc="2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 </a:t>
            </a:r>
            <a:r>
              <a:rPr lang="ru-RU" sz="2400" b="1" spc="-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общества</a:t>
            </a:r>
            <a:r>
              <a:rPr lang="ru-RU" sz="2400" b="1" spc="2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 </a:t>
            </a:r>
            <a:r>
              <a:rPr lang="ru-RU" sz="2400" b="1" spc="-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в</a:t>
            </a:r>
            <a:r>
              <a:rPr lang="ru-RU" sz="2400" b="1" spc="1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 </a:t>
            </a:r>
            <a:r>
              <a:rPr lang="ru-RU" sz="2400" b="1" spc="-1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Российской </a:t>
            </a:r>
            <a:r>
              <a:rPr lang="ru-RU" sz="2400" b="1" spc="-53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 </a:t>
            </a:r>
            <a:r>
              <a:rPr lang="ru-RU" sz="2400" b="1" spc="-1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Федерации </a:t>
            </a:r>
          </a:p>
          <a:p>
            <a:pPr algn="ctr"/>
            <a:r>
              <a:rPr lang="ru-RU" sz="2400" b="1" spc="-1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на</a:t>
            </a:r>
            <a:r>
              <a:rPr lang="ru-RU" sz="2400" b="1" spc="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 </a:t>
            </a:r>
            <a:r>
              <a:rPr 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2017–2030</a:t>
            </a:r>
            <a:r>
              <a:rPr lang="ru-RU" sz="2400" b="1" spc="-3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 </a:t>
            </a:r>
            <a:r>
              <a:rPr lang="ru-RU" sz="2400" b="1" spc="-3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годы</a:t>
            </a:r>
            <a:r>
              <a:rPr lang="ru-RU" sz="2400" b="1" spc="-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/>
              </a:rPr>
              <a:t> </a:t>
            </a:r>
            <a:endParaRPr lang="ru-RU" sz="2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490"/>
            <a:ext cx="9144000" cy="6857999"/>
          </a:xfrm>
          <a:prstGeom prst="rect">
            <a:avLst/>
          </a:prstGeom>
        </p:spPr>
      </p:pic>
      <p:grpSp>
        <p:nvGrpSpPr>
          <p:cNvPr id="56" name="object 3">
            <a:extLst>
              <a:ext uri="{FF2B5EF4-FFF2-40B4-BE49-F238E27FC236}">
                <a16:creationId xmlns:a16="http://schemas.microsoft.com/office/drawing/2014/main" id="{3ED71FDF-CF9F-40F0-B1A5-93413921C356}"/>
              </a:ext>
            </a:extLst>
          </p:cNvPr>
          <p:cNvGrpSpPr/>
          <p:nvPr/>
        </p:nvGrpSpPr>
        <p:grpSpPr>
          <a:xfrm>
            <a:off x="221094" y="-45981"/>
            <a:ext cx="8788908" cy="1063665"/>
            <a:chOff x="195071" y="156971"/>
            <a:chExt cx="8788908" cy="762000"/>
          </a:xfrm>
        </p:grpSpPr>
        <p:pic>
          <p:nvPicPr>
            <p:cNvPr id="57" name="object 4">
              <a:extLst>
                <a:ext uri="{FF2B5EF4-FFF2-40B4-BE49-F238E27FC236}">
                  <a16:creationId xmlns:a16="http://schemas.microsoft.com/office/drawing/2014/main" id="{1C6FC656-7285-406A-B871-AB3565732C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071" y="188975"/>
              <a:ext cx="8788908" cy="585215"/>
            </a:xfrm>
            <a:prstGeom prst="rect">
              <a:avLst/>
            </a:prstGeom>
          </p:spPr>
        </p:pic>
        <p:pic>
          <p:nvPicPr>
            <p:cNvPr id="58" name="object 5">
              <a:extLst>
                <a:ext uri="{FF2B5EF4-FFF2-40B4-BE49-F238E27FC236}">
                  <a16:creationId xmlns:a16="http://schemas.microsoft.com/office/drawing/2014/main" id="{8F650979-FDEF-42C0-BFD3-66706DB40F2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7251" y="156971"/>
              <a:ext cx="4485132" cy="762000"/>
            </a:xfrm>
            <a:prstGeom prst="rect">
              <a:avLst/>
            </a:prstGeom>
          </p:spPr>
        </p:pic>
        <p:sp>
          <p:nvSpPr>
            <p:cNvPr id="59" name="object 6">
              <a:extLst>
                <a:ext uri="{FF2B5EF4-FFF2-40B4-BE49-F238E27FC236}">
                  <a16:creationId xmlns:a16="http://schemas.microsoft.com/office/drawing/2014/main" id="{D5EF916E-E95C-449B-84B5-6D2ACD32C4AD}"/>
                </a:ext>
              </a:extLst>
            </p:cNvPr>
            <p:cNvSpPr/>
            <p:nvPr/>
          </p:nvSpPr>
          <p:spPr>
            <a:xfrm>
              <a:off x="256425" y="230987"/>
              <a:ext cx="8665845" cy="462280"/>
            </a:xfrm>
            <a:custGeom>
              <a:avLst/>
              <a:gdLst/>
              <a:ahLst/>
              <a:cxnLst/>
              <a:rect l="l" t="t" r="r" b="b"/>
              <a:pathLst>
                <a:path w="8665845" h="462280">
                  <a:moveTo>
                    <a:pt x="8665591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8665591" y="461670"/>
                  </a:lnTo>
                  <a:lnTo>
                    <a:pt x="86655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7">
              <a:extLst>
                <a:ext uri="{FF2B5EF4-FFF2-40B4-BE49-F238E27FC236}">
                  <a16:creationId xmlns:a16="http://schemas.microsoft.com/office/drawing/2014/main" id="{BF2CE194-A2FF-4C8C-925D-FF6D5CC2F662}"/>
                </a:ext>
              </a:extLst>
            </p:cNvPr>
            <p:cNvSpPr/>
            <p:nvPr/>
          </p:nvSpPr>
          <p:spPr>
            <a:xfrm>
              <a:off x="256425" y="230987"/>
              <a:ext cx="8665845" cy="462280"/>
            </a:xfrm>
            <a:custGeom>
              <a:avLst/>
              <a:gdLst/>
              <a:ahLst/>
              <a:cxnLst/>
              <a:rect l="l" t="t" r="r" b="b"/>
              <a:pathLst>
                <a:path w="8665845" h="462280">
                  <a:moveTo>
                    <a:pt x="0" y="461670"/>
                  </a:moveTo>
                  <a:lnTo>
                    <a:pt x="8665591" y="461670"/>
                  </a:lnTo>
                  <a:lnTo>
                    <a:pt x="8665591" y="0"/>
                  </a:lnTo>
                  <a:lnTo>
                    <a:pt x="0" y="0"/>
                  </a:lnTo>
                  <a:lnTo>
                    <a:pt x="0" y="461670"/>
                  </a:lnTo>
                  <a:close/>
                </a:path>
              </a:pathLst>
            </a:custGeom>
            <a:ln w="38099">
              <a:solidFill>
                <a:srgbClr val="DCE6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82257" y="110175"/>
            <a:ext cx="86277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chemeClr val="accent1"/>
                </a:solidFill>
              </a:rPr>
              <a:t>Новые</a:t>
            </a:r>
            <a:r>
              <a:rPr sz="2400" spc="-30" dirty="0">
                <a:solidFill>
                  <a:schemeClr val="accent1"/>
                </a:solidFill>
              </a:rPr>
              <a:t> </a:t>
            </a:r>
            <a:r>
              <a:rPr sz="2400" spc="-40" dirty="0">
                <a:solidFill>
                  <a:schemeClr val="accent1"/>
                </a:solidFill>
              </a:rPr>
              <a:t>подходы</a:t>
            </a:r>
            <a:r>
              <a:rPr sz="2400" spc="5" dirty="0">
                <a:solidFill>
                  <a:schemeClr val="accent1"/>
                </a:solidFill>
              </a:rPr>
              <a:t> </a:t>
            </a:r>
            <a:r>
              <a:rPr sz="2400" dirty="0">
                <a:solidFill>
                  <a:schemeClr val="accent1"/>
                </a:solidFill>
              </a:rPr>
              <a:t>в</a:t>
            </a:r>
            <a:r>
              <a:rPr sz="2400" spc="-5" dirty="0">
                <a:solidFill>
                  <a:schemeClr val="accent1"/>
                </a:solidFill>
              </a:rPr>
              <a:t> </a:t>
            </a:r>
            <a:r>
              <a:rPr sz="2400" spc="-10" dirty="0">
                <a:solidFill>
                  <a:schemeClr val="accent1"/>
                </a:solidFill>
              </a:rPr>
              <a:t>образовании….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1135886" y="871460"/>
            <a:ext cx="6985000" cy="586585"/>
            <a:chOff x="1125016" y="722261"/>
            <a:chExt cx="6985000" cy="708025"/>
          </a:xfrm>
        </p:grpSpPr>
        <p:sp>
          <p:nvSpPr>
            <p:cNvPr id="11" name="object 11"/>
            <p:cNvSpPr/>
            <p:nvPr/>
          </p:nvSpPr>
          <p:spPr>
            <a:xfrm>
              <a:off x="1125016" y="722262"/>
              <a:ext cx="6985000" cy="609072"/>
            </a:xfrm>
            <a:custGeom>
              <a:avLst/>
              <a:gdLst/>
              <a:ahLst/>
              <a:cxnLst/>
              <a:rect l="l" t="t" r="r" b="b"/>
              <a:pathLst>
                <a:path w="6985000" h="708025">
                  <a:moveTo>
                    <a:pt x="6984746" y="0"/>
                  </a:moveTo>
                  <a:lnTo>
                    <a:pt x="0" y="0"/>
                  </a:lnTo>
                  <a:lnTo>
                    <a:pt x="0" y="707885"/>
                  </a:lnTo>
                  <a:lnTo>
                    <a:pt x="6984746" y="707885"/>
                  </a:lnTo>
                  <a:lnTo>
                    <a:pt x="69847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ru-RU" sz="1600" b="1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Федеральный закон «Об образовании в РФ»                      в ред. от 31.07.2020</a:t>
              </a:r>
              <a:endParaRPr sz="16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125016" y="722261"/>
              <a:ext cx="6985000" cy="708025"/>
            </a:xfrm>
            <a:custGeom>
              <a:avLst/>
              <a:gdLst/>
              <a:ahLst/>
              <a:cxnLst/>
              <a:rect l="l" t="t" r="r" b="b"/>
              <a:pathLst>
                <a:path w="6985000" h="708025">
                  <a:moveTo>
                    <a:pt x="0" y="707885"/>
                  </a:moveTo>
                  <a:lnTo>
                    <a:pt x="6984746" y="707885"/>
                  </a:lnTo>
                  <a:lnTo>
                    <a:pt x="6984746" y="0"/>
                  </a:lnTo>
                  <a:lnTo>
                    <a:pt x="0" y="0"/>
                  </a:lnTo>
                  <a:lnTo>
                    <a:pt x="0" y="707885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 sz="1600" b="1"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135886" y="2504318"/>
            <a:ext cx="6985000" cy="276358"/>
          </a:xfrm>
          <a:prstGeom prst="rect">
            <a:avLst/>
          </a:prstGeom>
          <a:ln w="25400">
            <a:solidFill>
              <a:srgbClr val="C0504D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35"/>
              </a:spcBef>
            </a:pPr>
            <a:r>
              <a:rPr sz="1600" b="1" spc="-15" dirty="0">
                <a:solidFill>
                  <a:srgbClr val="171E5F"/>
                </a:solidFill>
                <a:cs typeface="Calibri"/>
              </a:rPr>
              <a:t>ФГОС</a:t>
            </a:r>
            <a:r>
              <a:rPr sz="1600" b="1" spc="-25" dirty="0">
                <a:solidFill>
                  <a:srgbClr val="171E5F"/>
                </a:solidFill>
                <a:cs typeface="Calibri"/>
              </a:rPr>
              <a:t> </a:t>
            </a:r>
            <a:r>
              <a:rPr sz="1600" b="1" spc="-10" dirty="0">
                <a:solidFill>
                  <a:srgbClr val="171E5F"/>
                </a:solidFill>
                <a:cs typeface="Calibri"/>
              </a:rPr>
              <a:t>дошкольного</a:t>
            </a:r>
            <a:r>
              <a:rPr sz="1600" b="1" spc="-60" dirty="0">
                <a:solidFill>
                  <a:srgbClr val="171E5F"/>
                </a:solidFill>
                <a:cs typeface="Calibri"/>
              </a:rPr>
              <a:t> </a:t>
            </a:r>
            <a:r>
              <a:rPr sz="1600" b="1" dirty="0">
                <a:solidFill>
                  <a:srgbClr val="171E5F"/>
                </a:solidFill>
                <a:cs typeface="Calibri"/>
              </a:rPr>
              <a:t>образования</a:t>
            </a:r>
            <a:endParaRPr sz="1600" dirty="0"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51369" y="3803168"/>
            <a:ext cx="6985000" cy="276999"/>
          </a:xfrm>
          <a:prstGeom prst="rect">
            <a:avLst/>
          </a:prstGeom>
          <a:ln w="25400">
            <a:solidFill>
              <a:srgbClr val="C0504D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52425" algn="ctr">
              <a:lnSpc>
                <a:spcPct val="100000"/>
              </a:lnSpc>
              <a:spcBef>
                <a:spcPts val="240"/>
              </a:spcBef>
            </a:pPr>
            <a:r>
              <a:rPr sz="1600" b="1" spc="-5" dirty="0">
                <a:solidFill>
                  <a:srgbClr val="171E5F"/>
                </a:solidFill>
                <a:cs typeface="Calibri"/>
              </a:rPr>
              <a:t>Образовательная</a:t>
            </a:r>
            <a:r>
              <a:rPr sz="1600" b="1" spc="-40" dirty="0">
                <a:solidFill>
                  <a:srgbClr val="171E5F"/>
                </a:solidFill>
                <a:cs typeface="Calibri"/>
              </a:rPr>
              <a:t> </a:t>
            </a:r>
            <a:r>
              <a:rPr sz="1600" b="1" spc="-5" dirty="0">
                <a:solidFill>
                  <a:srgbClr val="171E5F"/>
                </a:solidFill>
                <a:cs typeface="Calibri"/>
              </a:rPr>
              <a:t>программа</a:t>
            </a:r>
            <a:r>
              <a:rPr sz="1600" b="1" spc="-35" dirty="0">
                <a:solidFill>
                  <a:srgbClr val="171E5F"/>
                </a:solidFill>
                <a:cs typeface="Calibri"/>
              </a:rPr>
              <a:t> </a:t>
            </a:r>
            <a:r>
              <a:rPr sz="1600" b="1" spc="-10" dirty="0">
                <a:solidFill>
                  <a:srgbClr val="171E5F"/>
                </a:solidFill>
                <a:cs typeface="Calibri"/>
              </a:rPr>
              <a:t>дошкольного</a:t>
            </a:r>
            <a:r>
              <a:rPr sz="1600" b="1" spc="-35" dirty="0">
                <a:solidFill>
                  <a:srgbClr val="171E5F"/>
                </a:solidFill>
                <a:cs typeface="Calibri"/>
              </a:rPr>
              <a:t> </a:t>
            </a:r>
            <a:r>
              <a:rPr sz="1600" b="1" dirty="0">
                <a:solidFill>
                  <a:srgbClr val="171E5F"/>
                </a:solidFill>
                <a:cs typeface="Calibri"/>
              </a:rPr>
              <a:t>образования</a:t>
            </a:r>
            <a:endParaRPr sz="1600" dirty="0"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56131" y="4234974"/>
            <a:ext cx="6966776" cy="276999"/>
          </a:xfrm>
          <a:prstGeom prst="rect">
            <a:avLst/>
          </a:prstGeom>
          <a:ln w="25400">
            <a:solidFill>
              <a:srgbClr val="C0504D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600" b="1" spc="-5" dirty="0">
                <a:solidFill>
                  <a:srgbClr val="171E5F"/>
                </a:solidFill>
                <a:cs typeface="Calibri"/>
              </a:rPr>
              <a:t>Рабочие</a:t>
            </a:r>
            <a:r>
              <a:rPr sz="1600" b="1" spc="-30" dirty="0">
                <a:solidFill>
                  <a:srgbClr val="171E5F"/>
                </a:solidFill>
                <a:cs typeface="Calibri"/>
              </a:rPr>
              <a:t> </a:t>
            </a:r>
            <a:r>
              <a:rPr sz="1600" b="1" spc="-5" dirty="0">
                <a:solidFill>
                  <a:srgbClr val="171E5F"/>
                </a:solidFill>
                <a:cs typeface="Calibri"/>
              </a:rPr>
              <a:t>программы</a:t>
            </a:r>
            <a:r>
              <a:rPr sz="1600" b="1" spc="-35" dirty="0">
                <a:solidFill>
                  <a:srgbClr val="171E5F"/>
                </a:solidFill>
                <a:cs typeface="Calibri"/>
              </a:rPr>
              <a:t> </a:t>
            </a:r>
            <a:r>
              <a:rPr sz="1600" b="1" spc="-10" dirty="0">
                <a:solidFill>
                  <a:srgbClr val="171E5F"/>
                </a:solidFill>
                <a:cs typeface="Calibri"/>
              </a:rPr>
              <a:t>педагогов</a:t>
            </a:r>
            <a:endParaRPr sz="1600" dirty="0"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6577" y="5191160"/>
            <a:ext cx="8523618" cy="1440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</a:pPr>
            <a:r>
              <a:rPr sz="1600" b="1" spc="-2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*ст.16</a:t>
            </a:r>
            <a:r>
              <a:rPr sz="1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п.1</a:t>
            </a:r>
            <a:r>
              <a:rPr sz="1600" b="1" spc="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ФЗ-273</a:t>
            </a:r>
            <a:r>
              <a:rPr sz="16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…дистанционные</a:t>
            </a:r>
            <a:r>
              <a:rPr sz="1600" b="1" spc="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образовательные</a:t>
            </a:r>
            <a:r>
              <a:rPr sz="1600" b="1" spc="-3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технологии</a:t>
            </a:r>
            <a:r>
              <a:rPr sz="1600" b="1" spc="2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spc="-10" dirty="0">
                <a:cs typeface="Times New Roman"/>
              </a:rPr>
              <a:t>-образовательные технологии, </a:t>
            </a:r>
            <a:r>
              <a:rPr sz="1600" spc="-360" dirty="0">
                <a:cs typeface="Times New Roman"/>
              </a:rPr>
              <a:t> </a:t>
            </a:r>
            <a:r>
              <a:rPr sz="1600" spc="-10" dirty="0">
                <a:cs typeface="Times New Roman"/>
              </a:rPr>
              <a:t>реализуемые </a:t>
            </a:r>
            <a:r>
              <a:rPr sz="1600" dirty="0">
                <a:cs typeface="Times New Roman"/>
              </a:rPr>
              <a:t>в основном с </a:t>
            </a:r>
            <a:r>
              <a:rPr sz="1600" spc="-5" dirty="0">
                <a:cs typeface="Times New Roman"/>
              </a:rPr>
              <a:t>применением </a:t>
            </a:r>
            <a:r>
              <a:rPr sz="1600" spc="-10" dirty="0">
                <a:cs typeface="Times New Roman"/>
              </a:rPr>
              <a:t>информационно-телекоммуникационных </a:t>
            </a:r>
            <a:r>
              <a:rPr sz="1600" dirty="0">
                <a:cs typeface="Times New Roman"/>
              </a:rPr>
              <a:t>сетей при </a:t>
            </a:r>
            <a:r>
              <a:rPr sz="1600" spc="5" dirty="0">
                <a:cs typeface="Times New Roman"/>
              </a:rPr>
              <a:t> </a:t>
            </a:r>
            <a:r>
              <a:rPr sz="1600" spc="-5" dirty="0">
                <a:cs typeface="Times New Roman"/>
              </a:rPr>
              <a:t>опосредованном</a:t>
            </a:r>
            <a:r>
              <a:rPr sz="1600" spc="-25" dirty="0">
                <a:cs typeface="Times New Roman"/>
              </a:rPr>
              <a:t> </a:t>
            </a:r>
            <a:r>
              <a:rPr sz="1600" dirty="0">
                <a:cs typeface="Times New Roman"/>
              </a:rPr>
              <a:t>(на</a:t>
            </a:r>
            <a:r>
              <a:rPr sz="1600" spc="-5" dirty="0">
                <a:cs typeface="Times New Roman"/>
              </a:rPr>
              <a:t> </a:t>
            </a:r>
            <a:r>
              <a:rPr sz="1600" spc="-10" dirty="0">
                <a:cs typeface="Times New Roman"/>
              </a:rPr>
              <a:t>расстоянии)</a:t>
            </a:r>
            <a:r>
              <a:rPr sz="1600" spc="-20" dirty="0">
                <a:cs typeface="Times New Roman"/>
              </a:rPr>
              <a:t> </a:t>
            </a:r>
            <a:r>
              <a:rPr sz="1600" spc="-10" dirty="0">
                <a:cs typeface="Times New Roman"/>
              </a:rPr>
              <a:t>взаимодействии </a:t>
            </a:r>
            <a:r>
              <a:rPr sz="1600" spc="-15" dirty="0">
                <a:cs typeface="Times New Roman"/>
              </a:rPr>
              <a:t>обучающихся</a:t>
            </a:r>
            <a:r>
              <a:rPr sz="1600" spc="-5" dirty="0">
                <a:cs typeface="Times New Roman"/>
              </a:rPr>
              <a:t> </a:t>
            </a:r>
            <a:r>
              <a:rPr sz="1600" dirty="0">
                <a:cs typeface="Times New Roman"/>
              </a:rPr>
              <a:t>и</a:t>
            </a:r>
            <a:r>
              <a:rPr sz="1600" spc="5" dirty="0">
                <a:cs typeface="Times New Roman"/>
              </a:rPr>
              <a:t> </a:t>
            </a:r>
            <a:r>
              <a:rPr sz="1600" spc="-10" dirty="0">
                <a:cs typeface="Times New Roman"/>
              </a:rPr>
              <a:t>педагогических</a:t>
            </a:r>
            <a:r>
              <a:rPr sz="1600" spc="-20" dirty="0">
                <a:cs typeface="Times New Roman"/>
              </a:rPr>
              <a:t> </a:t>
            </a:r>
            <a:r>
              <a:rPr sz="1600" spc="-15" dirty="0">
                <a:cs typeface="Times New Roman"/>
              </a:rPr>
              <a:t>работников.</a:t>
            </a:r>
            <a:endParaRPr sz="1600" dirty="0"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55826" y="2912947"/>
            <a:ext cx="6985000" cy="276358"/>
          </a:xfrm>
          <a:prstGeom prst="rect">
            <a:avLst/>
          </a:prstGeom>
          <a:ln w="25400">
            <a:solidFill>
              <a:srgbClr val="C0504D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35"/>
              </a:spcBef>
            </a:pPr>
            <a:r>
              <a:rPr sz="1600" b="1" dirty="0">
                <a:solidFill>
                  <a:srgbClr val="171E5F"/>
                </a:solidFill>
                <a:cs typeface="Calibri"/>
              </a:rPr>
              <a:t>Национальный</a:t>
            </a:r>
            <a:r>
              <a:rPr sz="1600" b="1" spc="-45" dirty="0">
                <a:solidFill>
                  <a:srgbClr val="171E5F"/>
                </a:solidFill>
                <a:cs typeface="Calibri"/>
              </a:rPr>
              <a:t> </a:t>
            </a:r>
            <a:r>
              <a:rPr sz="1600" b="1" spc="-5" dirty="0">
                <a:solidFill>
                  <a:srgbClr val="171E5F"/>
                </a:solidFill>
                <a:cs typeface="Calibri"/>
              </a:rPr>
              <a:t>проект</a:t>
            </a:r>
            <a:r>
              <a:rPr sz="1600" b="1" spc="-45" dirty="0">
                <a:solidFill>
                  <a:srgbClr val="171E5F"/>
                </a:solidFill>
                <a:cs typeface="Calibri"/>
              </a:rPr>
              <a:t> </a:t>
            </a:r>
            <a:r>
              <a:rPr sz="1600" b="1" dirty="0">
                <a:solidFill>
                  <a:srgbClr val="171E5F"/>
                </a:solidFill>
                <a:cs typeface="Calibri"/>
              </a:rPr>
              <a:t>«Образование»</a:t>
            </a:r>
            <a:endParaRPr sz="1600"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43126" y="3344112"/>
            <a:ext cx="6985000" cy="276999"/>
          </a:xfrm>
          <a:prstGeom prst="rect">
            <a:avLst/>
          </a:prstGeom>
          <a:ln w="25400">
            <a:solidFill>
              <a:srgbClr val="C0504D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40"/>
              </a:spcBef>
            </a:pPr>
            <a:r>
              <a:rPr sz="1600" b="1" dirty="0">
                <a:solidFill>
                  <a:srgbClr val="171E5F"/>
                </a:solidFill>
                <a:cs typeface="Calibri"/>
              </a:rPr>
              <a:t>Цифровая</a:t>
            </a:r>
            <a:r>
              <a:rPr sz="1600" b="1" spc="-45" dirty="0">
                <a:solidFill>
                  <a:srgbClr val="171E5F"/>
                </a:solidFill>
                <a:cs typeface="Calibri"/>
              </a:rPr>
              <a:t> </a:t>
            </a:r>
            <a:r>
              <a:rPr sz="1600" b="1" spc="-5" dirty="0">
                <a:solidFill>
                  <a:srgbClr val="171E5F"/>
                </a:solidFill>
                <a:cs typeface="Calibri"/>
              </a:rPr>
              <a:t>образовательная</a:t>
            </a:r>
            <a:r>
              <a:rPr sz="1600" b="1" spc="-40" dirty="0">
                <a:solidFill>
                  <a:srgbClr val="171E5F"/>
                </a:solidFill>
                <a:cs typeface="Calibri"/>
              </a:rPr>
              <a:t> </a:t>
            </a:r>
            <a:r>
              <a:rPr sz="1600" b="1" spc="-10" dirty="0">
                <a:solidFill>
                  <a:srgbClr val="171E5F"/>
                </a:solidFill>
                <a:cs typeface="Calibri"/>
              </a:rPr>
              <a:t>среда</a:t>
            </a:r>
            <a:endParaRPr sz="1600" dirty="0"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43126" y="1568431"/>
            <a:ext cx="6985000" cy="772006"/>
          </a:xfrm>
          <a:prstGeom prst="rect">
            <a:avLst/>
          </a:prstGeom>
          <a:ln w="25400">
            <a:solidFill>
              <a:srgbClr val="C0504D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319405" marR="308610" indent="200660" algn="ctr">
              <a:lnSpc>
                <a:spcPct val="100000"/>
              </a:lnSpc>
              <a:spcBef>
                <a:spcPts val="260"/>
              </a:spcBef>
            </a:pPr>
            <a:r>
              <a:rPr sz="1600" b="1" spc="-10" dirty="0">
                <a:solidFill>
                  <a:srgbClr val="0F243E"/>
                </a:solidFill>
                <a:cs typeface="Calibri"/>
              </a:rPr>
              <a:t>Статья</a:t>
            </a:r>
            <a:r>
              <a:rPr sz="1600" b="1" spc="5" dirty="0">
                <a:solidFill>
                  <a:srgbClr val="0F243E"/>
                </a:solidFill>
                <a:cs typeface="Calibri"/>
              </a:rPr>
              <a:t> </a:t>
            </a:r>
            <a:r>
              <a:rPr sz="1600" b="1" spc="-5" dirty="0">
                <a:solidFill>
                  <a:srgbClr val="0F243E"/>
                </a:solidFill>
                <a:cs typeface="Calibri"/>
              </a:rPr>
              <a:t>16</a:t>
            </a:r>
            <a:r>
              <a:rPr sz="1600" b="1" spc="-5" dirty="0">
                <a:solidFill>
                  <a:srgbClr val="C00000"/>
                </a:solidFill>
                <a:cs typeface="Calibri"/>
              </a:rPr>
              <a:t>.</a:t>
            </a:r>
            <a:r>
              <a:rPr sz="1600" b="1" spc="15" dirty="0">
                <a:solidFill>
                  <a:srgbClr val="C00000"/>
                </a:solidFill>
                <a:cs typeface="Calibri"/>
              </a:rPr>
              <a:t> </a:t>
            </a:r>
            <a:r>
              <a:rPr sz="1600"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Реализация</a:t>
            </a:r>
            <a:r>
              <a:rPr sz="1600" b="1" spc="-1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sz="16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образовательных </a:t>
            </a:r>
            <a:r>
              <a:rPr sz="1600"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программ</a:t>
            </a:r>
            <a:r>
              <a:rPr sz="1600" b="1" spc="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sz="1600"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с</a:t>
            </a:r>
            <a:r>
              <a:rPr sz="1600" b="1" spc="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sz="1600"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применением </a:t>
            </a:r>
            <a:r>
              <a:rPr sz="1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sz="16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электронного</a:t>
            </a:r>
            <a:r>
              <a:rPr sz="1600" b="1" spc="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sz="1600"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обучения</a:t>
            </a:r>
            <a:r>
              <a:rPr sz="1600" b="1" spc="2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sz="1600"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и</a:t>
            </a:r>
            <a:r>
              <a:rPr sz="1600" b="1" spc="3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sz="1600"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дистанционных</a:t>
            </a:r>
            <a:r>
              <a:rPr sz="1600" b="1" spc="3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sz="16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образовательных</a:t>
            </a:r>
            <a:r>
              <a:rPr sz="1600" b="1" spc="3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sz="16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технологий</a:t>
            </a:r>
            <a:endParaRPr sz="1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sp>
        <p:nvSpPr>
          <p:cNvPr id="55" name="object 31">
            <a:extLst>
              <a:ext uri="{FF2B5EF4-FFF2-40B4-BE49-F238E27FC236}">
                <a16:creationId xmlns:a16="http://schemas.microsoft.com/office/drawing/2014/main" id="{C7E763C8-E887-49B8-827A-59B4961E7AA8}"/>
              </a:ext>
            </a:extLst>
          </p:cNvPr>
          <p:cNvSpPr txBox="1"/>
          <p:nvPr/>
        </p:nvSpPr>
        <p:spPr>
          <a:xfrm>
            <a:off x="1135886" y="4694030"/>
            <a:ext cx="6985000" cy="276358"/>
          </a:xfrm>
          <a:prstGeom prst="rect">
            <a:avLst/>
          </a:prstGeom>
          <a:ln w="25400">
            <a:solidFill>
              <a:srgbClr val="C0504D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70205" algn="ctr">
              <a:lnSpc>
                <a:spcPct val="100000"/>
              </a:lnSpc>
              <a:spcBef>
                <a:spcPts val="100"/>
              </a:spcBef>
            </a:pPr>
            <a:r>
              <a:rPr lang="ru-RU" sz="1600" b="1" spc="-5" dirty="0">
                <a:solidFill>
                  <a:srgbClr val="171E5F"/>
                </a:solidFill>
                <a:cs typeface="Calibri"/>
              </a:rPr>
              <a:t>реализация</a:t>
            </a:r>
            <a:r>
              <a:rPr lang="ru-RU" sz="1600" b="1" spc="-15" dirty="0">
                <a:solidFill>
                  <a:srgbClr val="171E5F"/>
                </a:solidFill>
                <a:cs typeface="Calibri"/>
              </a:rPr>
              <a:t> </a:t>
            </a:r>
            <a:r>
              <a:rPr lang="ru-RU" sz="1600" b="1" spc="-10" dirty="0">
                <a:solidFill>
                  <a:srgbClr val="171E5F"/>
                </a:solidFill>
                <a:cs typeface="Calibri"/>
              </a:rPr>
              <a:t>посредством</a:t>
            </a:r>
            <a:r>
              <a:rPr lang="ru-RU" sz="1600" b="1" spc="-45" dirty="0">
                <a:solidFill>
                  <a:srgbClr val="171E5F"/>
                </a:solidFill>
                <a:cs typeface="Calibri"/>
              </a:rPr>
              <a:t> </a:t>
            </a:r>
            <a:r>
              <a:rPr lang="ru-RU" sz="1600" b="1" spc="-5" dirty="0">
                <a:solidFill>
                  <a:srgbClr val="171E5F"/>
                </a:solidFill>
                <a:cs typeface="Calibri"/>
              </a:rPr>
              <a:t>применения</a:t>
            </a:r>
            <a:r>
              <a:rPr lang="ru-RU" sz="1600" b="1" spc="-20" dirty="0">
                <a:solidFill>
                  <a:srgbClr val="171E5F"/>
                </a:solidFill>
                <a:cs typeface="Calibri"/>
              </a:rPr>
              <a:t> ДОТ*</a:t>
            </a:r>
            <a:endParaRPr lang="ru-RU" sz="1600" dirty="0"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9050" y="96963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95071" y="128396"/>
            <a:ext cx="8788908" cy="1009270"/>
            <a:chOff x="195071" y="156971"/>
            <a:chExt cx="8788908" cy="762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071" y="188975"/>
              <a:ext cx="8788908" cy="5852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7251" y="156971"/>
              <a:ext cx="4485132" cy="762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6425" y="230987"/>
              <a:ext cx="8665845" cy="462280"/>
            </a:xfrm>
            <a:custGeom>
              <a:avLst/>
              <a:gdLst/>
              <a:ahLst/>
              <a:cxnLst/>
              <a:rect l="l" t="t" r="r" b="b"/>
              <a:pathLst>
                <a:path w="8665845" h="462280">
                  <a:moveTo>
                    <a:pt x="8665591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8665591" y="461670"/>
                  </a:lnTo>
                  <a:lnTo>
                    <a:pt x="86655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6425" y="230987"/>
              <a:ext cx="8665845" cy="462280"/>
            </a:xfrm>
            <a:custGeom>
              <a:avLst/>
              <a:gdLst/>
              <a:ahLst/>
              <a:cxnLst/>
              <a:rect l="l" t="t" r="r" b="b"/>
              <a:pathLst>
                <a:path w="8665845" h="462280">
                  <a:moveTo>
                    <a:pt x="0" y="461670"/>
                  </a:moveTo>
                  <a:lnTo>
                    <a:pt x="8665591" y="461670"/>
                  </a:lnTo>
                  <a:lnTo>
                    <a:pt x="8665591" y="0"/>
                  </a:lnTo>
                  <a:lnTo>
                    <a:pt x="0" y="0"/>
                  </a:lnTo>
                  <a:lnTo>
                    <a:pt x="0" y="461670"/>
                  </a:lnTo>
                  <a:close/>
                </a:path>
              </a:pathLst>
            </a:custGeom>
            <a:ln w="38099">
              <a:solidFill>
                <a:srgbClr val="DCE6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64512" y="319078"/>
            <a:ext cx="564832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Министерство</a:t>
            </a:r>
            <a:r>
              <a:rPr sz="1800" spc="-55" dirty="0"/>
              <a:t> </a:t>
            </a:r>
            <a:r>
              <a:rPr sz="2400" spc="-5" dirty="0"/>
              <a:t>просвещения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40290" y="1038551"/>
            <a:ext cx="8425320" cy="2644314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spc="-15" dirty="0">
                <a:solidFill>
                  <a:srgbClr val="C00000"/>
                </a:solidFill>
                <a:cs typeface="Times New Roman"/>
              </a:rPr>
              <a:t>Цифровая</a:t>
            </a:r>
            <a:r>
              <a:rPr sz="2000" b="1" spc="25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15" dirty="0">
                <a:solidFill>
                  <a:srgbClr val="C00000"/>
                </a:solidFill>
                <a:cs typeface="Times New Roman"/>
              </a:rPr>
              <a:t>образовательная</a:t>
            </a:r>
            <a:r>
              <a:rPr sz="2000" b="1" spc="5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10" dirty="0" err="1">
                <a:solidFill>
                  <a:srgbClr val="C00000"/>
                </a:solidFill>
                <a:cs typeface="Times New Roman"/>
              </a:rPr>
              <a:t>среда</a:t>
            </a:r>
            <a:r>
              <a:rPr sz="2000" b="1" spc="-10" dirty="0">
                <a:solidFill>
                  <a:srgbClr val="C00000"/>
                </a:solidFill>
                <a:cs typeface="Times New Roman"/>
              </a:rPr>
              <a:t>….</a:t>
            </a:r>
            <a:endParaRPr lang="ru-RU" sz="2000" b="1" spc="-10" dirty="0">
              <a:solidFill>
                <a:srgbClr val="C00000"/>
              </a:solidFill>
              <a:cs typeface="Times New Roman"/>
            </a:endParaRPr>
          </a:p>
          <a:p>
            <a:pPr algn="ctr">
              <a:lnSpc>
                <a:spcPct val="100000"/>
              </a:lnSpc>
            </a:pPr>
            <a:endParaRPr sz="2000" dirty="0">
              <a:cs typeface="Times New Roman"/>
            </a:endParaRPr>
          </a:p>
          <a:p>
            <a:pPr>
              <a:lnSpc>
                <a:spcPct val="100000"/>
              </a:lnSpc>
              <a:buChar char="-"/>
              <a:tabLst>
                <a:tab pos="354965" algn="l"/>
                <a:tab pos="355600" algn="l"/>
              </a:tabLst>
            </a:pPr>
            <a:r>
              <a:rPr lang="ru-RU" sz="2000" spc="-10" dirty="0">
                <a:cs typeface="Times New Roman"/>
              </a:rPr>
              <a:t> </a:t>
            </a:r>
            <a:r>
              <a:rPr sz="2000" spc="-10" dirty="0" err="1">
                <a:cs typeface="Times New Roman"/>
              </a:rPr>
              <a:t>высокоскоростной</a:t>
            </a:r>
            <a:r>
              <a:rPr sz="2000" spc="-35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интернет</a:t>
            </a:r>
            <a:r>
              <a:rPr sz="2000" spc="-5" dirty="0">
                <a:cs typeface="Times New Roman"/>
              </a:rPr>
              <a:t>;</a:t>
            </a:r>
            <a:endParaRPr lang="ru-RU" sz="2000" spc="-5" dirty="0">
              <a:cs typeface="Times New Roman"/>
            </a:endParaRPr>
          </a:p>
          <a:p>
            <a:pPr>
              <a:lnSpc>
                <a:spcPct val="100000"/>
              </a:lnSpc>
              <a:buChar char="-"/>
              <a:tabLst>
                <a:tab pos="354965" algn="l"/>
                <a:tab pos="355600" algn="l"/>
              </a:tabLst>
            </a:pPr>
            <a:endParaRPr sz="2000" dirty="0">
              <a:cs typeface="Times New Roman"/>
            </a:endParaRPr>
          </a:p>
          <a:p>
            <a:pPr>
              <a:lnSpc>
                <a:spcPct val="100000"/>
              </a:lnSpc>
              <a:buChar char="-"/>
              <a:tabLst>
                <a:tab pos="354965" algn="l"/>
                <a:tab pos="355600" algn="l"/>
              </a:tabLst>
            </a:pPr>
            <a:r>
              <a:rPr sz="2000" spc="-10" dirty="0">
                <a:cs typeface="Times New Roman"/>
              </a:rPr>
              <a:t>обеспечение</a:t>
            </a:r>
            <a:r>
              <a:rPr sz="2000" spc="10" dirty="0">
                <a:cs typeface="Times New Roman"/>
              </a:rPr>
              <a:t> </a:t>
            </a:r>
            <a:r>
              <a:rPr sz="2000" spc="-20" dirty="0" err="1">
                <a:cs typeface="Times New Roman"/>
              </a:rPr>
              <a:t>техникой</a:t>
            </a:r>
            <a:r>
              <a:rPr sz="2000" spc="-20" dirty="0">
                <a:cs typeface="Times New Roman"/>
              </a:rPr>
              <a:t>;</a:t>
            </a:r>
            <a:r>
              <a:rPr lang="ru-RU" sz="2000" spc="-20" dirty="0">
                <a:cs typeface="Times New Roman"/>
              </a:rPr>
              <a:t> </a:t>
            </a:r>
          </a:p>
          <a:p>
            <a:pPr>
              <a:lnSpc>
                <a:spcPct val="100000"/>
              </a:lnSpc>
              <a:tabLst>
                <a:tab pos="354965" algn="l"/>
                <a:tab pos="355600" algn="l"/>
              </a:tabLst>
            </a:pPr>
            <a:endParaRPr sz="2000" dirty="0">
              <a:cs typeface="Times New Roman"/>
            </a:endParaRPr>
          </a:p>
          <a:p>
            <a:pPr>
              <a:lnSpc>
                <a:spcPct val="100000"/>
              </a:lnSpc>
              <a:buChar char="-"/>
              <a:tabLst>
                <a:tab pos="354965" algn="l"/>
                <a:tab pos="355600" algn="l"/>
                <a:tab pos="1621790" algn="l"/>
                <a:tab pos="2504440" algn="l"/>
                <a:tab pos="3829050" algn="l"/>
                <a:tab pos="4984115" algn="l"/>
              </a:tabLst>
            </a:pPr>
            <a:r>
              <a:rPr lang="ru-RU" sz="2000" spc="-5" dirty="0">
                <a:cs typeface="Times New Roman"/>
              </a:rPr>
              <a:t>ш</a:t>
            </a:r>
            <a:r>
              <a:rPr sz="2000" spc="-5" dirty="0" err="1">
                <a:cs typeface="Times New Roman"/>
              </a:rPr>
              <a:t>ирокий</a:t>
            </a:r>
            <a:r>
              <a:rPr lang="ru-RU" sz="2000" spc="-5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набор</a:t>
            </a:r>
            <a:r>
              <a:rPr lang="ru-RU" sz="2000" spc="-5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сервисов</a:t>
            </a:r>
            <a:r>
              <a:rPr sz="2000" dirty="0">
                <a:cs typeface="Times New Roman"/>
              </a:rPr>
              <a:t>,</a:t>
            </a:r>
            <a:r>
              <a:rPr lang="ru-RU" sz="2000" dirty="0">
                <a:cs typeface="Times New Roman"/>
              </a:rPr>
              <a:t> </a:t>
            </a:r>
            <a:r>
              <a:rPr sz="2000" spc="-25" dirty="0" err="1">
                <a:cs typeface="Times New Roman"/>
              </a:rPr>
              <a:t>которые</a:t>
            </a:r>
            <a:r>
              <a:rPr lang="ru-RU" sz="2000" spc="-25" dirty="0">
                <a:cs typeface="Times New Roman"/>
              </a:rPr>
              <a:t> </a:t>
            </a:r>
            <a:r>
              <a:rPr sz="2000" spc="-15" dirty="0" err="1">
                <a:cs typeface="Times New Roman"/>
              </a:rPr>
              <a:t>помогают</a:t>
            </a:r>
            <a:r>
              <a:rPr lang="ru-RU" sz="2000" spc="-15" dirty="0">
                <a:cs typeface="Times New Roman"/>
              </a:rPr>
              <a:t> сделать обучение </a:t>
            </a:r>
            <a:r>
              <a:rPr sz="2000" spc="-10" dirty="0" err="1">
                <a:cs typeface="Times New Roman"/>
              </a:rPr>
              <a:t>интерактивным</a:t>
            </a:r>
            <a:r>
              <a:rPr lang="ru-RU" sz="2000" spc="-10" dirty="0">
                <a:cs typeface="Times New Roman"/>
              </a:rPr>
              <a:t>.</a:t>
            </a:r>
            <a:endParaRPr sz="2000" dirty="0">
              <a:cs typeface="Times New Roman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76600" y="3775513"/>
            <a:ext cx="4876800" cy="27931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6095"/>
            <a:ext cx="9143999" cy="6851900"/>
            <a:chOff x="0" y="6095"/>
            <a:chExt cx="9143999" cy="68519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0771"/>
              <a:ext cx="9143999" cy="67772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172" y="39624"/>
              <a:ext cx="8788908" cy="7345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91283" y="6095"/>
              <a:ext cx="5649468" cy="762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94995" y="80784"/>
              <a:ext cx="8665845" cy="612140"/>
            </a:xfrm>
            <a:custGeom>
              <a:avLst/>
              <a:gdLst/>
              <a:ahLst/>
              <a:cxnLst/>
              <a:rect l="l" t="t" r="r" b="b"/>
              <a:pathLst>
                <a:path w="8665845" h="612140">
                  <a:moveTo>
                    <a:pt x="8665591" y="0"/>
                  </a:moveTo>
                  <a:lnTo>
                    <a:pt x="0" y="0"/>
                  </a:lnTo>
                  <a:lnTo>
                    <a:pt x="0" y="612000"/>
                  </a:lnTo>
                  <a:lnTo>
                    <a:pt x="8665591" y="612000"/>
                  </a:lnTo>
                  <a:lnTo>
                    <a:pt x="86655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25615" y="170342"/>
            <a:ext cx="8665845" cy="404598"/>
          </a:xfrm>
          <a:prstGeom prst="rect">
            <a:avLst/>
          </a:prstGeom>
          <a:ln w="38100">
            <a:solidFill>
              <a:srgbClr val="DCE6F1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2400" spc="-15" dirty="0">
                <a:solidFill>
                  <a:schemeClr val="accent1"/>
                </a:solidFill>
              </a:rPr>
              <a:t>Цифровая</a:t>
            </a:r>
            <a:r>
              <a:rPr sz="2400" spc="25" dirty="0">
                <a:solidFill>
                  <a:schemeClr val="accent1"/>
                </a:solidFill>
              </a:rPr>
              <a:t> </a:t>
            </a:r>
            <a:r>
              <a:rPr sz="2400" spc="-15" dirty="0">
                <a:solidFill>
                  <a:schemeClr val="accent1"/>
                </a:solidFill>
              </a:rPr>
              <a:t>образовательная</a:t>
            </a:r>
            <a:r>
              <a:rPr sz="2400" spc="5" dirty="0">
                <a:solidFill>
                  <a:schemeClr val="accent1"/>
                </a:solidFill>
              </a:rPr>
              <a:t> </a:t>
            </a:r>
            <a:r>
              <a:rPr sz="2400" spc="-10" dirty="0">
                <a:solidFill>
                  <a:schemeClr val="accent1"/>
                </a:solidFill>
              </a:rPr>
              <a:t>среда….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81951" y="959811"/>
            <a:ext cx="8380095" cy="3404778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R="5080" algn="just"/>
            <a:r>
              <a:rPr sz="2000" spc="-5" dirty="0">
                <a:cs typeface="Times New Roman"/>
              </a:rPr>
              <a:t>Приоритетный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проект</a:t>
            </a:r>
            <a:r>
              <a:rPr sz="2000" dirty="0">
                <a:cs typeface="Times New Roman"/>
              </a:rPr>
              <a:t> </a:t>
            </a:r>
            <a:r>
              <a:rPr sz="20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«Современная</a:t>
            </a:r>
            <a:r>
              <a:rPr sz="2000"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2000" b="1" spc="-1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цифровая </a:t>
            </a:r>
            <a:r>
              <a:rPr sz="20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2000" b="1" spc="-1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образовательная </a:t>
            </a:r>
            <a:r>
              <a:rPr sz="20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среда </a:t>
            </a:r>
            <a:r>
              <a:rPr sz="2000"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в </a:t>
            </a:r>
            <a:r>
              <a:rPr sz="2000" b="1" spc="-1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РФ» </a:t>
            </a:r>
            <a:r>
              <a:rPr sz="2000" spc="-5" dirty="0">
                <a:cs typeface="Times New Roman"/>
              </a:rPr>
              <a:t>в </a:t>
            </a:r>
            <a:r>
              <a:rPr sz="2000" spc="-10" dirty="0">
                <a:cs typeface="Times New Roman"/>
              </a:rPr>
              <a:t>рамках </a:t>
            </a:r>
            <a:r>
              <a:rPr sz="2000" dirty="0">
                <a:cs typeface="Times New Roman"/>
              </a:rPr>
              <a:t>реализации </a:t>
            </a:r>
            <a:r>
              <a:rPr sz="2000" spc="-15" dirty="0">
                <a:cs typeface="Times New Roman"/>
              </a:rPr>
              <a:t>государственной 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программы</a:t>
            </a:r>
            <a:r>
              <a:rPr sz="2000" spc="-20" dirty="0">
                <a:cs typeface="Times New Roman"/>
              </a:rPr>
              <a:t> </a:t>
            </a:r>
            <a:r>
              <a:rPr sz="2000"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«Развитие</a:t>
            </a:r>
            <a:r>
              <a:rPr sz="2000" b="1" spc="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2000" b="1" spc="-1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образования</a:t>
            </a:r>
            <a:r>
              <a:rPr sz="20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»:</a:t>
            </a:r>
            <a:endParaRPr lang="ru-RU" sz="2000" b="1" spc="-1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  <a:p>
            <a:pPr marR="5080" algn="just"/>
            <a:endParaRPr sz="2000" dirty="0">
              <a:cs typeface="Times New Roman"/>
            </a:endParaRPr>
          </a:p>
          <a:p>
            <a:pPr marR="5080" indent="-342900" algn="just">
              <a:buChar char="-"/>
              <a:tabLst>
                <a:tab pos="355600" algn="l"/>
              </a:tabLst>
            </a:pPr>
            <a:r>
              <a:rPr sz="2000" spc="-10" dirty="0">
                <a:cs typeface="Times New Roman"/>
              </a:rPr>
              <a:t>создание </a:t>
            </a:r>
            <a:r>
              <a:rPr sz="2000" spc="-5" dirty="0">
                <a:cs typeface="Times New Roman"/>
              </a:rPr>
              <a:t>возможностей для получения </a:t>
            </a:r>
            <a:r>
              <a:rPr sz="2000" spc="-15" dirty="0">
                <a:cs typeface="Times New Roman"/>
              </a:rPr>
              <a:t>качественного </a:t>
            </a:r>
            <a:r>
              <a:rPr sz="2000" spc="-10" dirty="0">
                <a:cs typeface="Times New Roman"/>
              </a:rPr>
              <a:t>образования </a:t>
            </a:r>
            <a:r>
              <a:rPr sz="2000" spc="-5" dirty="0">
                <a:cs typeface="Times New Roman"/>
              </a:rPr>
              <a:t> гражданами</a:t>
            </a:r>
            <a:r>
              <a:rPr sz="2000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разного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возраста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и</a:t>
            </a:r>
            <a:r>
              <a:rPr sz="200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социального</a:t>
            </a:r>
            <a:r>
              <a:rPr sz="2000" spc="-5" dirty="0">
                <a:cs typeface="Times New Roman"/>
              </a:rPr>
              <a:t> </a:t>
            </a:r>
            <a:r>
              <a:rPr sz="2000" spc="-20" dirty="0">
                <a:cs typeface="Times New Roman"/>
              </a:rPr>
              <a:t>положения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с </a:t>
            </a:r>
            <a:r>
              <a:rPr sz="200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использованием</a:t>
            </a:r>
            <a:r>
              <a:rPr sz="2000" spc="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современных </a:t>
            </a:r>
            <a:r>
              <a:rPr sz="2000" spc="-10" dirty="0" err="1">
                <a:cs typeface="Times New Roman"/>
              </a:rPr>
              <a:t>информационных</a:t>
            </a:r>
            <a:r>
              <a:rPr sz="2000" spc="-15" dirty="0">
                <a:cs typeface="Times New Roman"/>
              </a:rPr>
              <a:t> </a:t>
            </a:r>
            <a:r>
              <a:rPr sz="2000" spc="-10" dirty="0" err="1">
                <a:cs typeface="Times New Roman"/>
              </a:rPr>
              <a:t>технологий</a:t>
            </a:r>
            <a:r>
              <a:rPr lang="ru-RU" sz="2000" spc="-10" dirty="0">
                <a:cs typeface="Times New Roman"/>
              </a:rPr>
              <a:t>;</a:t>
            </a:r>
          </a:p>
          <a:p>
            <a:pPr marR="5080" algn="just">
              <a:tabLst>
                <a:tab pos="355600" algn="l"/>
              </a:tabLst>
            </a:pPr>
            <a:endParaRPr sz="2000" dirty="0">
              <a:cs typeface="Times New Roman"/>
            </a:endParaRPr>
          </a:p>
          <a:p>
            <a:pPr marR="8890" indent="-342900" algn="just">
              <a:buChar char="-"/>
              <a:tabLst>
                <a:tab pos="355600" algn="l"/>
              </a:tabLst>
            </a:pPr>
            <a:r>
              <a:rPr sz="2000" spc="-15" dirty="0">
                <a:cs typeface="Times New Roman"/>
              </a:rPr>
              <a:t>широкое</a:t>
            </a:r>
            <a:r>
              <a:rPr sz="2000" spc="52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внедрение</a:t>
            </a:r>
            <a:r>
              <a:rPr sz="2000" spc="-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онлайн-обучения,</a:t>
            </a:r>
            <a:r>
              <a:rPr sz="2000" spc="-5" dirty="0">
                <a:cs typeface="Times New Roman"/>
              </a:rPr>
              <a:t> в</a:t>
            </a:r>
            <a:r>
              <a:rPr sz="2000" dirty="0">
                <a:cs typeface="Times New Roman"/>
              </a:rPr>
              <a:t> </a:t>
            </a:r>
            <a:r>
              <a:rPr sz="2000" spc="-30" dirty="0">
                <a:cs typeface="Times New Roman"/>
              </a:rPr>
              <a:t>том</a:t>
            </a:r>
            <a:r>
              <a:rPr sz="2000" spc="-2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числе</a:t>
            </a:r>
            <a:r>
              <a:rPr sz="200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КПК</a:t>
            </a:r>
            <a:r>
              <a:rPr sz="2000" spc="-5" dirty="0">
                <a:cs typeface="Times New Roman"/>
              </a:rPr>
              <a:t> для </a:t>
            </a:r>
            <a:r>
              <a:rPr sz="2000" dirty="0">
                <a:cs typeface="Times New Roman"/>
              </a:rPr>
              <a:t> </a:t>
            </a:r>
            <a:r>
              <a:rPr sz="2000" spc="-20" dirty="0">
                <a:cs typeface="Times New Roman"/>
              </a:rPr>
              <a:t>педагогов.</a:t>
            </a:r>
            <a:endParaRPr sz="2000" dirty="0">
              <a:cs typeface="Times New Roman"/>
            </a:endParaRPr>
          </a:p>
        </p:txBody>
      </p:sp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40377" y="4191000"/>
            <a:ext cx="3063241" cy="24126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71" y="-45981"/>
            <a:ext cx="9144000" cy="6857999"/>
          </a:xfrm>
          <a:prstGeom prst="rect">
            <a:avLst/>
          </a:prstGeom>
        </p:spPr>
      </p:pic>
      <p:grpSp>
        <p:nvGrpSpPr>
          <p:cNvPr id="25" name="object 3">
            <a:extLst>
              <a:ext uri="{FF2B5EF4-FFF2-40B4-BE49-F238E27FC236}">
                <a16:creationId xmlns:a16="http://schemas.microsoft.com/office/drawing/2014/main" id="{004653E3-4AC0-46E3-A01B-13014313C0F6}"/>
              </a:ext>
            </a:extLst>
          </p:cNvPr>
          <p:cNvGrpSpPr/>
          <p:nvPr/>
        </p:nvGrpSpPr>
        <p:grpSpPr>
          <a:xfrm>
            <a:off x="221094" y="-45981"/>
            <a:ext cx="8788908" cy="1397635"/>
            <a:chOff x="195071" y="156971"/>
            <a:chExt cx="8788908" cy="762000"/>
          </a:xfrm>
        </p:grpSpPr>
        <p:pic>
          <p:nvPicPr>
            <p:cNvPr id="26" name="object 4">
              <a:extLst>
                <a:ext uri="{FF2B5EF4-FFF2-40B4-BE49-F238E27FC236}">
                  <a16:creationId xmlns:a16="http://schemas.microsoft.com/office/drawing/2014/main" id="{DFDB3E95-1563-4F62-A424-4025A1DD552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071" y="188975"/>
              <a:ext cx="8788908" cy="585215"/>
            </a:xfrm>
            <a:prstGeom prst="rect">
              <a:avLst/>
            </a:prstGeom>
          </p:spPr>
        </p:pic>
        <p:pic>
          <p:nvPicPr>
            <p:cNvPr id="27" name="object 5">
              <a:extLst>
                <a:ext uri="{FF2B5EF4-FFF2-40B4-BE49-F238E27FC236}">
                  <a16:creationId xmlns:a16="http://schemas.microsoft.com/office/drawing/2014/main" id="{62A690B6-BFC8-4771-874A-FC0DD015DCE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7251" y="156971"/>
              <a:ext cx="4485132" cy="762000"/>
            </a:xfrm>
            <a:prstGeom prst="rect">
              <a:avLst/>
            </a:prstGeom>
          </p:spPr>
        </p:pic>
        <p:sp>
          <p:nvSpPr>
            <p:cNvPr id="28" name="object 6">
              <a:extLst>
                <a:ext uri="{FF2B5EF4-FFF2-40B4-BE49-F238E27FC236}">
                  <a16:creationId xmlns:a16="http://schemas.microsoft.com/office/drawing/2014/main" id="{5668D3F8-4B99-452B-A839-96164DEC8D94}"/>
                </a:ext>
              </a:extLst>
            </p:cNvPr>
            <p:cNvSpPr/>
            <p:nvPr/>
          </p:nvSpPr>
          <p:spPr>
            <a:xfrm>
              <a:off x="256425" y="230987"/>
              <a:ext cx="8665845" cy="462280"/>
            </a:xfrm>
            <a:custGeom>
              <a:avLst/>
              <a:gdLst/>
              <a:ahLst/>
              <a:cxnLst/>
              <a:rect l="l" t="t" r="r" b="b"/>
              <a:pathLst>
                <a:path w="8665845" h="462280">
                  <a:moveTo>
                    <a:pt x="8665591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8665591" y="461670"/>
                  </a:lnTo>
                  <a:lnTo>
                    <a:pt x="86655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2400">
                <a:latin typeface="+mj-lt"/>
              </a:endParaRPr>
            </a:p>
          </p:txBody>
        </p:sp>
        <p:sp>
          <p:nvSpPr>
            <p:cNvPr id="29" name="object 7">
              <a:extLst>
                <a:ext uri="{FF2B5EF4-FFF2-40B4-BE49-F238E27FC236}">
                  <a16:creationId xmlns:a16="http://schemas.microsoft.com/office/drawing/2014/main" id="{C74B1AAB-4019-45F9-AEDA-AC483A3B838C}"/>
                </a:ext>
              </a:extLst>
            </p:cNvPr>
            <p:cNvSpPr/>
            <p:nvPr/>
          </p:nvSpPr>
          <p:spPr>
            <a:xfrm>
              <a:off x="256425" y="230987"/>
              <a:ext cx="8665845" cy="462280"/>
            </a:xfrm>
            <a:custGeom>
              <a:avLst/>
              <a:gdLst/>
              <a:ahLst/>
              <a:cxnLst/>
              <a:rect l="l" t="t" r="r" b="b"/>
              <a:pathLst>
                <a:path w="8665845" h="462280">
                  <a:moveTo>
                    <a:pt x="0" y="461670"/>
                  </a:moveTo>
                  <a:lnTo>
                    <a:pt x="8665591" y="461670"/>
                  </a:lnTo>
                  <a:lnTo>
                    <a:pt x="8665591" y="0"/>
                  </a:lnTo>
                  <a:lnTo>
                    <a:pt x="0" y="0"/>
                  </a:lnTo>
                  <a:lnTo>
                    <a:pt x="0" y="461670"/>
                  </a:lnTo>
                  <a:close/>
                </a:path>
              </a:pathLst>
            </a:custGeom>
            <a:ln w="38099">
              <a:solidFill>
                <a:srgbClr val="DCE6F1"/>
              </a:solidFill>
            </a:ln>
          </p:spPr>
          <p:txBody>
            <a:bodyPr wrap="square" lIns="0" tIns="0" rIns="0" bIns="0" rtlCol="0"/>
            <a:lstStyle/>
            <a:p>
              <a:endParaRPr sz="2400">
                <a:latin typeface="+mj-lt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73900" y="96592"/>
            <a:ext cx="818388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Министерство</a:t>
            </a:r>
            <a:r>
              <a:rPr sz="2400" spc="-30" dirty="0"/>
              <a:t> </a:t>
            </a:r>
            <a:r>
              <a:rPr sz="2400" spc="-5" dirty="0"/>
              <a:t>просвещения</a:t>
            </a:r>
          </a:p>
          <a:p>
            <a:pPr algn="ctr">
              <a:lnSpc>
                <a:spcPct val="100000"/>
              </a:lnSpc>
            </a:pPr>
            <a:r>
              <a:rPr sz="2400" spc="-5" dirty="0"/>
              <a:t>Министерство</a:t>
            </a:r>
            <a:r>
              <a:rPr sz="2400" dirty="0"/>
              <a:t> </a:t>
            </a:r>
            <a:r>
              <a:rPr sz="2400" spc="-25" dirty="0"/>
              <a:t>цифрового</a:t>
            </a:r>
            <a:r>
              <a:rPr sz="2400" spc="50" dirty="0"/>
              <a:t> </a:t>
            </a:r>
            <a:r>
              <a:rPr sz="2400" spc="-10" dirty="0"/>
              <a:t>развития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05801" y="1086102"/>
            <a:ext cx="8774430" cy="4044697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algn="just"/>
            <a:r>
              <a:rPr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ВОЗМОЖНОСТИ:</a:t>
            </a:r>
            <a:r>
              <a:rPr b="1" spc="-5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цифровая образовательная</a:t>
            </a:r>
            <a:r>
              <a:rPr b="1" spc="-3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b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среда….</a:t>
            </a:r>
            <a:r>
              <a:rPr b="1" spc="-2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–</a:t>
            </a:r>
            <a:r>
              <a:rPr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pc="-5" dirty="0">
                <a:cs typeface="Times New Roman"/>
              </a:rPr>
              <a:t>предполагает</a:t>
            </a:r>
            <a:endParaRPr dirty="0">
              <a:cs typeface="Times New Roman"/>
            </a:endParaRPr>
          </a:p>
          <a:p>
            <a:pPr>
              <a:tabLst>
                <a:tab pos="459105" algn="l"/>
                <a:tab pos="459740" algn="l"/>
              </a:tabLst>
            </a:pPr>
            <a:r>
              <a:rPr lang="ru-RU" b="1" spc="-10" dirty="0">
                <a:cs typeface="Times New Roman"/>
              </a:rPr>
              <a:t> - </a:t>
            </a:r>
            <a:r>
              <a:rPr b="1" spc="-10" dirty="0" err="1">
                <a:cs typeface="Times New Roman"/>
              </a:rPr>
              <a:t>доступ</a:t>
            </a:r>
            <a:r>
              <a:rPr b="1" spc="-20" dirty="0">
                <a:cs typeface="Times New Roman"/>
              </a:rPr>
              <a:t> </a:t>
            </a:r>
            <a:r>
              <a:rPr b="1" dirty="0">
                <a:cs typeface="Times New Roman"/>
              </a:rPr>
              <a:t>к</a:t>
            </a:r>
            <a:r>
              <a:rPr b="1" spc="5" dirty="0">
                <a:cs typeface="Times New Roman"/>
              </a:rPr>
              <a:t> </a:t>
            </a:r>
            <a:r>
              <a:rPr b="1" spc="-20" dirty="0">
                <a:cs typeface="Times New Roman"/>
              </a:rPr>
              <a:t>высокоскоростному</a:t>
            </a:r>
            <a:r>
              <a:rPr b="1" spc="-25" dirty="0">
                <a:cs typeface="Times New Roman"/>
              </a:rPr>
              <a:t> </a:t>
            </a:r>
            <a:r>
              <a:rPr b="1" spc="-15" dirty="0">
                <a:cs typeface="Times New Roman"/>
              </a:rPr>
              <a:t>интернету</a:t>
            </a:r>
            <a:r>
              <a:rPr b="1" spc="-20" dirty="0">
                <a:cs typeface="Times New Roman"/>
              </a:rPr>
              <a:t> </a:t>
            </a:r>
            <a:r>
              <a:rPr b="1" spc="-5" dirty="0">
                <a:cs typeface="Times New Roman"/>
              </a:rPr>
              <a:t>для занятий;</a:t>
            </a:r>
            <a:endParaRPr dirty="0">
              <a:cs typeface="Times New Roman"/>
            </a:endParaRPr>
          </a:p>
          <a:p>
            <a:pPr>
              <a:tabLst>
                <a:tab pos="459105" algn="l"/>
                <a:tab pos="459740" algn="l"/>
                <a:tab pos="2546985" algn="l"/>
                <a:tab pos="3851910" algn="l"/>
                <a:tab pos="4886960" algn="l"/>
                <a:tab pos="5434330" algn="l"/>
                <a:tab pos="6008370" algn="l"/>
                <a:tab pos="7266305" algn="l"/>
                <a:tab pos="8526780" algn="l"/>
              </a:tabLst>
            </a:pPr>
            <a:r>
              <a:rPr lang="ru-RU" b="1" dirty="0">
                <a:cs typeface="Times New Roman"/>
              </a:rPr>
              <a:t> - </a:t>
            </a:r>
            <a:r>
              <a:rPr b="1" dirty="0" err="1">
                <a:cs typeface="Times New Roman"/>
              </a:rPr>
              <a:t>а</a:t>
            </a:r>
            <a:r>
              <a:rPr b="1" spc="-15" dirty="0" err="1">
                <a:cs typeface="Times New Roman"/>
              </a:rPr>
              <a:t>в</a:t>
            </a:r>
            <a:r>
              <a:rPr b="1" spc="-40" dirty="0" err="1">
                <a:cs typeface="Times New Roman"/>
              </a:rPr>
              <a:t>т</a:t>
            </a:r>
            <a:r>
              <a:rPr b="1" spc="-70" dirty="0" err="1">
                <a:cs typeface="Times New Roman"/>
              </a:rPr>
              <a:t>о</a:t>
            </a:r>
            <a:r>
              <a:rPr b="1" spc="-5" dirty="0" err="1">
                <a:cs typeface="Times New Roman"/>
              </a:rPr>
              <a:t>м</a:t>
            </a:r>
            <a:r>
              <a:rPr b="1" spc="-15" dirty="0" err="1">
                <a:cs typeface="Times New Roman"/>
              </a:rPr>
              <a:t>а</a:t>
            </a:r>
            <a:r>
              <a:rPr b="1" dirty="0" err="1">
                <a:cs typeface="Times New Roman"/>
              </a:rPr>
              <a:t>ти</a:t>
            </a:r>
            <a:r>
              <a:rPr b="1" spc="-10" dirty="0" err="1">
                <a:cs typeface="Times New Roman"/>
              </a:rPr>
              <a:t>з</a:t>
            </a:r>
            <a:r>
              <a:rPr b="1" dirty="0" err="1">
                <a:cs typeface="Times New Roman"/>
              </a:rPr>
              <a:t>ацию</a:t>
            </a:r>
            <a:r>
              <a:rPr lang="ru-RU" b="1" dirty="0">
                <a:cs typeface="Times New Roman"/>
              </a:rPr>
              <a:t> </a:t>
            </a:r>
            <a:r>
              <a:rPr b="1" spc="-15" dirty="0" err="1">
                <a:cs typeface="Times New Roman"/>
              </a:rPr>
              <a:t>п</a:t>
            </a:r>
            <a:r>
              <a:rPr b="1" dirty="0" err="1">
                <a:cs typeface="Times New Roman"/>
              </a:rPr>
              <a:t>роц</a:t>
            </a:r>
            <a:r>
              <a:rPr b="1" spc="-25" dirty="0" err="1">
                <a:cs typeface="Times New Roman"/>
              </a:rPr>
              <a:t>е</a:t>
            </a:r>
            <a:r>
              <a:rPr b="1" spc="-15" dirty="0" err="1">
                <a:cs typeface="Times New Roman"/>
              </a:rPr>
              <a:t>с</a:t>
            </a:r>
            <a:r>
              <a:rPr b="1" spc="-50" dirty="0" err="1">
                <a:cs typeface="Times New Roman"/>
              </a:rPr>
              <a:t>с</a:t>
            </a:r>
            <a:r>
              <a:rPr b="1" dirty="0" err="1">
                <a:cs typeface="Times New Roman"/>
              </a:rPr>
              <a:t>ов</a:t>
            </a:r>
            <a:r>
              <a:rPr b="1" dirty="0">
                <a:cs typeface="Times New Roman"/>
              </a:rPr>
              <a:t>	в</a:t>
            </a:r>
            <a:r>
              <a:rPr b="1" spc="5" dirty="0">
                <a:cs typeface="Times New Roman"/>
              </a:rPr>
              <a:t>н</a:t>
            </a:r>
            <a:r>
              <a:rPr b="1" spc="-15" dirty="0">
                <a:cs typeface="Times New Roman"/>
              </a:rPr>
              <a:t>ут</a:t>
            </a:r>
            <a:r>
              <a:rPr b="1" dirty="0">
                <a:cs typeface="Times New Roman"/>
              </a:rPr>
              <a:t>ри	</a:t>
            </a:r>
            <a:r>
              <a:rPr b="1" spc="-120" dirty="0">
                <a:cs typeface="Times New Roman"/>
              </a:rPr>
              <a:t>О</a:t>
            </a:r>
            <a:r>
              <a:rPr b="1" dirty="0">
                <a:cs typeface="Times New Roman"/>
              </a:rPr>
              <a:t>У	</a:t>
            </a:r>
            <a:r>
              <a:rPr dirty="0">
                <a:cs typeface="Times New Roman"/>
              </a:rPr>
              <a:t>для	разг</a:t>
            </a:r>
            <a:r>
              <a:rPr spc="-35" dirty="0">
                <a:cs typeface="Times New Roman"/>
              </a:rPr>
              <a:t>р</a:t>
            </a:r>
            <a:r>
              <a:rPr dirty="0">
                <a:cs typeface="Times New Roman"/>
              </a:rPr>
              <a:t>уз</a:t>
            </a:r>
            <a:r>
              <a:rPr spc="-10" dirty="0">
                <a:cs typeface="Times New Roman"/>
              </a:rPr>
              <a:t>к</a:t>
            </a:r>
            <a:r>
              <a:rPr dirty="0">
                <a:cs typeface="Times New Roman"/>
              </a:rPr>
              <a:t>и	</a:t>
            </a:r>
            <a:r>
              <a:rPr spc="-5" dirty="0">
                <a:cs typeface="Times New Roman"/>
              </a:rPr>
              <a:t>п</a:t>
            </a:r>
            <a:r>
              <a:rPr spc="-35" dirty="0">
                <a:cs typeface="Times New Roman"/>
              </a:rPr>
              <a:t>е</a:t>
            </a:r>
            <a:r>
              <a:rPr dirty="0">
                <a:cs typeface="Times New Roman"/>
              </a:rPr>
              <a:t>да</a:t>
            </a:r>
            <a:r>
              <a:rPr spc="-60" dirty="0">
                <a:cs typeface="Times New Roman"/>
              </a:rPr>
              <a:t>г</a:t>
            </a:r>
            <a:r>
              <a:rPr dirty="0">
                <a:cs typeface="Times New Roman"/>
              </a:rPr>
              <a:t>о</a:t>
            </a:r>
            <a:r>
              <a:rPr spc="-50" dirty="0">
                <a:cs typeface="Times New Roman"/>
              </a:rPr>
              <a:t>г</a:t>
            </a:r>
            <a:r>
              <a:rPr dirty="0">
                <a:cs typeface="Times New Roman"/>
              </a:rPr>
              <a:t>ов	</a:t>
            </a:r>
            <a:r>
              <a:rPr spc="-30" dirty="0">
                <a:cs typeface="Times New Roman"/>
              </a:rPr>
              <a:t>от</a:t>
            </a:r>
            <a:endParaRPr dirty="0">
              <a:cs typeface="Times New Roman"/>
            </a:endParaRPr>
          </a:p>
          <a:p>
            <a:r>
              <a:rPr spc="-5" dirty="0">
                <a:cs typeface="Times New Roman"/>
              </a:rPr>
              <a:t>излишней</a:t>
            </a:r>
            <a:r>
              <a:rPr spc="5" dirty="0">
                <a:cs typeface="Times New Roman"/>
              </a:rPr>
              <a:t> </a:t>
            </a:r>
            <a:r>
              <a:rPr spc="-15" dirty="0">
                <a:cs typeface="Times New Roman"/>
              </a:rPr>
              <a:t>бумажной</a:t>
            </a:r>
            <a:r>
              <a:rPr spc="-20" dirty="0">
                <a:cs typeface="Times New Roman"/>
              </a:rPr>
              <a:t> </a:t>
            </a:r>
            <a:r>
              <a:rPr spc="-5" dirty="0">
                <a:cs typeface="Times New Roman"/>
              </a:rPr>
              <a:t>работы</a:t>
            </a:r>
            <a:r>
              <a:rPr spc="-30" dirty="0">
                <a:cs typeface="Times New Roman"/>
              </a:rPr>
              <a:t> </a:t>
            </a:r>
            <a:r>
              <a:rPr dirty="0">
                <a:cs typeface="Times New Roman"/>
              </a:rPr>
              <a:t>с</a:t>
            </a:r>
            <a:r>
              <a:rPr spc="-5" dirty="0">
                <a:cs typeface="Times New Roman"/>
              </a:rPr>
              <a:t> </a:t>
            </a:r>
            <a:r>
              <a:rPr dirty="0">
                <a:cs typeface="Times New Roman"/>
              </a:rPr>
              <a:t>отчетами;</a:t>
            </a:r>
          </a:p>
          <a:p>
            <a:pPr algn="just">
              <a:tabLst>
                <a:tab pos="477520" algn="l"/>
              </a:tabLst>
            </a:pPr>
            <a:r>
              <a:rPr lang="ru-RU" b="1" spc="-10" dirty="0">
                <a:cs typeface="Times New Roman"/>
              </a:rPr>
              <a:t> - </a:t>
            </a:r>
            <a:r>
              <a:rPr b="1" spc="-10" dirty="0" err="1">
                <a:cs typeface="Times New Roman"/>
              </a:rPr>
              <a:t>доступ</a:t>
            </a:r>
            <a:r>
              <a:rPr b="1" spc="-35" dirty="0">
                <a:cs typeface="Times New Roman"/>
              </a:rPr>
              <a:t> </a:t>
            </a:r>
            <a:r>
              <a:rPr b="1" dirty="0">
                <a:cs typeface="Times New Roman"/>
              </a:rPr>
              <a:t>к</a:t>
            </a:r>
            <a:r>
              <a:rPr b="1" spc="-10" dirty="0">
                <a:cs typeface="Times New Roman"/>
              </a:rPr>
              <a:t> множеству</a:t>
            </a:r>
            <a:r>
              <a:rPr b="1" spc="-45" dirty="0">
                <a:cs typeface="Times New Roman"/>
              </a:rPr>
              <a:t> </a:t>
            </a:r>
            <a:r>
              <a:rPr b="1" spc="-10" dirty="0">
                <a:cs typeface="Times New Roman"/>
              </a:rPr>
              <a:t>электронных</a:t>
            </a:r>
            <a:r>
              <a:rPr b="1" spc="20" dirty="0">
                <a:cs typeface="Times New Roman"/>
              </a:rPr>
              <a:t> </a:t>
            </a:r>
            <a:r>
              <a:rPr b="1" spc="-10" dirty="0">
                <a:cs typeface="Times New Roman"/>
              </a:rPr>
              <a:t>образовательных</a:t>
            </a:r>
            <a:r>
              <a:rPr b="1" spc="-40" dirty="0">
                <a:cs typeface="Times New Roman"/>
              </a:rPr>
              <a:t> </a:t>
            </a:r>
            <a:r>
              <a:rPr b="1" spc="-10" dirty="0">
                <a:cs typeface="Times New Roman"/>
              </a:rPr>
              <a:t>сайтов</a:t>
            </a:r>
            <a:r>
              <a:rPr b="1" spc="-30" dirty="0">
                <a:cs typeface="Times New Roman"/>
              </a:rPr>
              <a:t> </a:t>
            </a:r>
            <a:r>
              <a:rPr b="1" dirty="0">
                <a:cs typeface="Times New Roman"/>
              </a:rPr>
              <a:t>и</a:t>
            </a:r>
            <a:r>
              <a:rPr b="1" spc="-15" dirty="0">
                <a:cs typeface="Times New Roman"/>
              </a:rPr>
              <a:t> </a:t>
            </a:r>
            <a:r>
              <a:rPr b="1" spc="-10" dirty="0">
                <a:cs typeface="Times New Roman"/>
              </a:rPr>
              <a:t>сервисов</a:t>
            </a:r>
            <a:r>
              <a:rPr spc="-10" dirty="0">
                <a:cs typeface="Times New Roman"/>
              </a:rPr>
              <a:t>;</a:t>
            </a:r>
            <a:endParaRPr dirty="0">
              <a:cs typeface="Times New Roman"/>
            </a:endParaRPr>
          </a:p>
          <a:p>
            <a:pPr marR="7620" algn="just">
              <a:tabLst>
                <a:tab pos="467359" algn="l"/>
              </a:tabLst>
            </a:pPr>
            <a:r>
              <a:rPr lang="ru-RU" b="1" spc="-5" dirty="0">
                <a:cs typeface="Times New Roman"/>
              </a:rPr>
              <a:t> - </a:t>
            </a:r>
            <a:r>
              <a:rPr b="1" spc="-5" dirty="0" err="1">
                <a:cs typeface="Times New Roman"/>
              </a:rPr>
              <a:t>цифровые</a:t>
            </a:r>
            <a:r>
              <a:rPr b="1" dirty="0">
                <a:cs typeface="Times New Roman"/>
              </a:rPr>
              <a:t> </a:t>
            </a:r>
            <a:r>
              <a:rPr b="1" spc="-5" dirty="0">
                <a:cs typeface="Times New Roman"/>
              </a:rPr>
              <a:t>решения,</a:t>
            </a:r>
            <a:r>
              <a:rPr b="1" dirty="0">
                <a:cs typeface="Times New Roman"/>
              </a:rPr>
              <a:t> </a:t>
            </a:r>
            <a:r>
              <a:rPr b="1" spc="-15" dirty="0">
                <a:cs typeface="Times New Roman"/>
              </a:rPr>
              <a:t>позволяющие</a:t>
            </a:r>
            <a:r>
              <a:rPr b="1" spc="-10" dirty="0">
                <a:cs typeface="Times New Roman"/>
              </a:rPr>
              <a:t> </a:t>
            </a:r>
            <a:r>
              <a:rPr b="1" spc="-5" dirty="0">
                <a:cs typeface="Times New Roman"/>
              </a:rPr>
              <a:t>ребенку</a:t>
            </a:r>
            <a:r>
              <a:rPr spc="-5" dirty="0">
                <a:cs typeface="Times New Roman"/>
              </a:rPr>
              <a:t>,</a:t>
            </a:r>
            <a:r>
              <a:rPr dirty="0">
                <a:cs typeface="Times New Roman"/>
              </a:rPr>
              <a:t> </a:t>
            </a:r>
            <a:r>
              <a:rPr spc="-5" dirty="0">
                <a:cs typeface="Times New Roman"/>
              </a:rPr>
              <a:t>по</a:t>
            </a:r>
            <a:r>
              <a:rPr dirty="0">
                <a:cs typeface="Times New Roman"/>
              </a:rPr>
              <a:t> </a:t>
            </a:r>
            <a:r>
              <a:rPr spc="-5" dirty="0">
                <a:cs typeface="Times New Roman"/>
              </a:rPr>
              <a:t>каким-либо</a:t>
            </a:r>
            <a:r>
              <a:rPr dirty="0">
                <a:cs typeface="Times New Roman"/>
              </a:rPr>
              <a:t> </a:t>
            </a:r>
            <a:r>
              <a:rPr spc="-5" dirty="0">
                <a:cs typeface="Times New Roman"/>
              </a:rPr>
              <a:t>причинам</a:t>
            </a:r>
            <a:r>
              <a:rPr dirty="0">
                <a:cs typeface="Times New Roman"/>
              </a:rPr>
              <a:t> </a:t>
            </a:r>
            <a:r>
              <a:rPr spc="-5" dirty="0">
                <a:cs typeface="Times New Roman"/>
              </a:rPr>
              <a:t>не </a:t>
            </a:r>
            <a:r>
              <a:rPr spc="-484" dirty="0">
                <a:cs typeface="Times New Roman"/>
              </a:rPr>
              <a:t> </a:t>
            </a:r>
            <a:r>
              <a:rPr spc="-10" dirty="0">
                <a:cs typeface="Times New Roman"/>
              </a:rPr>
              <a:t>имеющего </a:t>
            </a:r>
            <a:r>
              <a:rPr spc="-5" dirty="0">
                <a:cs typeface="Times New Roman"/>
              </a:rPr>
              <a:t>возможность </a:t>
            </a:r>
            <a:r>
              <a:rPr dirty="0">
                <a:cs typeface="Times New Roman"/>
              </a:rPr>
              <a:t>посещать </a:t>
            </a:r>
            <a:r>
              <a:rPr spc="-10" dirty="0">
                <a:cs typeface="Times New Roman"/>
              </a:rPr>
              <a:t>школу/детский </a:t>
            </a:r>
            <a:r>
              <a:rPr spc="5" dirty="0">
                <a:cs typeface="Times New Roman"/>
              </a:rPr>
              <a:t>сад </a:t>
            </a:r>
            <a:r>
              <a:rPr dirty="0">
                <a:cs typeface="Times New Roman"/>
              </a:rPr>
              <a:t>(болезнь </a:t>
            </a:r>
            <a:r>
              <a:rPr spc="-5" dirty="0">
                <a:cs typeface="Times New Roman"/>
              </a:rPr>
              <a:t>или </a:t>
            </a:r>
            <a:r>
              <a:rPr dirty="0" err="1">
                <a:cs typeface="Times New Roman"/>
              </a:rPr>
              <a:t>иное</a:t>
            </a:r>
            <a:r>
              <a:rPr dirty="0">
                <a:cs typeface="Times New Roman"/>
              </a:rPr>
              <a:t>),</a:t>
            </a:r>
            <a:r>
              <a:rPr lang="ru-RU" dirty="0">
                <a:cs typeface="Times New Roman"/>
              </a:rPr>
              <a:t> </a:t>
            </a:r>
            <a:r>
              <a:rPr b="1" dirty="0" err="1">
                <a:cs typeface="Times New Roman"/>
              </a:rPr>
              <a:t>быть</a:t>
            </a:r>
            <a:r>
              <a:rPr b="1" spc="-15" dirty="0">
                <a:cs typeface="Times New Roman"/>
              </a:rPr>
              <a:t> </a:t>
            </a:r>
            <a:r>
              <a:rPr b="1" dirty="0">
                <a:cs typeface="Times New Roman"/>
              </a:rPr>
              <a:t>на </a:t>
            </a:r>
            <a:r>
              <a:rPr b="1" spc="-10" dirty="0">
                <a:cs typeface="Times New Roman"/>
              </a:rPr>
              <a:t>связи</a:t>
            </a:r>
            <a:r>
              <a:rPr b="1" spc="-35" dirty="0">
                <a:cs typeface="Times New Roman"/>
              </a:rPr>
              <a:t> </a:t>
            </a:r>
            <a:r>
              <a:rPr b="1" dirty="0">
                <a:cs typeface="Times New Roman"/>
              </a:rPr>
              <a:t>с</a:t>
            </a:r>
            <a:r>
              <a:rPr b="1" spc="-10" dirty="0">
                <a:cs typeface="Times New Roman"/>
              </a:rPr>
              <a:t> </a:t>
            </a:r>
            <a:r>
              <a:rPr b="1" spc="-15" dirty="0">
                <a:cs typeface="Times New Roman"/>
              </a:rPr>
              <a:t>педагогом</a:t>
            </a:r>
            <a:r>
              <a:rPr b="1" spc="-30" dirty="0">
                <a:cs typeface="Times New Roman"/>
              </a:rPr>
              <a:t> </a:t>
            </a:r>
            <a:r>
              <a:rPr b="1" spc="-10" dirty="0">
                <a:cs typeface="Times New Roman"/>
              </a:rPr>
              <a:t>во</a:t>
            </a:r>
            <a:r>
              <a:rPr b="1" spc="-15" dirty="0">
                <a:cs typeface="Times New Roman"/>
              </a:rPr>
              <a:t> </a:t>
            </a:r>
            <a:r>
              <a:rPr b="1" spc="-10" dirty="0">
                <a:cs typeface="Times New Roman"/>
              </a:rPr>
              <a:t>время</a:t>
            </a:r>
            <a:r>
              <a:rPr b="1" spc="-35" dirty="0">
                <a:cs typeface="Times New Roman"/>
              </a:rPr>
              <a:t> </a:t>
            </a:r>
            <a:r>
              <a:rPr b="1" spc="-5" dirty="0">
                <a:cs typeface="Times New Roman"/>
              </a:rPr>
              <a:t>мероприятия</a:t>
            </a:r>
            <a:r>
              <a:rPr spc="-5" dirty="0">
                <a:cs typeface="Times New Roman"/>
              </a:rPr>
              <a:t>;</a:t>
            </a:r>
            <a:endParaRPr dirty="0">
              <a:cs typeface="Times New Roman"/>
            </a:endParaRPr>
          </a:p>
          <a:p>
            <a:pPr marR="5080" algn="just">
              <a:tabLst>
                <a:tab pos="459740" algn="l"/>
              </a:tabLst>
            </a:pPr>
            <a:r>
              <a:rPr lang="ru-RU" b="1" spc="-5" dirty="0">
                <a:cs typeface="Times New Roman"/>
              </a:rPr>
              <a:t> - </a:t>
            </a:r>
            <a:r>
              <a:rPr b="1" spc="-5" dirty="0" err="1">
                <a:cs typeface="Times New Roman"/>
              </a:rPr>
              <a:t>интеграцию</a:t>
            </a:r>
            <a:r>
              <a:rPr b="1" dirty="0">
                <a:cs typeface="Times New Roman"/>
              </a:rPr>
              <a:t> </a:t>
            </a:r>
            <a:r>
              <a:rPr b="1" spc="-10" dirty="0">
                <a:cs typeface="Times New Roman"/>
              </a:rPr>
              <a:t>государственных</a:t>
            </a:r>
            <a:r>
              <a:rPr b="1" spc="-5" dirty="0">
                <a:cs typeface="Times New Roman"/>
              </a:rPr>
              <a:t> </a:t>
            </a:r>
            <a:r>
              <a:rPr b="1" spc="-10" dirty="0">
                <a:cs typeface="Times New Roman"/>
              </a:rPr>
              <a:t>информационных</a:t>
            </a:r>
            <a:r>
              <a:rPr b="1" spc="-5" dirty="0">
                <a:cs typeface="Times New Roman"/>
              </a:rPr>
              <a:t> </a:t>
            </a:r>
            <a:r>
              <a:rPr b="1" spc="-15" dirty="0">
                <a:cs typeface="Times New Roman"/>
              </a:rPr>
              <a:t>систем,</a:t>
            </a:r>
            <a:r>
              <a:rPr b="1" spc="-10" dirty="0">
                <a:cs typeface="Times New Roman"/>
              </a:rPr>
              <a:t> </a:t>
            </a:r>
            <a:r>
              <a:rPr b="1" spc="-15" dirty="0">
                <a:cs typeface="Times New Roman"/>
              </a:rPr>
              <a:t>сервисов</a:t>
            </a:r>
            <a:r>
              <a:rPr b="1" spc="-10" dirty="0">
                <a:cs typeface="Times New Roman"/>
              </a:rPr>
              <a:t> </a:t>
            </a:r>
            <a:r>
              <a:rPr b="1" dirty="0">
                <a:cs typeface="Times New Roman"/>
              </a:rPr>
              <a:t>и </a:t>
            </a:r>
            <a:r>
              <a:rPr b="1" spc="-484" dirty="0">
                <a:cs typeface="Times New Roman"/>
              </a:rPr>
              <a:t> </a:t>
            </a:r>
            <a:r>
              <a:rPr b="1" spc="-15" dirty="0">
                <a:cs typeface="Times New Roman"/>
              </a:rPr>
              <a:t>ресурсов</a:t>
            </a:r>
            <a:r>
              <a:rPr b="1" spc="350" dirty="0">
                <a:cs typeface="Times New Roman"/>
              </a:rPr>
              <a:t> </a:t>
            </a:r>
            <a:r>
              <a:rPr b="1" dirty="0">
                <a:cs typeface="Times New Roman"/>
              </a:rPr>
              <a:t>с</a:t>
            </a:r>
            <a:r>
              <a:rPr b="1" spc="260" dirty="0">
                <a:cs typeface="Times New Roman"/>
              </a:rPr>
              <a:t> </a:t>
            </a:r>
            <a:r>
              <a:rPr b="1" spc="-15" dirty="0">
                <a:cs typeface="Times New Roman"/>
              </a:rPr>
              <a:t>платформой</a:t>
            </a:r>
            <a:r>
              <a:rPr b="1" spc="355" dirty="0">
                <a:cs typeface="Times New Roman"/>
              </a:rPr>
              <a:t> </a:t>
            </a:r>
            <a:r>
              <a:rPr b="1" spc="-10" dirty="0">
                <a:cs typeface="Times New Roman"/>
              </a:rPr>
              <a:t>Цифровой</a:t>
            </a:r>
            <a:r>
              <a:rPr b="1" spc="325" dirty="0">
                <a:cs typeface="Times New Roman"/>
              </a:rPr>
              <a:t> </a:t>
            </a:r>
            <a:r>
              <a:rPr b="1" spc="-15" dirty="0">
                <a:cs typeface="Times New Roman"/>
              </a:rPr>
              <a:t>образовательной</a:t>
            </a:r>
            <a:r>
              <a:rPr b="1" spc="340" dirty="0">
                <a:cs typeface="Times New Roman"/>
              </a:rPr>
              <a:t> </a:t>
            </a:r>
            <a:r>
              <a:rPr b="1" spc="-15" dirty="0">
                <a:cs typeface="Times New Roman"/>
              </a:rPr>
              <a:t>среды</a:t>
            </a:r>
            <a:endParaRPr dirty="0"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0997" y="5279225"/>
            <a:ext cx="8717105" cy="116378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https://www.garant.ru/products/ipo/prime/doc/73235976/</a:t>
            </a:r>
            <a:r>
              <a:rPr spc="-5" dirty="0">
                <a:cs typeface="Times New Roman"/>
              </a:rPr>
              <a:t>;</a:t>
            </a:r>
            <a:endParaRPr lang="ru-RU" dirty="0"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lang="ru-RU" b="1" spc="-20" dirty="0">
                <a:cs typeface="Times New Roman"/>
              </a:rPr>
              <a:t>- в</a:t>
            </a:r>
            <a:r>
              <a:rPr b="1" spc="-20" dirty="0" err="1">
                <a:cs typeface="Times New Roman"/>
              </a:rPr>
              <a:t>озможность</a:t>
            </a:r>
            <a:r>
              <a:rPr lang="ru-RU" b="1" spc="-20" dirty="0">
                <a:cs typeface="Times New Roman"/>
              </a:rPr>
              <a:t> </a:t>
            </a:r>
            <a:r>
              <a:rPr b="1" spc="-5" dirty="0" err="1">
                <a:cs typeface="Times New Roman"/>
              </a:rPr>
              <a:t>видеотрансляции</a:t>
            </a:r>
            <a:r>
              <a:rPr lang="ru-RU" b="1" spc="-5" dirty="0">
                <a:cs typeface="Times New Roman"/>
              </a:rPr>
              <a:t> </a:t>
            </a:r>
            <a:r>
              <a:rPr b="1" spc="-5" dirty="0" err="1">
                <a:cs typeface="Times New Roman"/>
              </a:rPr>
              <a:t>дл</a:t>
            </a:r>
            <a:r>
              <a:rPr lang="ru-RU" b="1" spc="-5" dirty="0">
                <a:cs typeface="Times New Roman"/>
              </a:rPr>
              <a:t>я </a:t>
            </a:r>
            <a:r>
              <a:rPr b="1" spc="-5" dirty="0" err="1">
                <a:cs typeface="Times New Roman"/>
              </a:rPr>
              <a:t>распространения</a:t>
            </a:r>
            <a:r>
              <a:rPr lang="ru-RU" b="1" spc="-5" dirty="0">
                <a:cs typeface="Times New Roman"/>
              </a:rPr>
              <a:t> лучших </a:t>
            </a:r>
            <a:r>
              <a:rPr spc="-10" dirty="0" err="1">
                <a:cs typeface="Times New Roman"/>
              </a:rPr>
              <a:t>уроков</a:t>
            </a:r>
            <a:r>
              <a:rPr spc="-10" dirty="0">
                <a:cs typeface="Times New Roman"/>
              </a:rPr>
              <a:t>/</a:t>
            </a:r>
            <a:r>
              <a:rPr b="1" spc="-10" dirty="0">
                <a:cs typeface="Times New Roman"/>
              </a:rPr>
              <a:t>занятий</a:t>
            </a:r>
            <a:r>
              <a:rPr spc="-10" dirty="0">
                <a:cs typeface="Times New Roman"/>
              </a:rPr>
              <a:t>.</a:t>
            </a:r>
            <a:endParaRPr dirty="0"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3315" y="62484"/>
            <a:ext cx="9120684" cy="6795512"/>
            <a:chOff x="23315" y="62484"/>
            <a:chExt cx="9120684" cy="6795512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15" y="94960"/>
              <a:ext cx="9120684" cy="67630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835" y="94488"/>
              <a:ext cx="8788908" cy="5852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5875" y="62484"/>
              <a:ext cx="5202935" cy="7619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3545" y="136118"/>
              <a:ext cx="8665845" cy="462280"/>
            </a:xfrm>
            <a:custGeom>
              <a:avLst/>
              <a:gdLst/>
              <a:ahLst/>
              <a:cxnLst/>
              <a:rect l="l" t="t" r="r" b="b"/>
              <a:pathLst>
                <a:path w="8665845" h="462280">
                  <a:moveTo>
                    <a:pt x="8665591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8665591" y="461670"/>
                  </a:lnTo>
                  <a:lnTo>
                    <a:pt x="86655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73545" y="886967"/>
            <a:ext cx="8509635" cy="5398914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r>
              <a:rPr sz="2000" b="1" spc="-5" dirty="0">
                <a:solidFill>
                  <a:srgbClr val="C00000"/>
                </a:solidFill>
                <a:cs typeface="Times New Roman"/>
              </a:rPr>
              <a:t>ВОЗМОЖНОСТИ:</a:t>
            </a:r>
            <a:r>
              <a:rPr sz="2000" b="1" spc="-40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10" dirty="0">
                <a:solidFill>
                  <a:srgbClr val="C00000"/>
                </a:solidFill>
                <a:cs typeface="Times New Roman"/>
              </a:rPr>
              <a:t>цифровая</a:t>
            </a:r>
            <a:r>
              <a:rPr sz="2000" b="1" spc="-5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10" dirty="0">
                <a:solidFill>
                  <a:srgbClr val="C00000"/>
                </a:solidFill>
                <a:cs typeface="Times New Roman"/>
              </a:rPr>
              <a:t>образовательная</a:t>
            </a:r>
            <a:r>
              <a:rPr sz="2000" b="1" spc="-25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5" dirty="0">
                <a:solidFill>
                  <a:srgbClr val="C00000"/>
                </a:solidFill>
                <a:cs typeface="Times New Roman"/>
              </a:rPr>
              <a:t>среда….</a:t>
            </a:r>
            <a:r>
              <a:rPr sz="2000" b="1" spc="-15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dirty="0">
                <a:solidFill>
                  <a:srgbClr val="C00000"/>
                </a:solidFill>
                <a:cs typeface="Times New Roman"/>
              </a:rPr>
              <a:t>–</a:t>
            </a:r>
            <a:r>
              <a:rPr sz="2000" b="1" spc="-5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позволяет:</a:t>
            </a:r>
            <a:endParaRPr sz="2000" dirty="0">
              <a:cs typeface="Times New Roman"/>
            </a:endParaRPr>
          </a:p>
          <a:p>
            <a:pPr marR="6350">
              <a:buChar char="-"/>
              <a:tabLst>
                <a:tab pos="314325" algn="l"/>
                <a:tab pos="314960" algn="l"/>
                <a:tab pos="1539240" algn="l"/>
                <a:tab pos="2602230" algn="l"/>
                <a:tab pos="2931160" algn="l"/>
                <a:tab pos="3629660" algn="l"/>
                <a:tab pos="3964940" algn="l"/>
                <a:tab pos="6036310" algn="l"/>
                <a:tab pos="7124065" algn="l"/>
              </a:tabLst>
            </a:pPr>
            <a:r>
              <a:rPr lang="ru-RU" sz="2000" spc="-5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вкл</a:t>
            </a:r>
            <a:r>
              <a:rPr sz="2000" spc="-85" dirty="0" err="1">
                <a:cs typeface="Times New Roman"/>
              </a:rPr>
              <a:t>ю</a:t>
            </a:r>
            <a:r>
              <a:rPr sz="2000" dirty="0" err="1">
                <a:cs typeface="Times New Roman"/>
              </a:rPr>
              <a:t>ч</a:t>
            </a:r>
            <a:r>
              <a:rPr sz="2000" spc="-50" dirty="0" err="1">
                <a:cs typeface="Times New Roman"/>
              </a:rPr>
              <a:t>а</a:t>
            </a:r>
            <a:r>
              <a:rPr sz="2000" dirty="0" err="1">
                <a:cs typeface="Times New Roman"/>
              </a:rPr>
              <a:t>ть</a:t>
            </a:r>
            <a:r>
              <a:rPr sz="2000" dirty="0">
                <a:cs typeface="Times New Roman"/>
              </a:rPr>
              <a:t>	</a:t>
            </a:r>
            <a:r>
              <a:rPr sz="2000" dirty="0" err="1">
                <a:cs typeface="Times New Roman"/>
              </a:rPr>
              <a:t>р</a:t>
            </a:r>
            <a:r>
              <a:rPr sz="2000" spc="-10" dirty="0" err="1">
                <a:cs typeface="Times New Roman"/>
              </a:rPr>
              <a:t>е</a:t>
            </a:r>
            <a:r>
              <a:rPr sz="2000" spc="-25" dirty="0" err="1">
                <a:cs typeface="Times New Roman"/>
              </a:rPr>
              <a:t>б</a:t>
            </a:r>
            <a:r>
              <a:rPr sz="2000" dirty="0" err="1">
                <a:cs typeface="Times New Roman"/>
              </a:rPr>
              <a:t>ен</a:t>
            </a:r>
            <a:r>
              <a:rPr sz="2000" spc="-45" dirty="0" err="1">
                <a:cs typeface="Times New Roman"/>
              </a:rPr>
              <a:t>к</a:t>
            </a:r>
            <a:r>
              <a:rPr sz="2000" dirty="0" err="1">
                <a:cs typeface="Times New Roman"/>
              </a:rPr>
              <a:t>а</a:t>
            </a:r>
            <a:r>
              <a:rPr lang="ru-RU" sz="200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с	</a:t>
            </a:r>
            <a:r>
              <a:rPr sz="2000" spc="-5" dirty="0">
                <a:cs typeface="Times New Roman"/>
              </a:rPr>
              <a:t>ОВ</a:t>
            </a:r>
            <a:r>
              <a:rPr sz="2000" dirty="0">
                <a:cs typeface="Times New Roman"/>
              </a:rPr>
              <a:t>З	в	</a:t>
            </a:r>
            <a:r>
              <a:rPr sz="2000" dirty="0" err="1">
                <a:cs typeface="Times New Roman"/>
              </a:rPr>
              <a:t>о</a:t>
            </a:r>
            <a:r>
              <a:rPr sz="2000" spc="-10" dirty="0" err="1">
                <a:cs typeface="Times New Roman"/>
              </a:rPr>
              <a:t>б</a:t>
            </a:r>
            <a:r>
              <a:rPr sz="2000" dirty="0" err="1">
                <a:cs typeface="Times New Roman"/>
              </a:rPr>
              <a:t>р</a:t>
            </a:r>
            <a:r>
              <a:rPr sz="2000" spc="-10" dirty="0" err="1">
                <a:cs typeface="Times New Roman"/>
              </a:rPr>
              <a:t>а</a:t>
            </a:r>
            <a:r>
              <a:rPr sz="2000" spc="-15" dirty="0" err="1">
                <a:cs typeface="Times New Roman"/>
              </a:rPr>
              <a:t>з</a:t>
            </a:r>
            <a:r>
              <a:rPr sz="2000" dirty="0" err="1">
                <a:cs typeface="Times New Roman"/>
              </a:rPr>
              <a:t>о</a:t>
            </a:r>
            <a:r>
              <a:rPr sz="2000" spc="-20" dirty="0" err="1">
                <a:cs typeface="Times New Roman"/>
              </a:rPr>
              <a:t>в</a:t>
            </a:r>
            <a:r>
              <a:rPr sz="2000" spc="-65" dirty="0" err="1">
                <a:cs typeface="Times New Roman"/>
              </a:rPr>
              <a:t>а</a:t>
            </a:r>
            <a:r>
              <a:rPr sz="2000" dirty="0" err="1">
                <a:cs typeface="Times New Roman"/>
              </a:rPr>
              <a:t>тел</a:t>
            </a:r>
            <a:r>
              <a:rPr sz="2000" spc="-10" dirty="0" err="1">
                <a:cs typeface="Times New Roman"/>
              </a:rPr>
              <a:t>ь</a:t>
            </a:r>
            <a:r>
              <a:rPr sz="2000" spc="-5" dirty="0" err="1">
                <a:cs typeface="Times New Roman"/>
              </a:rPr>
              <a:t>н</a:t>
            </a:r>
            <a:r>
              <a:rPr sz="2000" spc="-10" dirty="0" err="1">
                <a:cs typeface="Times New Roman"/>
              </a:rPr>
              <a:t>ы</a:t>
            </a:r>
            <a:r>
              <a:rPr sz="2000" dirty="0" err="1">
                <a:cs typeface="Times New Roman"/>
              </a:rPr>
              <a:t>й</a:t>
            </a:r>
            <a:r>
              <a:rPr lang="ru-RU" sz="2000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пр</a:t>
            </a:r>
            <a:r>
              <a:rPr sz="2000" spc="5" dirty="0" err="1">
                <a:cs typeface="Times New Roman"/>
              </a:rPr>
              <a:t>о</a:t>
            </a:r>
            <a:r>
              <a:rPr sz="2000" spc="-5" dirty="0" err="1">
                <a:cs typeface="Times New Roman"/>
              </a:rPr>
              <a:t>ц</a:t>
            </a:r>
            <a:r>
              <a:rPr sz="2000" spc="35" dirty="0" err="1">
                <a:cs typeface="Times New Roman"/>
              </a:rPr>
              <a:t>е</a:t>
            </a:r>
            <a:r>
              <a:rPr sz="2000" dirty="0" err="1">
                <a:cs typeface="Times New Roman"/>
              </a:rPr>
              <a:t>с</a:t>
            </a:r>
            <a:r>
              <a:rPr lang="ru-RU" sz="2000" dirty="0">
                <a:cs typeface="Times New Roman"/>
              </a:rPr>
              <a:t>с </a:t>
            </a:r>
            <a:r>
              <a:rPr sz="2000" spc="-20" dirty="0" err="1">
                <a:cs typeface="Times New Roman"/>
              </a:rPr>
              <a:t>п</a:t>
            </a:r>
            <a:r>
              <a:rPr sz="2000" spc="50" dirty="0" err="1">
                <a:cs typeface="Times New Roman"/>
              </a:rPr>
              <a:t>о</a:t>
            </a:r>
            <a:r>
              <a:rPr sz="2000" dirty="0" err="1">
                <a:cs typeface="Times New Roman"/>
              </a:rPr>
              <a:t>ср</a:t>
            </a:r>
            <a:r>
              <a:rPr sz="2000" spc="-35" dirty="0" err="1">
                <a:cs typeface="Times New Roman"/>
              </a:rPr>
              <a:t>е</a:t>
            </a:r>
            <a:r>
              <a:rPr sz="2000" dirty="0" err="1">
                <a:cs typeface="Times New Roman"/>
              </a:rPr>
              <a:t>дст</a:t>
            </a:r>
            <a:r>
              <a:rPr sz="2000" spc="-25" dirty="0" err="1">
                <a:cs typeface="Times New Roman"/>
              </a:rPr>
              <a:t>в</a:t>
            </a:r>
            <a:r>
              <a:rPr sz="2000" spc="-45" dirty="0" err="1">
                <a:cs typeface="Times New Roman"/>
              </a:rPr>
              <a:t>о</a:t>
            </a:r>
            <a:r>
              <a:rPr sz="2000" dirty="0" err="1">
                <a:cs typeface="Times New Roman"/>
              </a:rPr>
              <a:t>м</a:t>
            </a:r>
            <a:r>
              <a:rPr sz="2000" dirty="0">
                <a:cs typeface="Times New Roman"/>
              </a:rPr>
              <a:t>  дистанционных</a:t>
            </a:r>
            <a:r>
              <a:rPr sz="2000" spc="2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образовательных </a:t>
            </a:r>
            <a:r>
              <a:rPr sz="2000" spc="-5" dirty="0">
                <a:cs typeface="Times New Roman"/>
              </a:rPr>
              <a:t>технологий;</a:t>
            </a:r>
            <a:endParaRPr sz="2000" dirty="0">
              <a:cs typeface="Times New Roman"/>
            </a:endParaRPr>
          </a:p>
          <a:p>
            <a:pPr>
              <a:buChar char="-"/>
              <a:tabLst>
                <a:tab pos="200660" algn="l"/>
              </a:tabLst>
            </a:pPr>
            <a:r>
              <a:rPr lang="ru-RU" sz="2000" spc="-10" dirty="0">
                <a:cs typeface="Times New Roman"/>
              </a:rPr>
              <a:t> </a:t>
            </a:r>
            <a:r>
              <a:rPr sz="2000" spc="-10" dirty="0" err="1">
                <a:cs typeface="Times New Roman"/>
              </a:rPr>
              <a:t>сформировать</a:t>
            </a:r>
            <a:r>
              <a:rPr sz="2000" spc="3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навыки</a:t>
            </a:r>
            <a:r>
              <a:rPr sz="2000" spc="30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самоорганизации</a:t>
            </a:r>
            <a:r>
              <a:rPr sz="2000" spc="3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и</a:t>
            </a:r>
            <a:r>
              <a:rPr sz="2000" spc="30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ответственности</a:t>
            </a:r>
            <a:r>
              <a:rPr sz="2000" spc="32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у</a:t>
            </a:r>
            <a:r>
              <a:rPr sz="2000" spc="30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ребенка</a:t>
            </a:r>
            <a:r>
              <a:rPr sz="2000" spc="3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(и</a:t>
            </a:r>
            <a:r>
              <a:rPr sz="2000" spc="30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у</a:t>
            </a:r>
            <a:r>
              <a:rPr lang="ru-RU" sz="2000" dirty="0">
                <a:cs typeface="Times New Roman"/>
              </a:rPr>
              <a:t> </a:t>
            </a:r>
            <a:r>
              <a:rPr sz="2000" spc="-10" dirty="0" err="1">
                <a:cs typeface="Times New Roman"/>
              </a:rPr>
              <a:t>родителей</a:t>
            </a:r>
            <a:r>
              <a:rPr sz="2000" spc="-2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в</a:t>
            </a:r>
            <a:r>
              <a:rPr sz="2000" spc="-5" dirty="0">
                <a:cs typeface="Times New Roman"/>
              </a:rPr>
              <a:t> </a:t>
            </a:r>
            <a:r>
              <a:rPr sz="2000" spc="-20" dirty="0">
                <a:cs typeface="Times New Roman"/>
              </a:rPr>
              <a:t>том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числе);</a:t>
            </a:r>
            <a:endParaRPr sz="2000" dirty="0">
              <a:cs typeface="Times New Roman"/>
            </a:endParaRPr>
          </a:p>
          <a:p>
            <a:pPr marR="5080">
              <a:buChar char="-"/>
              <a:tabLst>
                <a:tab pos="291465" algn="l"/>
                <a:tab pos="292100" algn="l"/>
              </a:tabLst>
            </a:pPr>
            <a:r>
              <a:rPr lang="ru-RU" sz="2000" spc="-5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расширить</a:t>
            </a:r>
            <a:r>
              <a:rPr sz="2000" spc="254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диапазон</a:t>
            </a:r>
            <a:r>
              <a:rPr sz="2000" spc="28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изучаемых</a:t>
            </a:r>
            <a:r>
              <a:rPr sz="2000" spc="28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тем</a:t>
            </a:r>
            <a:r>
              <a:rPr sz="2000" spc="2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и</a:t>
            </a:r>
            <a:r>
              <a:rPr sz="2000" spc="265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объектов,</a:t>
            </a:r>
            <a:r>
              <a:rPr sz="2000" spc="280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как</a:t>
            </a:r>
            <a:r>
              <a:rPr sz="2000" spc="2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для</a:t>
            </a:r>
            <a:r>
              <a:rPr sz="2000" spc="27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детей,</a:t>
            </a:r>
            <a:r>
              <a:rPr sz="2000" spc="265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так</a:t>
            </a:r>
            <a:r>
              <a:rPr sz="2000" spc="2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и</a:t>
            </a:r>
            <a:r>
              <a:rPr sz="2000" spc="27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для </a:t>
            </a:r>
            <a:r>
              <a:rPr sz="2000" spc="-484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педагогов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и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родителей;</a:t>
            </a:r>
            <a:endParaRPr sz="2000" dirty="0">
              <a:cs typeface="Times New Roman"/>
            </a:endParaRPr>
          </a:p>
          <a:p>
            <a:pPr marR="8255">
              <a:buChar char="-"/>
              <a:tabLst>
                <a:tab pos="354965" algn="l"/>
                <a:tab pos="355600" algn="l"/>
                <a:tab pos="2100580" algn="l"/>
                <a:tab pos="3717925" algn="l"/>
                <a:tab pos="4502785" algn="l"/>
                <a:tab pos="4883785" algn="l"/>
                <a:tab pos="5421630" algn="l"/>
                <a:tab pos="6738620" algn="l"/>
                <a:tab pos="8230870" algn="l"/>
              </a:tabLst>
            </a:pPr>
            <a:r>
              <a:rPr lang="ru-RU" sz="200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разноо</a:t>
            </a:r>
            <a:r>
              <a:rPr sz="2000" spc="-15" dirty="0" err="1">
                <a:cs typeface="Times New Roman"/>
              </a:rPr>
              <a:t>б</a:t>
            </a:r>
            <a:r>
              <a:rPr sz="2000" dirty="0" err="1">
                <a:cs typeface="Times New Roman"/>
              </a:rPr>
              <a:t>р</a:t>
            </a:r>
            <a:r>
              <a:rPr sz="2000" spc="-10" dirty="0" err="1">
                <a:cs typeface="Times New Roman"/>
              </a:rPr>
              <a:t>а</a:t>
            </a:r>
            <a:r>
              <a:rPr sz="2000" dirty="0" err="1">
                <a:cs typeface="Times New Roman"/>
              </a:rPr>
              <a:t>зить</a:t>
            </a:r>
            <a:r>
              <a:rPr lang="ru-RU" sz="200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деятел</a:t>
            </a:r>
            <a:r>
              <a:rPr sz="2000" spc="-10" dirty="0" err="1">
                <a:cs typeface="Times New Roman"/>
              </a:rPr>
              <a:t>ь</a:t>
            </a:r>
            <a:r>
              <a:rPr sz="2000" spc="-5" dirty="0" err="1">
                <a:cs typeface="Times New Roman"/>
              </a:rPr>
              <a:t>н</a:t>
            </a:r>
            <a:r>
              <a:rPr sz="2000" spc="45" dirty="0" err="1">
                <a:cs typeface="Times New Roman"/>
              </a:rPr>
              <a:t>о</a:t>
            </a:r>
            <a:r>
              <a:rPr sz="2000" spc="-15" dirty="0" err="1">
                <a:cs typeface="Times New Roman"/>
              </a:rPr>
              <a:t>с</a:t>
            </a:r>
            <a:r>
              <a:rPr sz="2000" dirty="0" err="1">
                <a:cs typeface="Times New Roman"/>
              </a:rPr>
              <a:t>ть</a:t>
            </a:r>
            <a:r>
              <a:rPr lang="ru-RU" sz="200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детей</a:t>
            </a:r>
            <a:r>
              <a:rPr sz="2000" dirty="0">
                <a:cs typeface="Times New Roman"/>
              </a:rPr>
              <a:t>	</a:t>
            </a:r>
            <a:r>
              <a:rPr sz="2000" spc="-5" dirty="0">
                <a:cs typeface="Times New Roman"/>
              </a:rPr>
              <a:t>и</a:t>
            </a:r>
            <a:r>
              <a:rPr sz="2000" dirty="0">
                <a:cs typeface="Times New Roman"/>
              </a:rPr>
              <a:t>,</a:t>
            </a:r>
            <a:r>
              <a:rPr lang="ru-RU" sz="2000" dirty="0">
                <a:cs typeface="Times New Roman"/>
              </a:rPr>
              <a:t> </a:t>
            </a:r>
            <a:r>
              <a:rPr sz="2000" spc="-40" dirty="0" err="1">
                <a:cs typeface="Times New Roman"/>
              </a:rPr>
              <a:t>к</a:t>
            </a:r>
            <a:r>
              <a:rPr sz="2000" dirty="0" err="1">
                <a:cs typeface="Times New Roman"/>
              </a:rPr>
              <a:t>ак</a:t>
            </a:r>
            <a:r>
              <a:rPr lang="ru-RU" sz="200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сл</a:t>
            </a:r>
            <a:r>
              <a:rPr sz="2000" spc="-35" dirty="0" err="1">
                <a:cs typeface="Times New Roman"/>
              </a:rPr>
              <a:t>е</a:t>
            </a:r>
            <a:r>
              <a:rPr sz="2000" dirty="0" err="1">
                <a:cs typeface="Times New Roman"/>
              </a:rPr>
              <a:t>дст</a:t>
            </a:r>
            <a:r>
              <a:rPr sz="2000" spc="-15" dirty="0" err="1">
                <a:cs typeface="Times New Roman"/>
              </a:rPr>
              <a:t>в</a:t>
            </a:r>
            <a:r>
              <a:rPr sz="2000" spc="-5" dirty="0" err="1">
                <a:cs typeface="Times New Roman"/>
              </a:rPr>
              <a:t>и</a:t>
            </a:r>
            <a:r>
              <a:rPr lang="ru-RU" sz="2000" spc="-5" dirty="0">
                <a:cs typeface="Times New Roman"/>
              </a:rPr>
              <a:t>е, </a:t>
            </a:r>
            <a:r>
              <a:rPr sz="2000" spc="-15" dirty="0" err="1">
                <a:cs typeface="Times New Roman"/>
              </a:rPr>
              <a:t>в</a:t>
            </a:r>
            <a:r>
              <a:rPr sz="2000" dirty="0" err="1">
                <a:cs typeface="Times New Roman"/>
              </a:rPr>
              <a:t>озрас</a:t>
            </a:r>
            <a:r>
              <a:rPr sz="2000" spc="20" dirty="0" err="1">
                <a:cs typeface="Times New Roman"/>
              </a:rPr>
              <a:t>т</a:t>
            </a:r>
            <a:r>
              <a:rPr sz="2000" dirty="0" err="1">
                <a:cs typeface="Times New Roman"/>
              </a:rPr>
              <a:t>а</a:t>
            </a:r>
            <a:r>
              <a:rPr sz="2000" spc="-20" dirty="0" err="1">
                <a:cs typeface="Times New Roman"/>
              </a:rPr>
              <a:t>н</a:t>
            </a:r>
            <a:r>
              <a:rPr sz="2000" spc="-5" dirty="0" err="1">
                <a:cs typeface="Times New Roman"/>
              </a:rPr>
              <a:t>и</a:t>
            </a:r>
            <a:r>
              <a:rPr sz="2000" dirty="0" err="1">
                <a:cs typeface="Times New Roman"/>
              </a:rPr>
              <a:t>е</a:t>
            </a:r>
            <a:r>
              <a:rPr lang="ru-RU" sz="2000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их</a:t>
            </a:r>
            <a:r>
              <a:rPr sz="2000" spc="-5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интереса;</a:t>
            </a:r>
            <a:endParaRPr sz="2000" dirty="0">
              <a:cs typeface="Times New Roman"/>
            </a:endParaRPr>
          </a:p>
          <a:p>
            <a:pPr>
              <a:buChar char="-"/>
              <a:tabLst>
                <a:tab pos="354965" algn="l"/>
                <a:tab pos="355600" algn="l"/>
              </a:tabLst>
            </a:pPr>
            <a:r>
              <a:rPr lang="ru-RU" sz="2000" spc="-5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открыть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новые</a:t>
            </a:r>
            <a:r>
              <a:rPr sz="2000" spc="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возможности</a:t>
            </a:r>
            <a:r>
              <a:rPr sz="2000" spc="-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для</a:t>
            </a:r>
            <a:r>
              <a:rPr sz="2000" spc="-5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педагога</a:t>
            </a:r>
            <a:r>
              <a:rPr sz="2000" spc="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(КПК,</a:t>
            </a:r>
            <a:r>
              <a:rPr sz="2000" spc="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отчеты,</a:t>
            </a:r>
            <a:r>
              <a:rPr sz="2000" spc="-15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мониторинг</a:t>
            </a:r>
            <a:r>
              <a:rPr sz="2000" spc="-5" dirty="0">
                <a:cs typeface="Times New Roman"/>
              </a:rPr>
              <a:t>)</a:t>
            </a:r>
            <a:r>
              <a:rPr lang="ru-RU" sz="2000" spc="-5" dirty="0">
                <a:cs typeface="Times New Roman"/>
              </a:rPr>
              <a:t>.</a:t>
            </a:r>
          </a:p>
          <a:p>
            <a:pPr>
              <a:tabLst>
                <a:tab pos="354965" algn="l"/>
                <a:tab pos="355600" algn="l"/>
              </a:tabLst>
            </a:pPr>
            <a:endParaRPr sz="2000" dirty="0">
              <a:cs typeface="Times New Roman"/>
            </a:endParaRPr>
          </a:p>
          <a:p>
            <a:pPr marR="6985">
              <a:tabLst>
                <a:tab pos="1707514" algn="l"/>
                <a:tab pos="3115310" algn="l"/>
                <a:tab pos="4295140" algn="l"/>
                <a:tab pos="5566410" algn="l"/>
                <a:tab pos="7031355" algn="l"/>
              </a:tabLst>
            </a:pPr>
            <a:r>
              <a:rPr sz="2000" spc="-5" dirty="0" err="1">
                <a:cs typeface="Times New Roman"/>
              </a:rPr>
              <a:t>Циф</a:t>
            </a:r>
            <a:r>
              <a:rPr sz="2000" spc="-10" dirty="0" err="1">
                <a:cs typeface="Times New Roman"/>
              </a:rPr>
              <a:t>р</a:t>
            </a:r>
            <a:r>
              <a:rPr sz="2000" dirty="0" err="1">
                <a:cs typeface="Times New Roman"/>
              </a:rPr>
              <a:t>о</a:t>
            </a:r>
            <a:r>
              <a:rPr sz="2000" spc="5" dirty="0" err="1">
                <a:cs typeface="Times New Roman"/>
              </a:rPr>
              <a:t>в</a:t>
            </a:r>
            <a:r>
              <a:rPr sz="2000" dirty="0" err="1">
                <a:cs typeface="Times New Roman"/>
              </a:rPr>
              <a:t>ые</a:t>
            </a:r>
            <a:r>
              <a:rPr lang="ru-RU" sz="200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т</a:t>
            </a:r>
            <a:r>
              <a:rPr sz="2000" spc="-30" dirty="0" err="1">
                <a:cs typeface="Times New Roman"/>
              </a:rPr>
              <a:t>е</a:t>
            </a:r>
            <a:r>
              <a:rPr sz="2000" dirty="0" err="1">
                <a:cs typeface="Times New Roman"/>
              </a:rPr>
              <a:t>х</a:t>
            </a:r>
            <a:r>
              <a:rPr sz="2000" spc="-10" dirty="0" err="1">
                <a:cs typeface="Times New Roman"/>
              </a:rPr>
              <a:t>н</a:t>
            </a:r>
            <a:r>
              <a:rPr sz="2000" spc="-20" dirty="0" err="1">
                <a:cs typeface="Times New Roman"/>
              </a:rPr>
              <a:t>о</a:t>
            </a:r>
            <a:r>
              <a:rPr sz="2000" dirty="0" err="1">
                <a:cs typeface="Times New Roman"/>
              </a:rPr>
              <a:t>лог</a:t>
            </a:r>
            <a:r>
              <a:rPr sz="2000" spc="-10" dirty="0" err="1">
                <a:cs typeface="Times New Roman"/>
              </a:rPr>
              <a:t>и</a:t>
            </a:r>
            <a:r>
              <a:rPr sz="2000" dirty="0" err="1">
                <a:cs typeface="Times New Roman"/>
              </a:rPr>
              <a:t>и</a:t>
            </a:r>
            <a:r>
              <a:rPr lang="ru-RU" sz="200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я</a:t>
            </a:r>
            <a:r>
              <a:rPr sz="2000" spc="-20" dirty="0" err="1">
                <a:cs typeface="Times New Roman"/>
              </a:rPr>
              <a:t>в</a:t>
            </a:r>
            <a:r>
              <a:rPr sz="2000" dirty="0" err="1">
                <a:cs typeface="Times New Roman"/>
              </a:rPr>
              <a:t>ля</a:t>
            </a:r>
            <a:r>
              <a:rPr sz="2000" spc="-25" dirty="0" err="1">
                <a:cs typeface="Times New Roman"/>
              </a:rPr>
              <a:t>ю</a:t>
            </a:r>
            <a:r>
              <a:rPr sz="2000" spc="20" dirty="0" err="1">
                <a:cs typeface="Times New Roman"/>
              </a:rPr>
              <a:t>т</a:t>
            </a:r>
            <a:r>
              <a:rPr sz="2000" dirty="0" err="1">
                <a:cs typeface="Times New Roman"/>
              </a:rPr>
              <a:t>ся</a:t>
            </a:r>
            <a:r>
              <a:rPr lang="ru-RU" sz="2000" dirty="0">
                <a:cs typeface="Times New Roman"/>
              </a:rPr>
              <a:t> </a:t>
            </a:r>
            <a:r>
              <a:rPr sz="2000" spc="-15" dirty="0" err="1">
                <a:cs typeface="Times New Roman"/>
              </a:rPr>
              <a:t>с</a:t>
            </a:r>
            <a:r>
              <a:rPr sz="2000" dirty="0" err="1">
                <a:cs typeface="Times New Roman"/>
              </a:rPr>
              <a:t>р</a:t>
            </a:r>
            <a:r>
              <a:rPr sz="2000" spc="-35" dirty="0" err="1">
                <a:cs typeface="Times New Roman"/>
              </a:rPr>
              <a:t>е</a:t>
            </a:r>
            <a:r>
              <a:rPr sz="2000" dirty="0" err="1">
                <a:cs typeface="Times New Roman"/>
              </a:rPr>
              <a:t>дст</a:t>
            </a:r>
            <a:r>
              <a:rPr sz="2000" spc="-15" dirty="0" err="1">
                <a:cs typeface="Times New Roman"/>
              </a:rPr>
              <a:t>в</a:t>
            </a:r>
            <a:r>
              <a:rPr lang="ru-RU" sz="2000" spc="-15" dirty="0">
                <a:cs typeface="Times New Roman"/>
              </a:rPr>
              <a:t>о</a:t>
            </a:r>
            <a:r>
              <a:rPr lang="ru-RU" sz="2000" spc="-45" dirty="0">
                <a:cs typeface="Times New Roman"/>
              </a:rPr>
              <a:t>м </a:t>
            </a:r>
            <a:r>
              <a:rPr sz="2000" dirty="0" err="1">
                <a:cs typeface="Times New Roman"/>
              </a:rPr>
              <a:t>о</a:t>
            </a:r>
            <a:r>
              <a:rPr sz="2000" spc="-20" dirty="0" err="1">
                <a:cs typeface="Times New Roman"/>
              </a:rPr>
              <a:t>б</a:t>
            </a:r>
            <a:r>
              <a:rPr sz="2000" dirty="0" err="1">
                <a:cs typeface="Times New Roman"/>
              </a:rPr>
              <a:t>о</a:t>
            </a:r>
            <a:r>
              <a:rPr sz="2000" spc="-15" dirty="0" err="1">
                <a:cs typeface="Times New Roman"/>
              </a:rPr>
              <a:t>г</a:t>
            </a:r>
            <a:r>
              <a:rPr sz="2000" dirty="0" err="1">
                <a:cs typeface="Times New Roman"/>
              </a:rPr>
              <a:t>ащен</a:t>
            </a:r>
            <a:r>
              <a:rPr sz="2000" spc="-10" dirty="0" err="1">
                <a:cs typeface="Times New Roman"/>
              </a:rPr>
              <a:t>и</a:t>
            </a:r>
            <a:r>
              <a:rPr lang="ru-RU" sz="2000" spc="-10" dirty="0">
                <a:cs typeface="Times New Roman"/>
              </a:rPr>
              <a:t>я </a:t>
            </a:r>
            <a:r>
              <a:rPr sz="2000" dirty="0" err="1">
                <a:cs typeface="Times New Roman"/>
              </a:rPr>
              <a:t>разв</a:t>
            </a:r>
            <a:r>
              <a:rPr sz="2000" spc="-5" dirty="0" err="1">
                <a:cs typeface="Times New Roman"/>
              </a:rPr>
              <a:t>и</a:t>
            </a:r>
            <a:r>
              <a:rPr sz="2000" spc="-30" dirty="0" err="1">
                <a:cs typeface="Times New Roman"/>
              </a:rPr>
              <a:t>в</a:t>
            </a:r>
            <a:r>
              <a:rPr sz="2000" dirty="0" err="1">
                <a:cs typeface="Times New Roman"/>
              </a:rPr>
              <a:t>ающей</a:t>
            </a:r>
            <a:r>
              <a:rPr sz="2000" dirty="0">
                <a:cs typeface="Times New Roman"/>
              </a:rPr>
              <a:t>  </a:t>
            </a:r>
            <a:r>
              <a:rPr sz="2000" spc="-5" dirty="0">
                <a:cs typeface="Times New Roman"/>
              </a:rPr>
              <a:t>среды</a:t>
            </a:r>
            <a:r>
              <a:rPr sz="2000" spc="-10" dirty="0">
                <a:cs typeface="Times New Roman"/>
              </a:rPr>
              <a:t> </a:t>
            </a:r>
            <a:r>
              <a:rPr sz="2000" spc="-110" dirty="0">
                <a:cs typeface="Times New Roman"/>
              </a:rPr>
              <a:t>ДОУ,</a:t>
            </a:r>
            <a:r>
              <a:rPr sz="2000" spc="-2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могут</a:t>
            </a:r>
            <a:r>
              <a:rPr sz="2000" spc="1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использоваться</a:t>
            </a:r>
            <a:r>
              <a:rPr sz="2000" spc="-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для</a:t>
            </a:r>
            <a:r>
              <a:rPr sz="2000" spc="-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решения </a:t>
            </a:r>
            <a:r>
              <a:rPr sz="2000" spc="-20" dirty="0">
                <a:cs typeface="Times New Roman"/>
              </a:rPr>
              <a:t>задач</a:t>
            </a:r>
            <a:r>
              <a:rPr sz="2000" spc="-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развивающего</a:t>
            </a:r>
            <a:r>
              <a:rPr sz="2000" spc="-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обучения</a:t>
            </a:r>
            <a:endParaRPr sz="2000" dirty="0">
              <a:cs typeface="Times New Roman"/>
            </a:endParaRPr>
          </a:p>
          <a:p>
            <a:r>
              <a:rPr sz="2000" spc="-5" dirty="0">
                <a:cs typeface="Times New Roman"/>
              </a:rPr>
              <a:t>.</a:t>
            </a:r>
            <a:endParaRPr sz="2000" dirty="0">
              <a:cs typeface="Times New Roman"/>
            </a:endParaRPr>
          </a:p>
        </p:txBody>
      </p:sp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1668018" y="108203"/>
            <a:ext cx="5807964" cy="52578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Ваше мнение. Анализ опроса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6440" y="108906"/>
            <a:ext cx="9076690" cy="6858000"/>
            <a:chOff x="67618" y="0"/>
            <a:chExt cx="907669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18" y="1904"/>
              <a:ext cx="9076381" cy="68560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455" y="24383"/>
              <a:ext cx="8790432" cy="7345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9335" y="0"/>
              <a:ext cx="3267455" cy="7528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81863" y="65544"/>
              <a:ext cx="8665845" cy="612140"/>
            </a:xfrm>
            <a:custGeom>
              <a:avLst/>
              <a:gdLst/>
              <a:ahLst/>
              <a:cxnLst/>
              <a:rect l="l" t="t" r="r" b="b"/>
              <a:pathLst>
                <a:path w="8665845" h="612140">
                  <a:moveTo>
                    <a:pt x="8665591" y="0"/>
                  </a:moveTo>
                  <a:lnTo>
                    <a:pt x="0" y="0"/>
                  </a:lnTo>
                  <a:lnTo>
                    <a:pt x="0" y="612000"/>
                  </a:lnTo>
                  <a:lnTo>
                    <a:pt x="8665591" y="612000"/>
                  </a:lnTo>
                  <a:lnTo>
                    <a:pt x="86655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10484" y="12191"/>
              <a:ext cx="3108960" cy="679703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81863" y="273086"/>
            <a:ext cx="8665845" cy="404598"/>
          </a:xfrm>
          <a:prstGeom prst="rect">
            <a:avLst/>
          </a:prstGeom>
          <a:ln w="38100">
            <a:solidFill>
              <a:srgbClr val="DCE6F1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75"/>
              </a:spcBef>
            </a:pPr>
            <a:r>
              <a:rPr sz="2400" dirty="0"/>
              <a:t>Давайте</a:t>
            </a:r>
            <a:r>
              <a:rPr sz="2400" spc="-45" dirty="0"/>
              <a:t> </a:t>
            </a:r>
            <a:r>
              <a:rPr sz="2400" spc="-20" dirty="0"/>
              <a:t>обсудим!!!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98376" y="866011"/>
            <a:ext cx="8632508" cy="570669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R="386715" algn="ctr"/>
            <a:r>
              <a:rPr sz="2000" b="1" spc="-10" dirty="0">
                <a:solidFill>
                  <a:srgbClr val="C00000"/>
                </a:solidFill>
                <a:cs typeface="Times New Roman"/>
              </a:rPr>
              <a:t>СЛОЖНОСТИ</a:t>
            </a:r>
            <a:r>
              <a:rPr sz="2000" b="1" spc="-25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10" dirty="0">
                <a:solidFill>
                  <a:srgbClr val="C00000"/>
                </a:solidFill>
                <a:cs typeface="Times New Roman"/>
              </a:rPr>
              <a:t>проектирования</a:t>
            </a:r>
            <a:r>
              <a:rPr sz="2000" b="1" spc="-25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15" dirty="0">
                <a:solidFill>
                  <a:srgbClr val="C00000"/>
                </a:solidFill>
                <a:cs typeface="Times New Roman"/>
              </a:rPr>
              <a:t>цифровой</a:t>
            </a:r>
            <a:r>
              <a:rPr sz="2000" b="1" spc="5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10" dirty="0">
                <a:solidFill>
                  <a:srgbClr val="C00000"/>
                </a:solidFill>
                <a:cs typeface="Times New Roman"/>
              </a:rPr>
              <a:t>образовательной</a:t>
            </a:r>
            <a:r>
              <a:rPr sz="2000" b="1" spc="-25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5" dirty="0">
                <a:solidFill>
                  <a:srgbClr val="C00000"/>
                </a:solidFill>
                <a:cs typeface="Times New Roman"/>
              </a:rPr>
              <a:t>среды….</a:t>
            </a:r>
            <a:endParaRPr sz="2000" dirty="0">
              <a:cs typeface="Times New Roman"/>
            </a:endParaRPr>
          </a:p>
          <a:p>
            <a:pPr marR="426720" indent="-147955">
              <a:buChar char="-"/>
              <a:tabLst>
                <a:tab pos="147955" algn="l"/>
              </a:tabLst>
            </a:pPr>
            <a:r>
              <a:rPr lang="ru-RU" sz="200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отсутствие</a:t>
            </a:r>
            <a:r>
              <a:rPr sz="2000" spc="-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постоянного</a:t>
            </a:r>
            <a:r>
              <a:rPr sz="2000" spc="1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доступа к</a:t>
            </a:r>
            <a:r>
              <a:rPr sz="2000" spc="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высокоскоростному</a:t>
            </a:r>
            <a:r>
              <a:rPr sz="2000" spc="-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интернету;</a:t>
            </a:r>
            <a:endParaRPr sz="2000" dirty="0">
              <a:cs typeface="Times New Roman"/>
            </a:endParaRPr>
          </a:p>
          <a:p>
            <a:pPr indent="-148590">
              <a:buChar char="-"/>
              <a:tabLst>
                <a:tab pos="848360" algn="l"/>
              </a:tabLst>
            </a:pPr>
            <a:r>
              <a:rPr lang="ru-RU" sz="200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отсутствие</a:t>
            </a:r>
            <a:r>
              <a:rPr sz="2000" spc="-20" dirty="0">
                <a:cs typeface="Times New Roman"/>
              </a:rPr>
              <a:t> </a:t>
            </a:r>
            <a:r>
              <a:rPr sz="2000" spc="-25" dirty="0">
                <a:cs typeface="Times New Roman"/>
              </a:rPr>
              <a:t>необходимого</a:t>
            </a:r>
            <a:r>
              <a:rPr sz="2000" spc="-3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количества</a:t>
            </a:r>
            <a:r>
              <a:rPr sz="2000" spc="-15" dirty="0">
                <a:cs typeface="Times New Roman"/>
              </a:rPr>
              <a:t> оборудования;</a:t>
            </a:r>
            <a:endParaRPr sz="2000" dirty="0">
              <a:cs typeface="Times New Roman"/>
            </a:endParaRPr>
          </a:p>
          <a:p>
            <a:pPr marR="5080" indent="269240">
              <a:buChar char="-"/>
              <a:tabLst>
                <a:tab pos="896619" algn="l"/>
              </a:tabLst>
            </a:pPr>
            <a:r>
              <a:rPr sz="2000" dirty="0">
                <a:cs typeface="Times New Roman"/>
              </a:rPr>
              <a:t>отсутствие</a:t>
            </a:r>
            <a:r>
              <a:rPr sz="2000" spc="39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мотивации</a:t>
            </a:r>
            <a:r>
              <a:rPr sz="2000" spc="40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к</a:t>
            </a:r>
            <a:r>
              <a:rPr sz="2000" spc="40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совместному</a:t>
            </a:r>
            <a:r>
              <a:rPr sz="2000" spc="38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взаимодействию</a:t>
            </a:r>
            <a:r>
              <a:rPr sz="2000" spc="40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у</a:t>
            </a:r>
            <a:r>
              <a:rPr sz="2000" spc="390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педагогов </a:t>
            </a:r>
            <a:r>
              <a:rPr sz="2000" spc="-484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и/или</a:t>
            </a:r>
            <a:r>
              <a:rPr sz="2000" spc="2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родителей;</a:t>
            </a:r>
            <a:endParaRPr sz="2000" dirty="0">
              <a:cs typeface="Times New Roman"/>
            </a:endParaRPr>
          </a:p>
          <a:p>
            <a:pPr marR="5080" indent="-342900">
              <a:tabLst>
                <a:tab pos="774065" algn="l"/>
                <a:tab pos="1195070" algn="l"/>
                <a:tab pos="2192020" algn="l"/>
                <a:tab pos="2820035" algn="l"/>
                <a:tab pos="4396105" algn="l"/>
                <a:tab pos="5691505" algn="l"/>
                <a:tab pos="5976620" algn="l"/>
                <a:tab pos="7814945" algn="l"/>
              </a:tabLst>
            </a:pPr>
            <a:r>
              <a:rPr sz="2000" dirty="0">
                <a:cs typeface="Times New Roman"/>
              </a:rPr>
              <a:t>-</a:t>
            </a:r>
            <a:r>
              <a:rPr sz="2000" spc="-5" dirty="0" err="1">
                <a:cs typeface="Times New Roman"/>
              </a:rPr>
              <a:t>н</a:t>
            </a:r>
            <a:r>
              <a:rPr sz="2000" dirty="0" err="1">
                <a:cs typeface="Times New Roman"/>
              </a:rPr>
              <a:t>е</a:t>
            </a:r>
            <a:r>
              <a:rPr lang="ru-RU" sz="200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разв</a:t>
            </a:r>
            <a:r>
              <a:rPr sz="2000" spc="-5" dirty="0" err="1">
                <a:cs typeface="Times New Roman"/>
              </a:rPr>
              <a:t>и</a:t>
            </a:r>
            <a:r>
              <a:rPr sz="2000" spc="15" dirty="0" err="1">
                <a:cs typeface="Times New Roman"/>
              </a:rPr>
              <a:t>т</a:t>
            </a:r>
            <a:r>
              <a:rPr sz="2000" dirty="0" err="1">
                <a:cs typeface="Times New Roman"/>
              </a:rPr>
              <a:t>а</a:t>
            </a:r>
            <a:r>
              <a:rPr lang="ru-RU" sz="2000" dirty="0">
                <a:cs typeface="Times New Roman"/>
              </a:rPr>
              <a:t> </a:t>
            </a:r>
            <a:r>
              <a:rPr sz="2000" spc="20" dirty="0" err="1">
                <a:cs typeface="Times New Roman"/>
              </a:rPr>
              <a:t>с</a:t>
            </a:r>
            <a:r>
              <a:rPr sz="2000" dirty="0" err="1">
                <a:cs typeface="Times New Roman"/>
              </a:rPr>
              <a:t>еть</a:t>
            </a:r>
            <a:r>
              <a:rPr lang="ru-RU" sz="2000" dirty="0">
                <a:cs typeface="Times New Roman"/>
              </a:rPr>
              <a:t> </a:t>
            </a:r>
            <a:r>
              <a:rPr sz="2000" spc="-35" dirty="0" err="1">
                <a:cs typeface="Times New Roman"/>
              </a:rPr>
              <a:t>э</a:t>
            </a:r>
            <a:r>
              <a:rPr sz="2000" dirty="0" err="1">
                <a:cs typeface="Times New Roman"/>
              </a:rPr>
              <a:t>ле</a:t>
            </a:r>
            <a:r>
              <a:rPr sz="2000" spc="-35" dirty="0" err="1">
                <a:cs typeface="Times New Roman"/>
              </a:rPr>
              <a:t>к</a:t>
            </a:r>
            <a:r>
              <a:rPr sz="2000" spc="20" dirty="0" err="1">
                <a:cs typeface="Times New Roman"/>
              </a:rPr>
              <a:t>т</a:t>
            </a:r>
            <a:r>
              <a:rPr sz="2000" dirty="0" err="1">
                <a:cs typeface="Times New Roman"/>
              </a:rPr>
              <a:t>р</a:t>
            </a:r>
            <a:r>
              <a:rPr sz="2000" spc="10" dirty="0" err="1">
                <a:cs typeface="Times New Roman"/>
              </a:rPr>
              <a:t>о</a:t>
            </a:r>
            <a:r>
              <a:rPr sz="2000" spc="-20" dirty="0" err="1">
                <a:cs typeface="Times New Roman"/>
              </a:rPr>
              <a:t>н</a:t>
            </a:r>
            <a:r>
              <a:rPr sz="2000" spc="-5" dirty="0" err="1">
                <a:cs typeface="Times New Roman"/>
              </a:rPr>
              <a:t>н</a:t>
            </a:r>
            <a:r>
              <a:rPr sz="2000" spc="-10" dirty="0" err="1">
                <a:cs typeface="Times New Roman"/>
              </a:rPr>
              <a:t>ы</a:t>
            </a:r>
            <a:r>
              <a:rPr sz="2000" dirty="0" err="1">
                <a:cs typeface="Times New Roman"/>
              </a:rPr>
              <a:t>х</a:t>
            </a:r>
            <a:r>
              <a:rPr lang="ru-RU" sz="2000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би</a:t>
            </a:r>
            <a:r>
              <a:rPr sz="2000" spc="-55" dirty="0" err="1">
                <a:cs typeface="Times New Roman"/>
              </a:rPr>
              <a:t>б</a:t>
            </a:r>
            <a:r>
              <a:rPr sz="2000" dirty="0" err="1">
                <a:cs typeface="Times New Roman"/>
              </a:rPr>
              <a:t>л</a:t>
            </a:r>
            <a:r>
              <a:rPr sz="2000" spc="-10" dirty="0" err="1">
                <a:cs typeface="Times New Roman"/>
              </a:rPr>
              <a:t>и</a:t>
            </a:r>
            <a:r>
              <a:rPr sz="2000" spc="-20" dirty="0" err="1">
                <a:cs typeface="Times New Roman"/>
              </a:rPr>
              <a:t>о</a:t>
            </a:r>
            <a:r>
              <a:rPr sz="2000" dirty="0" err="1">
                <a:cs typeface="Times New Roman"/>
              </a:rPr>
              <a:t>тек</a:t>
            </a:r>
            <a:r>
              <a:rPr lang="ru-RU" sz="200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с	</a:t>
            </a:r>
            <a:r>
              <a:rPr sz="2000" spc="-40" dirty="0">
                <a:cs typeface="Times New Roman"/>
              </a:rPr>
              <a:t>к</a:t>
            </a:r>
            <a:r>
              <a:rPr sz="2000" spc="-90" dirty="0">
                <a:cs typeface="Times New Roman"/>
              </a:rPr>
              <a:t>а</a:t>
            </a:r>
            <a:r>
              <a:rPr sz="2000" dirty="0">
                <a:cs typeface="Times New Roman"/>
              </a:rPr>
              <a:t>ч</a:t>
            </a:r>
            <a:r>
              <a:rPr sz="2000" spc="40" dirty="0">
                <a:cs typeface="Times New Roman"/>
              </a:rPr>
              <a:t>е</a:t>
            </a:r>
            <a:r>
              <a:rPr sz="2000" dirty="0">
                <a:cs typeface="Times New Roman"/>
              </a:rPr>
              <a:t>ственными	</a:t>
            </a:r>
            <a:r>
              <a:rPr sz="2000" spc="-5" dirty="0">
                <a:cs typeface="Times New Roman"/>
              </a:rPr>
              <a:t>вид</a:t>
            </a:r>
            <a:r>
              <a:rPr sz="2000" spc="5" dirty="0">
                <a:cs typeface="Times New Roman"/>
              </a:rPr>
              <a:t>е</a:t>
            </a:r>
            <a:r>
              <a:rPr sz="2000" dirty="0">
                <a:cs typeface="Times New Roman"/>
              </a:rPr>
              <a:t>о  занятий</a:t>
            </a:r>
            <a:r>
              <a:rPr sz="2000" spc="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работы</a:t>
            </a:r>
            <a:r>
              <a:rPr sz="2000" spc="-25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педагогов</a:t>
            </a:r>
            <a:r>
              <a:rPr sz="20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(специалистов)</a:t>
            </a:r>
            <a:r>
              <a:rPr sz="2000" spc="1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с детьми</a:t>
            </a:r>
          </a:p>
          <a:p>
            <a:endParaRPr sz="2000" dirty="0">
              <a:cs typeface="Times New Roman"/>
            </a:endParaRPr>
          </a:p>
          <a:p>
            <a:r>
              <a:rPr sz="2000" b="1" spc="-15" dirty="0" err="1">
                <a:solidFill>
                  <a:srgbClr val="C00000"/>
                </a:solidFill>
                <a:cs typeface="Times New Roman"/>
              </a:rPr>
              <a:t>Задачи</a:t>
            </a:r>
            <a:endParaRPr lang="ru-RU" sz="2000" b="1" spc="-15" dirty="0">
              <a:solidFill>
                <a:srgbClr val="C00000"/>
              </a:solidFill>
              <a:cs typeface="Times New Roman"/>
            </a:endParaRPr>
          </a:p>
          <a:p>
            <a:pPr indent="-278765">
              <a:buAutoNum type="arabicPeriod"/>
              <a:tabLst>
                <a:tab pos="291465" algn="l"/>
              </a:tabLst>
            </a:pPr>
            <a:r>
              <a:rPr sz="2000" spc="-10" dirty="0" err="1">
                <a:cs typeface="Times New Roman"/>
              </a:rPr>
              <a:t>Обеспечить</a:t>
            </a:r>
            <a:r>
              <a:rPr sz="2000" spc="30" dirty="0">
                <a:cs typeface="Times New Roman"/>
              </a:rPr>
              <a:t> </a:t>
            </a:r>
            <a:r>
              <a:rPr sz="2000" spc="-25" dirty="0">
                <a:cs typeface="Times New Roman"/>
              </a:rPr>
              <a:t>необходимым</a:t>
            </a:r>
            <a:r>
              <a:rPr sz="2000" dirty="0">
                <a:cs typeface="Times New Roman"/>
              </a:rPr>
              <a:t> </a:t>
            </a:r>
            <a:r>
              <a:rPr sz="2000" spc="-20" dirty="0">
                <a:cs typeface="Times New Roman"/>
              </a:rPr>
              <a:t>оборудованием</a:t>
            </a:r>
            <a:r>
              <a:rPr sz="2000" spc="-15" dirty="0">
                <a:cs typeface="Times New Roman"/>
              </a:rPr>
              <a:t> </a:t>
            </a:r>
            <a:r>
              <a:rPr sz="2000" spc="-20" dirty="0">
                <a:cs typeface="Times New Roman"/>
              </a:rPr>
              <a:t>педагогов</a:t>
            </a:r>
            <a:r>
              <a:rPr sz="2000" spc="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на </a:t>
            </a:r>
            <a:r>
              <a:rPr sz="2000" spc="-10" dirty="0">
                <a:cs typeface="Times New Roman"/>
              </a:rPr>
              <a:t>каждой</a:t>
            </a:r>
            <a:endParaRPr sz="2000" dirty="0">
              <a:cs typeface="Times New Roman"/>
            </a:endParaRPr>
          </a:p>
          <a:p>
            <a:r>
              <a:rPr sz="2000" spc="-5" dirty="0">
                <a:cs typeface="Times New Roman"/>
              </a:rPr>
              <a:t>группе,</a:t>
            </a:r>
            <a:r>
              <a:rPr sz="2000" spc="-45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предоставить</a:t>
            </a:r>
            <a:r>
              <a:rPr sz="2000" spc="-5" dirty="0">
                <a:cs typeface="Times New Roman"/>
              </a:rPr>
              <a:t> </a:t>
            </a:r>
            <a:r>
              <a:rPr sz="2000" spc="5" dirty="0">
                <a:cs typeface="Times New Roman"/>
              </a:rPr>
              <a:t>доступ</a:t>
            </a:r>
            <a:r>
              <a:rPr sz="2000" spc="-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к</a:t>
            </a:r>
            <a:r>
              <a:rPr sz="2000" dirty="0">
                <a:cs typeface="Times New Roman"/>
              </a:rPr>
              <a:t> </a:t>
            </a:r>
            <a:r>
              <a:rPr sz="2000" spc="-10" dirty="0" err="1">
                <a:cs typeface="Times New Roman"/>
              </a:rPr>
              <a:t>интернету</a:t>
            </a:r>
            <a:r>
              <a:rPr lang="ru-RU" sz="2000" spc="-10" dirty="0">
                <a:cs typeface="Times New Roman"/>
              </a:rPr>
              <a:t>.</a:t>
            </a:r>
          </a:p>
          <a:p>
            <a:endParaRPr sz="2000" dirty="0">
              <a:cs typeface="Times New Roman"/>
            </a:endParaRPr>
          </a:p>
          <a:p>
            <a:pPr marR="515620">
              <a:buAutoNum type="arabicPeriod" startAt="2"/>
              <a:tabLst>
                <a:tab pos="291465" algn="l"/>
              </a:tabLst>
            </a:pPr>
            <a:r>
              <a:rPr sz="2000" spc="-15" dirty="0">
                <a:cs typeface="Times New Roman"/>
              </a:rPr>
              <a:t>Организовать</a:t>
            </a:r>
            <a:r>
              <a:rPr sz="2000" spc="10" dirty="0">
                <a:cs typeface="Times New Roman"/>
              </a:rPr>
              <a:t> </a:t>
            </a:r>
            <a:r>
              <a:rPr sz="2000" spc="-25" dirty="0">
                <a:cs typeface="Times New Roman"/>
              </a:rPr>
              <a:t>консультирование,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мастер-классы</a:t>
            </a:r>
            <a:r>
              <a:rPr sz="2000" spc="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для</a:t>
            </a:r>
            <a:r>
              <a:rPr sz="2000" dirty="0">
                <a:cs typeface="Times New Roman"/>
              </a:rPr>
              <a:t> </a:t>
            </a:r>
            <a:r>
              <a:rPr sz="2000" spc="-20" dirty="0">
                <a:cs typeface="Times New Roman"/>
              </a:rPr>
              <a:t>педагогов</a:t>
            </a:r>
            <a:r>
              <a:rPr sz="2000" spc="2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и </a:t>
            </a:r>
            <a:r>
              <a:rPr sz="2000" spc="-535" dirty="0">
                <a:cs typeface="Times New Roman"/>
              </a:rPr>
              <a:t> </a:t>
            </a:r>
            <a:r>
              <a:rPr sz="2000" spc="-10" dirty="0" err="1">
                <a:cs typeface="Times New Roman"/>
              </a:rPr>
              <a:t>родителей</a:t>
            </a:r>
            <a:r>
              <a:rPr lang="ru-RU" sz="2000" spc="-10" dirty="0">
                <a:cs typeface="Times New Roman"/>
              </a:rPr>
              <a:t>.</a:t>
            </a:r>
          </a:p>
          <a:p>
            <a:pPr marR="515620">
              <a:buAutoNum type="arabicPeriod" startAt="2"/>
              <a:tabLst>
                <a:tab pos="291465" algn="l"/>
              </a:tabLst>
            </a:pPr>
            <a:endParaRPr sz="2000" dirty="0">
              <a:cs typeface="Times New Roman"/>
            </a:endParaRPr>
          </a:p>
          <a:p>
            <a:pPr indent="-278765">
              <a:buAutoNum type="arabicPeriod" startAt="2"/>
              <a:tabLst>
                <a:tab pos="291465" algn="l"/>
              </a:tabLst>
            </a:pPr>
            <a:r>
              <a:rPr sz="2000" spc="-20" dirty="0">
                <a:cs typeface="Times New Roman"/>
              </a:rPr>
              <a:t>Создать</a:t>
            </a:r>
            <a:r>
              <a:rPr sz="2000" spc="10" dirty="0">
                <a:cs typeface="Times New Roman"/>
              </a:rPr>
              <a:t> </a:t>
            </a:r>
            <a:r>
              <a:rPr sz="2000" spc="-20" dirty="0">
                <a:cs typeface="Times New Roman"/>
              </a:rPr>
              <a:t>библиотеку</a:t>
            </a:r>
            <a:r>
              <a:rPr sz="2000" spc="4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видеозанятий</a:t>
            </a:r>
            <a:r>
              <a:rPr sz="2000" spc="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с детьми</a:t>
            </a:r>
            <a:r>
              <a:rPr sz="2000" spc="1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в </a:t>
            </a:r>
            <a:r>
              <a:rPr sz="2000" spc="-50" dirty="0">
                <a:cs typeface="Times New Roman"/>
              </a:rPr>
              <a:t>ДОУ</a:t>
            </a:r>
            <a:r>
              <a:rPr lang="ru-RU" sz="2000" spc="-50" dirty="0">
                <a:cs typeface="Times New Roman"/>
              </a:rPr>
              <a:t>.</a:t>
            </a:r>
            <a:endParaRPr sz="2000" dirty="0"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19050" y="0"/>
            <a:ext cx="9144000" cy="6755638"/>
            <a:chOff x="0" y="88502"/>
            <a:chExt cx="9144000" cy="6755638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8502"/>
              <a:ext cx="9144000" cy="67556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552" y="146303"/>
              <a:ext cx="8788908" cy="9555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687" y="114300"/>
              <a:ext cx="8973312" cy="11277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86664" y="188683"/>
              <a:ext cx="8665845" cy="831215"/>
            </a:xfrm>
            <a:custGeom>
              <a:avLst/>
              <a:gdLst/>
              <a:ahLst/>
              <a:cxnLst/>
              <a:rect l="l" t="t" r="r" b="b"/>
              <a:pathLst>
                <a:path w="8665845" h="831215">
                  <a:moveTo>
                    <a:pt x="8665591" y="0"/>
                  </a:moveTo>
                  <a:lnTo>
                    <a:pt x="0" y="0"/>
                  </a:lnTo>
                  <a:lnTo>
                    <a:pt x="0" y="830999"/>
                  </a:lnTo>
                  <a:lnTo>
                    <a:pt x="8665591" y="830999"/>
                  </a:lnTo>
                  <a:lnTo>
                    <a:pt x="86655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6664" y="188683"/>
              <a:ext cx="8665845" cy="831215"/>
            </a:xfrm>
            <a:custGeom>
              <a:avLst/>
              <a:gdLst/>
              <a:ahLst/>
              <a:cxnLst/>
              <a:rect l="l" t="t" r="r" b="b"/>
              <a:pathLst>
                <a:path w="8665845" h="831215">
                  <a:moveTo>
                    <a:pt x="0" y="830999"/>
                  </a:moveTo>
                  <a:lnTo>
                    <a:pt x="8665591" y="830999"/>
                  </a:lnTo>
                  <a:lnTo>
                    <a:pt x="8665591" y="0"/>
                  </a:lnTo>
                  <a:lnTo>
                    <a:pt x="0" y="0"/>
                  </a:lnTo>
                  <a:lnTo>
                    <a:pt x="0" y="830999"/>
                  </a:lnTo>
                  <a:close/>
                </a:path>
              </a:pathLst>
            </a:custGeom>
            <a:ln w="38100">
              <a:solidFill>
                <a:srgbClr val="DCE6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206502" y="1053355"/>
            <a:ext cx="8785861" cy="54918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8890">
              <a:lnSpc>
                <a:spcPct val="100000"/>
              </a:lnSpc>
              <a:tabLst>
                <a:tab pos="469900" algn="l"/>
              </a:tabLst>
            </a:pPr>
            <a:r>
              <a:rPr lang="ru-RU" dirty="0">
                <a:cs typeface="Times New Roman"/>
              </a:rPr>
              <a:t>   1. </a:t>
            </a:r>
            <a:r>
              <a:rPr dirty="0">
                <a:cs typeface="Times New Roman"/>
              </a:rPr>
              <a:t>В </a:t>
            </a:r>
            <a:r>
              <a:rPr spc="-10" dirty="0">
                <a:cs typeface="Times New Roman"/>
              </a:rPr>
              <a:t>образовательной </a:t>
            </a:r>
            <a:r>
              <a:rPr spc="-5" dirty="0">
                <a:cs typeface="Times New Roman"/>
              </a:rPr>
              <a:t>программе </a:t>
            </a:r>
            <a:r>
              <a:rPr dirty="0">
                <a:cs typeface="Times New Roman"/>
              </a:rPr>
              <a:t>и </a:t>
            </a:r>
            <a:r>
              <a:rPr spc="-15" dirty="0">
                <a:cs typeface="Times New Roman"/>
              </a:rPr>
              <a:t>рабочих </a:t>
            </a:r>
            <a:r>
              <a:rPr spc="-5" dirty="0">
                <a:cs typeface="Times New Roman"/>
              </a:rPr>
              <a:t>программах </a:t>
            </a:r>
            <a:r>
              <a:rPr spc="-15" dirty="0">
                <a:cs typeface="Times New Roman"/>
              </a:rPr>
              <a:t>педагогов, </a:t>
            </a:r>
            <a:r>
              <a:rPr spc="-5" dirty="0">
                <a:cs typeface="Times New Roman"/>
              </a:rPr>
              <a:t>должны </a:t>
            </a:r>
            <a:r>
              <a:rPr dirty="0">
                <a:cs typeface="Times New Roman"/>
              </a:rPr>
              <a:t> быть</a:t>
            </a:r>
            <a:r>
              <a:rPr spc="-25" dirty="0">
                <a:cs typeface="Times New Roman"/>
              </a:rPr>
              <a:t> </a:t>
            </a:r>
            <a:r>
              <a:rPr spc="-10" dirty="0">
                <a:cs typeface="Times New Roman"/>
              </a:rPr>
              <a:t>пункты</a:t>
            </a:r>
            <a:r>
              <a:rPr spc="20" dirty="0">
                <a:cs typeface="Times New Roman"/>
              </a:rPr>
              <a:t> </a:t>
            </a:r>
            <a:r>
              <a:rPr dirty="0">
                <a:cs typeface="Times New Roman"/>
              </a:rPr>
              <a:t>о</a:t>
            </a:r>
            <a:r>
              <a:rPr spc="-10" dirty="0">
                <a:cs typeface="Times New Roman"/>
              </a:rPr>
              <a:t> </a:t>
            </a:r>
            <a:r>
              <a:rPr spc="-5" dirty="0">
                <a:cs typeface="Times New Roman"/>
              </a:rPr>
              <a:t>применении</a:t>
            </a:r>
            <a:r>
              <a:rPr spc="20" dirty="0">
                <a:cs typeface="Times New Roman"/>
              </a:rPr>
              <a:t> </a:t>
            </a:r>
            <a:r>
              <a:rPr dirty="0">
                <a:cs typeface="Times New Roman"/>
              </a:rPr>
              <a:t>дистанционных</a:t>
            </a:r>
            <a:r>
              <a:rPr spc="15" dirty="0">
                <a:cs typeface="Times New Roman"/>
              </a:rPr>
              <a:t> </a:t>
            </a:r>
            <a:r>
              <a:rPr spc="-5" dirty="0" err="1">
                <a:cs typeface="Times New Roman"/>
              </a:rPr>
              <a:t>образовательных</a:t>
            </a:r>
            <a:r>
              <a:rPr spc="-25" dirty="0">
                <a:cs typeface="Times New Roman"/>
              </a:rPr>
              <a:t> </a:t>
            </a:r>
            <a:r>
              <a:rPr spc="-5" dirty="0" err="1">
                <a:cs typeface="Times New Roman"/>
              </a:rPr>
              <a:t>технологий</a:t>
            </a:r>
            <a:r>
              <a:rPr lang="ru-RU" spc="-5" dirty="0">
                <a:cs typeface="Times New Roman"/>
              </a:rPr>
              <a:t>.</a:t>
            </a:r>
          </a:p>
          <a:p>
            <a:pPr marR="8890">
              <a:lnSpc>
                <a:spcPct val="100000"/>
              </a:lnSpc>
              <a:tabLst>
                <a:tab pos="469900" algn="l"/>
              </a:tabLst>
            </a:pPr>
            <a:endParaRPr lang="ru-RU" spc="-5" dirty="0">
              <a:cs typeface="Times New Roman"/>
            </a:endParaRPr>
          </a:p>
          <a:p>
            <a:pPr>
              <a:lnSpc>
                <a:spcPct val="100000"/>
              </a:lnSpc>
              <a:tabLst>
                <a:tab pos="469900" algn="l"/>
              </a:tabLst>
            </a:pPr>
            <a:r>
              <a:rPr lang="ru-RU" dirty="0">
                <a:cs typeface="Times New Roman"/>
              </a:rPr>
              <a:t>   2. </a:t>
            </a:r>
            <a:r>
              <a:rPr dirty="0" err="1">
                <a:cs typeface="Times New Roman"/>
              </a:rPr>
              <a:t>На</a:t>
            </a:r>
            <a:r>
              <a:rPr lang="ru-RU" dirty="0">
                <a:cs typeface="Times New Roman"/>
              </a:rPr>
              <a:t> </a:t>
            </a:r>
            <a:r>
              <a:rPr spc="-5" dirty="0" err="1">
                <a:cs typeface="Times New Roman"/>
              </a:rPr>
              <a:t>заседании</a:t>
            </a:r>
            <a:r>
              <a:rPr spc="465" dirty="0">
                <a:cs typeface="Times New Roman"/>
              </a:rPr>
              <a:t> </a:t>
            </a:r>
            <a:r>
              <a:rPr spc="-15" dirty="0">
                <a:cs typeface="Times New Roman"/>
              </a:rPr>
              <a:t>рабочей</a:t>
            </a:r>
            <a:r>
              <a:rPr spc="445" dirty="0">
                <a:cs typeface="Times New Roman"/>
              </a:rPr>
              <a:t> </a:t>
            </a:r>
            <a:r>
              <a:rPr spc="-5" dirty="0">
                <a:cs typeface="Times New Roman"/>
              </a:rPr>
              <a:t>группы</a:t>
            </a:r>
            <a:r>
              <a:rPr spc="450" dirty="0">
                <a:cs typeface="Times New Roman"/>
              </a:rPr>
              <a:t> </a:t>
            </a:r>
            <a:r>
              <a:rPr spc="-15" dirty="0">
                <a:cs typeface="Times New Roman"/>
              </a:rPr>
              <a:t>педагогов,</a:t>
            </a:r>
            <a:r>
              <a:rPr spc="459" dirty="0">
                <a:cs typeface="Times New Roman"/>
              </a:rPr>
              <a:t> </a:t>
            </a:r>
            <a:r>
              <a:rPr spc="-5" dirty="0">
                <a:cs typeface="Times New Roman"/>
              </a:rPr>
              <a:t>определены</a:t>
            </a:r>
            <a:r>
              <a:rPr spc="445" dirty="0">
                <a:cs typeface="Times New Roman"/>
              </a:rPr>
              <a:t> </a:t>
            </a:r>
            <a:r>
              <a:rPr dirty="0">
                <a:cs typeface="Times New Roman"/>
              </a:rPr>
              <a:t>и</a:t>
            </a:r>
            <a:r>
              <a:rPr spc="450" dirty="0">
                <a:cs typeface="Times New Roman"/>
              </a:rPr>
              <a:t> </a:t>
            </a:r>
            <a:r>
              <a:rPr spc="-5" dirty="0" err="1">
                <a:cs typeface="Times New Roman"/>
              </a:rPr>
              <a:t>зафиксированы</a:t>
            </a:r>
            <a:r>
              <a:rPr lang="ru-RU" spc="-5" dirty="0">
                <a:cs typeface="Times New Roman"/>
              </a:rPr>
              <a:t> </a:t>
            </a:r>
            <a:r>
              <a:rPr spc="-20" dirty="0" err="1">
                <a:cs typeface="Times New Roman"/>
              </a:rPr>
              <a:t>протоколом</a:t>
            </a:r>
            <a:r>
              <a:rPr spc="-10" dirty="0">
                <a:cs typeface="Times New Roman"/>
              </a:rPr>
              <a:t> </a:t>
            </a:r>
            <a:r>
              <a:rPr spc="-5" dirty="0">
                <a:cs typeface="Times New Roman"/>
              </a:rPr>
              <a:t>пути</a:t>
            </a:r>
            <a:r>
              <a:rPr dirty="0">
                <a:cs typeface="Times New Roman"/>
              </a:rPr>
              <a:t> </a:t>
            </a:r>
            <a:r>
              <a:rPr spc="-5" dirty="0">
                <a:cs typeface="Times New Roman"/>
              </a:rPr>
              <a:t>взаимодействия</a:t>
            </a:r>
            <a:r>
              <a:rPr spc="5" dirty="0">
                <a:cs typeface="Times New Roman"/>
              </a:rPr>
              <a:t> </a:t>
            </a:r>
            <a:r>
              <a:rPr dirty="0">
                <a:cs typeface="Times New Roman"/>
              </a:rPr>
              <a:t>с</a:t>
            </a:r>
            <a:r>
              <a:rPr spc="-15" dirty="0">
                <a:cs typeface="Times New Roman"/>
              </a:rPr>
              <a:t> </a:t>
            </a:r>
            <a:r>
              <a:rPr dirty="0">
                <a:cs typeface="Times New Roman"/>
              </a:rPr>
              <a:t>детьми</a:t>
            </a:r>
            <a:r>
              <a:rPr spc="-15" dirty="0">
                <a:cs typeface="Times New Roman"/>
              </a:rPr>
              <a:t> </a:t>
            </a:r>
            <a:r>
              <a:rPr dirty="0">
                <a:cs typeface="Times New Roman"/>
              </a:rPr>
              <a:t>в </a:t>
            </a:r>
            <a:r>
              <a:rPr spc="-5" dirty="0">
                <a:cs typeface="Times New Roman"/>
              </a:rPr>
              <a:t>дистанционном</a:t>
            </a:r>
            <a:r>
              <a:rPr dirty="0">
                <a:cs typeface="Times New Roman"/>
              </a:rPr>
              <a:t> </a:t>
            </a:r>
            <a:r>
              <a:rPr spc="-10" dirty="0" err="1">
                <a:cs typeface="Times New Roman"/>
              </a:rPr>
              <a:t>формате</a:t>
            </a:r>
            <a:r>
              <a:rPr spc="-10" dirty="0">
                <a:cs typeface="Times New Roman"/>
              </a:rPr>
              <a:t>.</a:t>
            </a:r>
            <a:endParaRPr lang="ru-RU" spc="-10" dirty="0">
              <a:cs typeface="Times New Roman"/>
            </a:endParaRPr>
          </a:p>
          <a:p>
            <a:pPr>
              <a:lnSpc>
                <a:spcPct val="100000"/>
              </a:lnSpc>
              <a:buAutoNum type="arabicPeriod"/>
              <a:tabLst>
                <a:tab pos="469900" algn="l"/>
              </a:tabLst>
            </a:pPr>
            <a:endParaRPr dirty="0"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lang="ru-RU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   </a:t>
            </a:r>
            <a:r>
              <a:rPr b="1" i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Вариант</a:t>
            </a:r>
            <a:r>
              <a:rPr i="1" spc="-20" dirty="0">
                <a:solidFill>
                  <a:srgbClr val="C00000"/>
                </a:solidFill>
                <a:cs typeface="Times New Roman"/>
              </a:rPr>
              <a:t> </a:t>
            </a:r>
            <a:r>
              <a:rPr dirty="0">
                <a:cs typeface="Times New Roman"/>
              </a:rPr>
              <a:t>с</a:t>
            </a:r>
            <a:r>
              <a:rPr spc="-5" dirty="0">
                <a:cs typeface="Times New Roman"/>
              </a:rPr>
              <a:t> помощью</a:t>
            </a:r>
            <a:r>
              <a:rPr spc="-25" dirty="0">
                <a:cs typeface="Times New Roman"/>
              </a:rPr>
              <a:t> </a:t>
            </a:r>
            <a:r>
              <a:rPr spc="-10" dirty="0">
                <a:cs typeface="Times New Roman"/>
              </a:rPr>
              <a:t>платформы</a:t>
            </a:r>
            <a:r>
              <a:rPr spc="10" dirty="0">
                <a:cs typeface="Times New Roman"/>
              </a:rPr>
              <a:t> </a:t>
            </a:r>
            <a:r>
              <a:rPr dirty="0">
                <a:cs typeface="Times New Roman"/>
              </a:rPr>
              <a:t>zoom</a:t>
            </a:r>
            <a:r>
              <a:rPr spc="-25" dirty="0">
                <a:cs typeface="Times New Roman"/>
              </a:rPr>
              <a:t> </a:t>
            </a:r>
            <a:r>
              <a:rPr spc="-15" dirty="0">
                <a:cs typeface="Times New Roman"/>
              </a:rPr>
              <a:t>создать</a:t>
            </a:r>
            <a:r>
              <a:rPr spc="-20" dirty="0">
                <a:cs typeface="Times New Roman"/>
              </a:rPr>
              <a:t> </a:t>
            </a:r>
            <a:r>
              <a:rPr b="1" i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видиотеку:</a:t>
            </a:r>
            <a:endParaRPr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  <a:p>
            <a:pPr marL="0" marR="6350" lvl="1">
              <a:lnSpc>
                <a:spcPct val="100000"/>
              </a:lnSpc>
              <a:tabLst>
                <a:tab pos="1119505" algn="l"/>
              </a:tabLst>
            </a:pPr>
            <a:r>
              <a:rPr lang="ru-RU" i="1" spc="-5" dirty="0">
                <a:cs typeface="Times New Roman"/>
              </a:rPr>
              <a:t> - </a:t>
            </a:r>
            <a:r>
              <a:rPr i="1" spc="-5" dirty="0" err="1">
                <a:cs typeface="Times New Roman"/>
              </a:rPr>
              <a:t>трансляции</a:t>
            </a:r>
            <a:r>
              <a:rPr i="1" spc="-5" dirty="0">
                <a:cs typeface="Times New Roman"/>
              </a:rPr>
              <a:t> деятельности </a:t>
            </a:r>
            <a:r>
              <a:rPr i="1" dirty="0">
                <a:cs typeface="Times New Roman"/>
              </a:rPr>
              <a:t>с </a:t>
            </a:r>
            <a:r>
              <a:rPr i="1" spc="-5" dirty="0">
                <a:cs typeface="Times New Roman"/>
              </a:rPr>
              <a:t>детьми </a:t>
            </a:r>
            <a:r>
              <a:rPr i="1" spc="-10" dirty="0">
                <a:cs typeface="Times New Roman"/>
              </a:rPr>
              <a:t>(НОД, </a:t>
            </a:r>
            <a:r>
              <a:rPr i="1" spc="-5" dirty="0">
                <a:cs typeface="Times New Roman"/>
              </a:rPr>
              <a:t>игра, ЧХЛ) </a:t>
            </a:r>
            <a:r>
              <a:rPr i="1" spc="-5" dirty="0" err="1">
                <a:cs typeface="Times New Roman"/>
              </a:rPr>
              <a:t>учитывая</a:t>
            </a:r>
            <a:r>
              <a:rPr i="1" spc="-5" dirty="0">
                <a:cs typeface="Times New Roman"/>
              </a:rPr>
              <a:t>,</a:t>
            </a:r>
            <a:r>
              <a:rPr lang="ru-RU" i="1" spc="-5" dirty="0">
                <a:cs typeface="Times New Roman"/>
              </a:rPr>
              <a:t> </a:t>
            </a:r>
            <a:r>
              <a:rPr i="1" spc="-5" dirty="0" err="1">
                <a:cs typeface="Times New Roman"/>
              </a:rPr>
              <a:t>что</a:t>
            </a:r>
            <a:r>
              <a:rPr i="1" dirty="0">
                <a:cs typeface="Times New Roman"/>
              </a:rPr>
              <a:t> </a:t>
            </a:r>
            <a:r>
              <a:rPr i="1" spc="-5" dirty="0">
                <a:cs typeface="Times New Roman"/>
              </a:rPr>
              <a:t>воспитанник</a:t>
            </a:r>
            <a:r>
              <a:rPr i="1" dirty="0">
                <a:cs typeface="Times New Roman"/>
              </a:rPr>
              <a:t> </a:t>
            </a:r>
            <a:r>
              <a:rPr i="1" spc="-10" dirty="0">
                <a:cs typeface="Times New Roman"/>
              </a:rPr>
              <a:t>находится</a:t>
            </a:r>
            <a:r>
              <a:rPr i="1" spc="-5" dirty="0">
                <a:cs typeface="Times New Roman"/>
              </a:rPr>
              <a:t> по</a:t>
            </a:r>
            <a:r>
              <a:rPr i="1" dirty="0">
                <a:cs typeface="Times New Roman"/>
              </a:rPr>
              <a:t> </a:t>
            </a:r>
            <a:r>
              <a:rPr i="1" spc="-10" dirty="0">
                <a:cs typeface="Times New Roman"/>
              </a:rPr>
              <a:t>другую</a:t>
            </a:r>
            <a:r>
              <a:rPr i="1" spc="-5" dirty="0">
                <a:cs typeface="Times New Roman"/>
              </a:rPr>
              <a:t> </a:t>
            </a:r>
            <a:r>
              <a:rPr i="1" dirty="0">
                <a:cs typeface="Times New Roman"/>
              </a:rPr>
              <a:t>сторону</a:t>
            </a:r>
            <a:r>
              <a:rPr i="1" spc="5" dirty="0">
                <a:cs typeface="Times New Roman"/>
              </a:rPr>
              <a:t> </a:t>
            </a:r>
            <a:r>
              <a:rPr i="1" dirty="0">
                <a:cs typeface="Times New Roman"/>
              </a:rPr>
              <a:t>экрана</a:t>
            </a:r>
            <a:r>
              <a:rPr i="1" spc="5" dirty="0">
                <a:cs typeface="Times New Roman"/>
              </a:rPr>
              <a:t> </a:t>
            </a:r>
            <a:r>
              <a:rPr i="1" dirty="0">
                <a:cs typeface="Times New Roman"/>
              </a:rPr>
              <a:t>и</a:t>
            </a:r>
            <a:r>
              <a:rPr i="1" spc="5" dirty="0">
                <a:cs typeface="Times New Roman"/>
              </a:rPr>
              <a:t> </a:t>
            </a:r>
            <a:r>
              <a:rPr i="1" dirty="0">
                <a:cs typeface="Times New Roman"/>
              </a:rPr>
              <a:t>в</a:t>
            </a:r>
            <a:r>
              <a:rPr i="1" spc="505" dirty="0">
                <a:cs typeface="Times New Roman"/>
              </a:rPr>
              <a:t> </a:t>
            </a:r>
            <a:r>
              <a:rPr i="1" spc="-20" dirty="0">
                <a:cs typeface="Times New Roman"/>
              </a:rPr>
              <a:t>момент </a:t>
            </a:r>
            <a:r>
              <a:rPr i="1" spc="-15" dirty="0">
                <a:cs typeface="Times New Roman"/>
              </a:rPr>
              <a:t> </a:t>
            </a:r>
            <a:r>
              <a:rPr i="1" dirty="0">
                <a:cs typeface="Times New Roman"/>
              </a:rPr>
              <a:t>просмотра</a:t>
            </a:r>
            <a:r>
              <a:rPr i="1" spc="-30" dirty="0">
                <a:cs typeface="Times New Roman"/>
              </a:rPr>
              <a:t> </a:t>
            </a:r>
            <a:r>
              <a:rPr i="1" spc="-5" dirty="0">
                <a:cs typeface="Times New Roman"/>
              </a:rPr>
              <a:t>совершает</a:t>
            </a:r>
            <a:r>
              <a:rPr i="1" spc="-30" dirty="0">
                <a:cs typeface="Times New Roman"/>
              </a:rPr>
              <a:t> </a:t>
            </a:r>
            <a:r>
              <a:rPr i="1" dirty="0">
                <a:cs typeface="Times New Roman"/>
              </a:rPr>
              <a:t>действия</a:t>
            </a:r>
            <a:r>
              <a:rPr i="1" spc="-30" dirty="0">
                <a:cs typeface="Times New Roman"/>
              </a:rPr>
              <a:t> </a:t>
            </a:r>
            <a:r>
              <a:rPr i="1" spc="-5" dirty="0">
                <a:cs typeface="Times New Roman"/>
              </a:rPr>
              <a:t>обучающего</a:t>
            </a:r>
            <a:r>
              <a:rPr i="1" spc="-35" dirty="0">
                <a:cs typeface="Times New Roman"/>
              </a:rPr>
              <a:t> </a:t>
            </a:r>
            <a:r>
              <a:rPr i="1" spc="-5" dirty="0" err="1">
                <a:cs typeface="Times New Roman"/>
              </a:rPr>
              <a:t>характера</a:t>
            </a:r>
            <a:r>
              <a:rPr i="1" spc="-5" dirty="0">
                <a:solidFill>
                  <a:srgbClr val="C00000"/>
                </a:solidFill>
                <a:cs typeface="Times New Roman"/>
              </a:rPr>
              <a:t>*</a:t>
            </a:r>
            <a:r>
              <a:rPr i="1" spc="-5" dirty="0">
                <a:cs typeface="Times New Roman"/>
              </a:rPr>
              <a:t>;</a:t>
            </a:r>
            <a:endParaRPr lang="ru-RU" dirty="0">
              <a:cs typeface="Times New Roman"/>
            </a:endParaRPr>
          </a:p>
          <a:p>
            <a:pPr marL="0" marR="6350" lvl="1">
              <a:lnSpc>
                <a:spcPct val="100000"/>
              </a:lnSpc>
              <a:tabLst>
                <a:tab pos="1119505" algn="l"/>
              </a:tabLst>
            </a:pPr>
            <a:r>
              <a:rPr lang="ru-RU" i="1" spc="-25" dirty="0">
                <a:cs typeface="Times New Roman"/>
              </a:rPr>
              <a:t> -  </a:t>
            </a:r>
            <a:r>
              <a:rPr i="1" spc="-25" dirty="0" err="1">
                <a:cs typeface="Times New Roman"/>
              </a:rPr>
              <a:t>комплексов</a:t>
            </a:r>
            <a:r>
              <a:rPr i="1" spc="-35" dirty="0">
                <a:cs typeface="Times New Roman"/>
              </a:rPr>
              <a:t> </a:t>
            </a:r>
            <a:r>
              <a:rPr i="1" dirty="0">
                <a:cs typeface="Times New Roman"/>
              </a:rPr>
              <a:t>утренней</a:t>
            </a:r>
            <a:r>
              <a:rPr i="1" spc="-30" dirty="0">
                <a:cs typeface="Times New Roman"/>
              </a:rPr>
              <a:t> </a:t>
            </a:r>
            <a:r>
              <a:rPr i="1" spc="-5" dirty="0">
                <a:cs typeface="Times New Roman"/>
              </a:rPr>
              <a:t>зарядки,</a:t>
            </a:r>
            <a:r>
              <a:rPr i="1" spc="-25" dirty="0">
                <a:cs typeface="Times New Roman"/>
              </a:rPr>
              <a:t> </a:t>
            </a:r>
            <a:r>
              <a:rPr i="1" spc="-5" dirty="0">
                <a:cs typeface="Times New Roman"/>
              </a:rPr>
              <a:t>бодрящей</a:t>
            </a:r>
            <a:r>
              <a:rPr i="1" spc="-30" dirty="0">
                <a:cs typeface="Times New Roman"/>
              </a:rPr>
              <a:t> </a:t>
            </a:r>
            <a:r>
              <a:rPr i="1" spc="-5" dirty="0">
                <a:cs typeface="Times New Roman"/>
              </a:rPr>
              <a:t>гимнастики</a:t>
            </a:r>
            <a:r>
              <a:rPr i="1" spc="-20" dirty="0">
                <a:cs typeface="Times New Roman"/>
              </a:rPr>
              <a:t> </a:t>
            </a:r>
            <a:r>
              <a:rPr i="1" dirty="0">
                <a:cs typeface="Times New Roman"/>
              </a:rPr>
              <a:t>и </a:t>
            </a:r>
            <a:r>
              <a:rPr i="1" spc="5" dirty="0" err="1">
                <a:cs typeface="Times New Roman"/>
              </a:rPr>
              <a:t>т.д</a:t>
            </a:r>
            <a:r>
              <a:rPr i="1" spc="5" dirty="0">
                <a:cs typeface="Times New Roman"/>
              </a:rPr>
              <a:t>.</a:t>
            </a:r>
            <a:endParaRPr lang="ru-RU" i="1" spc="5" dirty="0">
              <a:cs typeface="Times New Roman"/>
            </a:endParaRPr>
          </a:p>
          <a:p>
            <a:pPr marL="0" marR="6350" lvl="1">
              <a:lnSpc>
                <a:spcPct val="100000"/>
              </a:lnSpc>
              <a:tabLst>
                <a:tab pos="1119505" algn="l"/>
              </a:tabLst>
            </a:pPr>
            <a:endParaRPr dirty="0">
              <a:cs typeface="Times New Roman"/>
            </a:endParaRPr>
          </a:p>
          <a:p>
            <a:pPr marR="9525">
              <a:lnSpc>
                <a:spcPct val="100000"/>
              </a:lnSpc>
              <a:tabLst>
                <a:tab pos="469900" algn="l"/>
              </a:tabLst>
            </a:pPr>
            <a:r>
              <a:rPr lang="ru-RU" spc="-5" dirty="0">
                <a:cs typeface="Times New Roman"/>
              </a:rPr>
              <a:t>    3. </a:t>
            </a:r>
            <a:r>
              <a:rPr spc="-5" dirty="0" err="1">
                <a:cs typeface="Times New Roman"/>
              </a:rPr>
              <a:t>Созданы</a:t>
            </a:r>
            <a:r>
              <a:rPr spc="-5" dirty="0">
                <a:cs typeface="Times New Roman"/>
              </a:rPr>
              <a:t> </a:t>
            </a:r>
            <a:r>
              <a:rPr dirty="0">
                <a:cs typeface="Times New Roman"/>
              </a:rPr>
              <a:t>в </a:t>
            </a:r>
            <a:r>
              <a:rPr spc="-10" dirty="0">
                <a:cs typeface="Times New Roman"/>
              </a:rPr>
              <a:t>электронном </a:t>
            </a:r>
            <a:r>
              <a:rPr spc="-5" dirty="0">
                <a:cs typeface="Times New Roman"/>
              </a:rPr>
              <a:t>виде (например, </a:t>
            </a:r>
            <a:r>
              <a:rPr dirty="0">
                <a:cs typeface="Times New Roman"/>
              </a:rPr>
              <a:t>в </a:t>
            </a:r>
            <a:r>
              <a:rPr spc="-15" dirty="0">
                <a:cs typeface="Times New Roman"/>
              </a:rPr>
              <a:t>формате </a:t>
            </a:r>
            <a:r>
              <a:rPr spc="-5" dirty="0">
                <a:cs typeface="Times New Roman"/>
              </a:rPr>
              <a:t>word) </a:t>
            </a:r>
            <a:r>
              <a:rPr spc="-20" dirty="0" err="1">
                <a:cs typeface="Times New Roman"/>
              </a:rPr>
              <a:t>картотеки</a:t>
            </a:r>
            <a:r>
              <a:rPr spc="-20" dirty="0">
                <a:cs typeface="Times New Roman"/>
              </a:rPr>
              <a:t> </a:t>
            </a:r>
            <a:r>
              <a:rPr lang="ru-RU" spc="-20" dirty="0">
                <a:cs typeface="Times New Roman"/>
              </a:rPr>
              <a:t>     </a:t>
            </a:r>
            <a:r>
              <a:rPr spc="-5" dirty="0" err="1">
                <a:cs typeface="Times New Roman"/>
              </a:rPr>
              <a:t>игр</a:t>
            </a:r>
            <a:r>
              <a:rPr spc="-5" dirty="0">
                <a:cs typeface="Times New Roman"/>
              </a:rPr>
              <a:t>,</a:t>
            </a:r>
            <a:r>
              <a:rPr lang="ru-RU" spc="-5" dirty="0">
                <a:cs typeface="Times New Roman"/>
              </a:rPr>
              <a:t> </a:t>
            </a:r>
            <a:r>
              <a:rPr spc="-5" dirty="0" err="1">
                <a:cs typeface="Times New Roman"/>
              </a:rPr>
              <a:t>опытов</a:t>
            </a:r>
            <a:r>
              <a:rPr spc="-5" dirty="0">
                <a:cs typeface="Times New Roman"/>
              </a:rPr>
              <a:t>, </a:t>
            </a:r>
            <a:r>
              <a:rPr spc="-20" dirty="0">
                <a:cs typeface="Times New Roman"/>
              </a:rPr>
              <a:t>схемы </a:t>
            </a:r>
            <a:r>
              <a:rPr dirty="0">
                <a:cs typeface="Times New Roman"/>
              </a:rPr>
              <a:t>оригами, </a:t>
            </a:r>
            <a:r>
              <a:rPr spc="-5" dirty="0">
                <a:cs typeface="Times New Roman"/>
              </a:rPr>
              <a:t>раскраски, штриховки, </a:t>
            </a:r>
            <a:r>
              <a:rPr dirty="0">
                <a:cs typeface="Times New Roman"/>
              </a:rPr>
              <a:t>ссылки </a:t>
            </a:r>
            <a:r>
              <a:rPr spc="-5" dirty="0">
                <a:cs typeface="Times New Roman"/>
              </a:rPr>
              <a:t>на </a:t>
            </a:r>
            <a:r>
              <a:rPr spc="-10" dirty="0">
                <a:cs typeface="Times New Roman"/>
              </a:rPr>
              <a:t>литературные </a:t>
            </a:r>
            <a:r>
              <a:rPr spc="-5" dirty="0">
                <a:cs typeface="Times New Roman"/>
              </a:rPr>
              <a:t> произведения,</a:t>
            </a:r>
            <a:r>
              <a:rPr spc="-15" dirty="0">
                <a:cs typeface="Times New Roman"/>
              </a:rPr>
              <a:t> </a:t>
            </a:r>
            <a:r>
              <a:rPr dirty="0">
                <a:cs typeface="Times New Roman"/>
              </a:rPr>
              <a:t>стихи</a:t>
            </a:r>
            <a:r>
              <a:rPr spc="10" dirty="0">
                <a:cs typeface="Times New Roman"/>
              </a:rPr>
              <a:t> </a:t>
            </a:r>
            <a:r>
              <a:rPr dirty="0">
                <a:cs typeface="Times New Roman"/>
              </a:rPr>
              <a:t>(по</a:t>
            </a:r>
            <a:r>
              <a:rPr spc="-5" dirty="0">
                <a:cs typeface="Times New Roman"/>
              </a:rPr>
              <a:t> </a:t>
            </a:r>
            <a:r>
              <a:rPr spc="-5" dirty="0" err="1">
                <a:cs typeface="Times New Roman"/>
              </a:rPr>
              <a:t>программе</a:t>
            </a:r>
            <a:r>
              <a:rPr spc="-5" dirty="0">
                <a:cs typeface="Times New Roman"/>
              </a:rPr>
              <a:t>)</a:t>
            </a:r>
            <a:endParaRPr lang="ru-RU" spc="-5" dirty="0">
              <a:cs typeface="Times New Roman"/>
            </a:endParaRPr>
          </a:p>
          <a:p>
            <a:pPr marR="9525">
              <a:lnSpc>
                <a:spcPct val="100000"/>
              </a:lnSpc>
              <a:tabLst>
                <a:tab pos="469900" algn="l"/>
              </a:tabLst>
            </a:pPr>
            <a:endParaRPr lang="ru-RU" spc="-5" dirty="0">
              <a:cs typeface="Times New Roman"/>
            </a:endParaRPr>
          </a:p>
          <a:p>
            <a:pPr marR="6985" indent="1270"/>
            <a:r>
              <a:rPr sz="1600" i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*ребенок </a:t>
            </a:r>
            <a:r>
              <a:rPr sz="1600" i="1" spc="-1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должен </a:t>
            </a:r>
            <a:r>
              <a:rPr sz="1600" i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иметь </a:t>
            </a:r>
            <a:r>
              <a:rPr sz="1600" i="1" spc="-2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возможность </a:t>
            </a:r>
            <a:r>
              <a:rPr sz="1600" i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включиться </a:t>
            </a:r>
            <a:r>
              <a:rPr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в </a:t>
            </a:r>
            <a:r>
              <a:rPr sz="1600" i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деятельность </a:t>
            </a:r>
            <a:r>
              <a:rPr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в </a:t>
            </a:r>
            <a:r>
              <a:rPr sz="1600" i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удобное </a:t>
            </a:r>
            <a:r>
              <a:rPr sz="1600" i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для</a:t>
            </a:r>
            <a:r>
              <a:rPr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i="1" spc="-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него</a:t>
            </a:r>
            <a:r>
              <a:rPr sz="1600" i="1" spc="-2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и</a:t>
            </a:r>
            <a:r>
              <a:rPr sz="1600" i="1" spc="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i="1" spc="-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родителей</a:t>
            </a:r>
            <a:r>
              <a:rPr sz="1600" i="1" spc="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i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время,</a:t>
            </a:r>
            <a:r>
              <a:rPr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i="1" spc="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т.к.</a:t>
            </a:r>
            <a:r>
              <a:rPr sz="1600" i="1" spc="-1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процесс</a:t>
            </a:r>
            <a:r>
              <a:rPr sz="1600" i="1" spc="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i="1" spc="-1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обучения</a:t>
            </a:r>
            <a:r>
              <a:rPr sz="1600" i="1" spc="-1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i="1" spc="-15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проходит</a:t>
            </a:r>
            <a:r>
              <a:rPr lang="ru-RU" sz="1600" i="1" spc="-1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в дистанте</a:t>
            </a:r>
            <a:endParaRPr sz="1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title"/>
          </p:nvPr>
        </p:nvSpPr>
        <p:spPr>
          <a:xfrm>
            <a:off x="381000" y="187907"/>
            <a:ext cx="8495386" cy="743489"/>
          </a:xfrm>
        </p:spPr>
        <p:txBody>
          <a:bodyPr>
            <a:normAutofit/>
          </a:bodyPr>
          <a:lstStyle/>
          <a:p>
            <a:pPr algn="ctr"/>
            <a:r>
              <a:rPr lang="ru-RU" sz="2100" dirty="0"/>
              <a:t>ВАЖНО! При организации взаимодействия педагогов с воспитанниками в дистанционном формате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1920" y="114300"/>
            <a:ext cx="8788908" cy="1181100"/>
            <a:chOff x="121920" y="114300"/>
            <a:chExt cx="8788908" cy="762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20" y="146303"/>
              <a:ext cx="8788908" cy="5852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3884" y="114300"/>
              <a:ext cx="1845564" cy="762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3540" y="188696"/>
              <a:ext cx="8665845" cy="462280"/>
            </a:xfrm>
            <a:custGeom>
              <a:avLst/>
              <a:gdLst/>
              <a:ahLst/>
              <a:cxnLst/>
              <a:rect l="l" t="t" r="r" b="b"/>
              <a:pathLst>
                <a:path w="8665845" h="462280">
                  <a:moveTo>
                    <a:pt x="8665591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8665591" y="461670"/>
                  </a:lnTo>
                  <a:lnTo>
                    <a:pt x="86655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z="2400">
                <a:latin typeface="+mj-lt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09181" y="1114563"/>
            <a:ext cx="8540204" cy="52450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tabLst>
                <a:tab pos="294640" algn="l"/>
              </a:tabLst>
            </a:pPr>
            <a:r>
              <a:rPr lang="ru-RU" sz="2000" spc="-10" dirty="0">
                <a:cs typeface="Times New Roman"/>
              </a:rPr>
              <a:t>  4. </a:t>
            </a:r>
            <a:r>
              <a:rPr sz="2000" spc="-10" dirty="0" err="1">
                <a:cs typeface="Times New Roman"/>
              </a:rPr>
              <a:t>Разработаны</a:t>
            </a:r>
            <a:r>
              <a:rPr sz="2000" spc="3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единые</a:t>
            </a:r>
            <a:r>
              <a:rPr sz="2000" spc="2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правила</a:t>
            </a:r>
            <a:r>
              <a:rPr sz="2000" spc="2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этикета</a:t>
            </a:r>
            <a:r>
              <a:rPr sz="2000" spc="30" dirty="0">
                <a:cs typeface="Times New Roman"/>
              </a:rPr>
              <a:t> </a:t>
            </a:r>
            <a:r>
              <a:rPr sz="2000" spc="-20" dirty="0">
                <a:cs typeface="Times New Roman"/>
              </a:rPr>
              <a:t>педагогов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в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социальных</a:t>
            </a:r>
            <a:r>
              <a:rPr sz="2000" spc="3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сетях </a:t>
            </a:r>
            <a:r>
              <a:rPr sz="2000" spc="-53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и </a:t>
            </a:r>
            <a:r>
              <a:rPr sz="2000" dirty="0" err="1">
                <a:cs typeface="Times New Roman"/>
              </a:rPr>
              <a:t>мессенджерах</a:t>
            </a:r>
            <a:r>
              <a:rPr lang="ru-RU" sz="2000" dirty="0">
                <a:cs typeface="Times New Roman"/>
              </a:rPr>
              <a:t>.</a:t>
            </a:r>
          </a:p>
          <a:p>
            <a:pPr marR="5080">
              <a:tabLst>
                <a:tab pos="294640" algn="l"/>
              </a:tabLst>
            </a:pPr>
            <a:endParaRPr sz="2000" dirty="0">
              <a:cs typeface="Times New Roman"/>
            </a:endParaRPr>
          </a:p>
          <a:p>
            <a:pPr>
              <a:tabLst>
                <a:tab pos="541655" algn="l"/>
                <a:tab pos="542290" algn="l"/>
                <a:tab pos="2058035" algn="l"/>
                <a:tab pos="4743450" algn="l"/>
                <a:tab pos="5958840" algn="l"/>
                <a:tab pos="6936740" algn="l"/>
              </a:tabLst>
            </a:pPr>
            <a:r>
              <a:rPr lang="ru-RU" sz="2000" spc="-10" dirty="0">
                <a:cs typeface="Times New Roman"/>
              </a:rPr>
              <a:t>   5. </a:t>
            </a:r>
            <a:r>
              <a:rPr sz="2000" spc="-10" dirty="0" err="1">
                <a:cs typeface="Times New Roman"/>
              </a:rPr>
              <a:t>П</a:t>
            </a:r>
            <a:r>
              <a:rPr sz="2000" spc="-15" dirty="0" err="1">
                <a:cs typeface="Times New Roman"/>
              </a:rPr>
              <a:t>р</a:t>
            </a:r>
            <a:r>
              <a:rPr sz="2000" spc="-60" dirty="0" err="1">
                <a:cs typeface="Times New Roman"/>
              </a:rPr>
              <a:t>о</a:t>
            </a:r>
            <a:r>
              <a:rPr sz="2000" spc="-20" dirty="0" err="1">
                <a:cs typeface="Times New Roman"/>
              </a:rPr>
              <a:t>д</a:t>
            </a:r>
            <a:r>
              <a:rPr sz="2000" spc="-5" dirty="0" err="1">
                <a:cs typeface="Times New Roman"/>
              </a:rPr>
              <a:t>у</a:t>
            </a:r>
            <a:r>
              <a:rPr sz="2000" spc="-35" dirty="0" err="1">
                <a:cs typeface="Times New Roman"/>
              </a:rPr>
              <a:t>м</a:t>
            </a:r>
            <a:r>
              <a:rPr sz="2000" spc="-5" dirty="0" err="1">
                <a:cs typeface="Times New Roman"/>
              </a:rPr>
              <a:t>ан</a:t>
            </a:r>
            <a:r>
              <a:rPr lang="ru-RU" sz="2000" spc="-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(со</a:t>
            </a:r>
            <a:r>
              <a:rPr sz="2000" spc="-45" dirty="0">
                <a:cs typeface="Times New Roman"/>
              </a:rPr>
              <a:t>з</a:t>
            </a:r>
            <a:r>
              <a:rPr sz="2000" dirty="0">
                <a:cs typeface="Times New Roman"/>
              </a:rPr>
              <a:t>д</a:t>
            </a:r>
            <a:r>
              <a:rPr sz="2000" spc="-5" dirty="0">
                <a:cs typeface="Times New Roman"/>
              </a:rPr>
              <a:t>ан</a:t>
            </a:r>
            <a:r>
              <a:rPr sz="2000" dirty="0">
                <a:cs typeface="Times New Roman"/>
              </a:rPr>
              <a:t>/</a:t>
            </a:r>
            <a:r>
              <a:rPr sz="2000" spc="-5" dirty="0" err="1">
                <a:cs typeface="Times New Roman"/>
              </a:rPr>
              <a:t>разраб</a:t>
            </a:r>
            <a:r>
              <a:rPr sz="2000" spc="-25" dirty="0" err="1">
                <a:cs typeface="Times New Roman"/>
              </a:rPr>
              <a:t>о</a:t>
            </a:r>
            <a:r>
              <a:rPr sz="2000" spc="15" dirty="0" err="1">
                <a:cs typeface="Times New Roman"/>
              </a:rPr>
              <a:t>т</a:t>
            </a:r>
            <a:r>
              <a:rPr sz="2000" spc="-5" dirty="0" err="1">
                <a:cs typeface="Times New Roman"/>
              </a:rPr>
              <a:t>а</a:t>
            </a:r>
            <a:r>
              <a:rPr sz="2000" dirty="0" err="1">
                <a:cs typeface="Times New Roman"/>
              </a:rPr>
              <a:t>н</a:t>
            </a:r>
            <a:r>
              <a:rPr sz="2000" spc="-5" dirty="0">
                <a:cs typeface="Times New Roman"/>
              </a:rPr>
              <a:t>)</a:t>
            </a:r>
            <a:r>
              <a:rPr lang="ru-RU" sz="2000" spc="-5" dirty="0">
                <a:cs typeface="Times New Roman"/>
              </a:rPr>
              <a:t> </a:t>
            </a:r>
            <a:r>
              <a:rPr sz="2000" spc="-35" dirty="0" err="1">
                <a:cs typeface="Times New Roman"/>
              </a:rPr>
              <a:t>е</a:t>
            </a:r>
            <a:r>
              <a:rPr sz="2000" spc="-5" dirty="0" err="1">
                <a:cs typeface="Times New Roman"/>
              </a:rPr>
              <a:t>диный</a:t>
            </a:r>
            <a:r>
              <a:rPr lang="ru-RU" sz="2000" spc="-5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сти</a:t>
            </a:r>
            <a:r>
              <a:rPr lang="ru-RU" sz="2000" spc="-5" dirty="0">
                <a:cs typeface="Times New Roman"/>
              </a:rPr>
              <a:t>ль </a:t>
            </a:r>
            <a:r>
              <a:rPr sz="2000" spc="-5" dirty="0" err="1">
                <a:cs typeface="Times New Roman"/>
              </a:rPr>
              <a:t>о</a:t>
            </a:r>
            <a:r>
              <a:rPr sz="2000" dirty="0" err="1">
                <a:cs typeface="Times New Roman"/>
              </a:rPr>
              <a:t>ф</a:t>
            </a:r>
            <a:r>
              <a:rPr sz="2000" spc="-5" dirty="0" err="1">
                <a:cs typeface="Times New Roman"/>
              </a:rPr>
              <a:t>о</a:t>
            </a:r>
            <a:r>
              <a:rPr sz="2000" spc="-30" dirty="0" err="1">
                <a:cs typeface="Times New Roman"/>
              </a:rPr>
              <a:t>р</a:t>
            </a:r>
            <a:r>
              <a:rPr sz="2000" spc="-5" dirty="0" err="1">
                <a:cs typeface="Times New Roman"/>
              </a:rPr>
              <a:t>мления</a:t>
            </a:r>
            <a:r>
              <a:rPr lang="ru-RU" sz="2000" spc="-5" dirty="0">
                <a:cs typeface="Times New Roman"/>
              </a:rPr>
              <a:t> </a:t>
            </a:r>
            <a:r>
              <a:rPr sz="2000" spc="-10" dirty="0" err="1">
                <a:cs typeface="Times New Roman"/>
              </a:rPr>
              <a:t>материалов</a:t>
            </a:r>
            <a:r>
              <a:rPr sz="2000" spc="9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для</a:t>
            </a:r>
            <a:r>
              <a:rPr sz="2000" spc="9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работы</a:t>
            </a:r>
            <a:r>
              <a:rPr sz="2000" spc="8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с</a:t>
            </a:r>
            <a:r>
              <a:rPr sz="2000" spc="8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детьми</a:t>
            </a:r>
            <a:r>
              <a:rPr sz="2000" spc="85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и</a:t>
            </a:r>
            <a:r>
              <a:rPr sz="2000" spc="85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педагогами</a:t>
            </a:r>
            <a:r>
              <a:rPr sz="2000" spc="10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(оформление</a:t>
            </a:r>
            <a:r>
              <a:rPr sz="2000" spc="90" dirty="0">
                <a:cs typeface="Times New Roman"/>
              </a:rPr>
              <a:t> </a:t>
            </a:r>
            <a:r>
              <a:rPr sz="2000" spc="-15" dirty="0" err="1">
                <a:cs typeface="Times New Roman"/>
              </a:rPr>
              <a:t>картотек</a:t>
            </a:r>
            <a:r>
              <a:rPr sz="2000" spc="-15" dirty="0">
                <a:cs typeface="Times New Roman"/>
              </a:rPr>
              <a:t>,</a:t>
            </a:r>
            <a:r>
              <a:rPr lang="ru-RU" sz="2000" spc="-15" dirty="0">
                <a:cs typeface="Times New Roman"/>
              </a:rPr>
              <a:t> </a:t>
            </a:r>
            <a:r>
              <a:rPr sz="2000" dirty="0" err="1">
                <a:cs typeface="Times New Roman"/>
              </a:rPr>
              <a:t>презентаций</a:t>
            </a:r>
            <a:r>
              <a:rPr sz="2000" dirty="0">
                <a:cs typeface="Times New Roman"/>
              </a:rPr>
              <a:t>,</a:t>
            </a:r>
            <a:r>
              <a:rPr sz="2000" spc="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видео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и</a:t>
            </a:r>
            <a:r>
              <a:rPr sz="2000" spc="-10" dirty="0">
                <a:cs typeface="Times New Roman"/>
              </a:rPr>
              <a:t> </a:t>
            </a:r>
            <a:r>
              <a:rPr sz="2000" spc="-50" dirty="0" err="1">
                <a:cs typeface="Times New Roman"/>
              </a:rPr>
              <a:t>т.д</a:t>
            </a:r>
            <a:r>
              <a:rPr lang="ru-RU" sz="2000" spc="-50" dirty="0">
                <a:cs typeface="Times New Roman"/>
              </a:rPr>
              <a:t>.</a:t>
            </a:r>
            <a:r>
              <a:rPr sz="2000" spc="-50" dirty="0">
                <a:cs typeface="Times New Roman"/>
              </a:rPr>
              <a:t>)</a:t>
            </a:r>
            <a:endParaRPr lang="ru-RU" sz="2000" spc="-50" dirty="0">
              <a:cs typeface="Times New Roman"/>
            </a:endParaRPr>
          </a:p>
          <a:p>
            <a:pPr>
              <a:tabLst>
                <a:tab pos="541655" algn="l"/>
                <a:tab pos="542290" algn="l"/>
                <a:tab pos="2058035" algn="l"/>
                <a:tab pos="4743450" algn="l"/>
                <a:tab pos="5958840" algn="l"/>
                <a:tab pos="6936740" algn="l"/>
              </a:tabLst>
            </a:pPr>
            <a:endParaRPr sz="2000" dirty="0">
              <a:cs typeface="Times New Roman"/>
            </a:endParaRPr>
          </a:p>
          <a:p>
            <a:pPr algn="ctr"/>
            <a:r>
              <a:rPr sz="2000" b="1" spc="-30" dirty="0">
                <a:solidFill>
                  <a:srgbClr val="C00000"/>
                </a:solidFill>
                <a:cs typeface="Times New Roman"/>
              </a:rPr>
              <a:t>ПОНИМАТЬ</a:t>
            </a:r>
            <a:r>
              <a:rPr sz="2000" b="1" spc="20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5" dirty="0">
                <a:solidFill>
                  <a:srgbClr val="C00000"/>
                </a:solidFill>
                <a:cs typeface="Times New Roman"/>
              </a:rPr>
              <a:t>И</a:t>
            </a:r>
            <a:r>
              <a:rPr sz="2000" b="1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45" dirty="0">
                <a:solidFill>
                  <a:srgbClr val="C00000"/>
                </a:solidFill>
                <a:cs typeface="Times New Roman"/>
              </a:rPr>
              <a:t>УЧИТЫВАТЬ</a:t>
            </a:r>
            <a:r>
              <a:rPr sz="2000" b="1" spc="20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5" dirty="0">
                <a:solidFill>
                  <a:srgbClr val="C00000"/>
                </a:solidFill>
                <a:cs typeface="Times New Roman"/>
              </a:rPr>
              <a:t>В</a:t>
            </a:r>
            <a:r>
              <a:rPr sz="2000" b="1" spc="-15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55" dirty="0">
                <a:solidFill>
                  <a:srgbClr val="C00000"/>
                </a:solidFill>
                <a:cs typeface="Times New Roman"/>
              </a:rPr>
              <a:t>РАБОТЕ</a:t>
            </a:r>
            <a:r>
              <a:rPr sz="2000" b="1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5" dirty="0">
                <a:solidFill>
                  <a:srgbClr val="C00000"/>
                </a:solidFill>
                <a:cs typeface="Times New Roman"/>
              </a:rPr>
              <a:t>В</a:t>
            </a:r>
            <a:r>
              <a:rPr sz="2000" b="1" spc="-15" dirty="0">
                <a:solidFill>
                  <a:srgbClr val="C00000"/>
                </a:solidFill>
                <a:cs typeface="Times New Roman"/>
              </a:rPr>
              <a:t> </a:t>
            </a:r>
            <a:r>
              <a:rPr sz="2000" b="1" spc="-20" dirty="0">
                <a:solidFill>
                  <a:srgbClr val="C00000"/>
                </a:solidFill>
                <a:cs typeface="Times New Roman"/>
              </a:rPr>
              <a:t>ДИСТАНТЕ:</a:t>
            </a:r>
            <a:endParaRPr lang="ru-RU" sz="2000" b="1" spc="-20" dirty="0">
              <a:solidFill>
                <a:srgbClr val="C00000"/>
              </a:solidFill>
              <a:cs typeface="Times New Roman"/>
            </a:endParaRPr>
          </a:p>
          <a:p>
            <a:pPr algn="ctr"/>
            <a:endParaRPr sz="2000" dirty="0">
              <a:cs typeface="Times New Roman"/>
            </a:endParaRPr>
          </a:p>
          <a:p>
            <a:pPr marR="490855"/>
            <a:r>
              <a:rPr sz="2000" spc="-10" dirty="0">
                <a:cs typeface="Times New Roman"/>
              </a:rPr>
              <a:t>Организованная</a:t>
            </a:r>
            <a:r>
              <a:rPr sz="2000" spc="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(непрерывная)</a:t>
            </a:r>
            <a:r>
              <a:rPr sz="2000" spc="25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образовательная</a:t>
            </a:r>
            <a:r>
              <a:rPr sz="2000" spc="50" dirty="0">
                <a:cs typeface="Times New Roman"/>
              </a:rPr>
              <a:t> </a:t>
            </a:r>
            <a:r>
              <a:rPr sz="2000" dirty="0">
                <a:cs typeface="Times New Roman"/>
              </a:rPr>
              <a:t>деятельность</a:t>
            </a:r>
            <a:r>
              <a:rPr sz="2000" spc="20" dirty="0">
                <a:cs typeface="Times New Roman"/>
              </a:rPr>
              <a:t> </a:t>
            </a:r>
            <a:r>
              <a:rPr sz="2000" spc="-10" dirty="0" err="1">
                <a:cs typeface="Times New Roman"/>
              </a:rPr>
              <a:t>по</a:t>
            </a:r>
            <a:r>
              <a:rPr sz="2000" spc="-10" dirty="0">
                <a:cs typeface="Times New Roman"/>
              </a:rPr>
              <a:t> </a:t>
            </a:r>
            <a:r>
              <a:rPr sz="2000" spc="-5" dirty="0">
                <a:cs typeface="Times New Roman"/>
              </a:rPr>
              <a:t> </a:t>
            </a:r>
            <a:r>
              <a:rPr sz="2000" spc="-5" dirty="0" err="1">
                <a:cs typeface="Times New Roman"/>
              </a:rPr>
              <a:t>СаНПиН</a:t>
            </a:r>
            <a:endParaRPr lang="ru-RU" sz="2000" spc="-5" dirty="0">
              <a:cs typeface="Times New Roman"/>
            </a:endParaRPr>
          </a:p>
          <a:p>
            <a:pPr marR="490855"/>
            <a:r>
              <a:rPr sz="2000" spc="5" dirty="0">
                <a:cs typeface="Times New Roman"/>
              </a:rPr>
              <a:t> 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ht</a:t>
            </a:r>
            <a:r>
              <a:rPr sz="2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t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ps:</a:t>
            </a:r>
            <a:r>
              <a:rPr sz="2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/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/ww</a:t>
            </a:r>
            <a:r>
              <a:rPr sz="2000" u="sng" spc="-1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w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.r</a:t>
            </a:r>
            <a:r>
              <a:rPr sz="20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o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s</a:t>
            </a:r>
            <a:r>
              <a:rPr sz="2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p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o</a:t>
            </a:r>
            <a:r>
              <a:rPr sz="20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t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re</a:t>
            </a:r>
            <a:r>
              <a:rPr sz="2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bn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ad</a:t>
            </a:r>
            <a:r>
              <a:rPr sz="20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z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o</a:t>
            </a:r>
            <a:r>
              <a:rPr sz="2000" u="sng" spc="-114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r</a:t>
            </a:r>
            <a:r>
              <a:rPr sz="2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.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ru</a:t>
            </a:r>
            <a:r>
              <a:rPr sz="2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/d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o</a:t>
            </a:r>
            <a:r>
              <a:rPr sz="2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c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u</a:t>
            </a:r>
            <a:r>
              <a:rPr sz="20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m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ents</a:t>
            </a:r>
            <a:r>
              <a:rPr sz="2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/d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e</a:t>
            </a:r>
            <a:r>
              <a:rPr sz="2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t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a</a:t>
            </a:r>
            <a:r>
              <a:rPr sz="20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i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l</a:t>
            </a:r>
            <a:r>
              <a:rPr sz="2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s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.p</a:t>
            </a:r>
            <a:r>
              <a:rPr sz="20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h</a:t>
            </a:r>
            <a:r>
              <a:rPr sz="2000" u="sng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p</a:t>
            </a:r>
            <a:r>
              <a:rPr sz="2000" u="sng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?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ELE</a:t>
            </a:r>
            <a:r>
              <a:rPr sz="2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M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ENT_ID=</a:t>
            </a:r>
            <a:r>
              <a:rPr sz="20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6</a:t>
            </a:r>
            <a:r>
              <a:rPr sz="2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0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cs typeface="Times New Roman"/>
                <a:hlinkClick r:id="rId5"/>
              </a:rPr>
              <a:t>47 </a:t>
            </a:r>
            <a:r>
              <a:rPr sz="2000" dirty="0">
                <a:solidFill>
                  <a:srgbClr val="0000FF"/>
                </a:solidFill>
                <a:cs typeface="Times New Roman"/>
              </a:rPr>
              <a:t> </a:t>
            </a:r>
            <a:endParaRPr lang="ru-RU" sz="2000" dirty="0">
              <a:solidFill>
                <a:srgbClr val="0000FF"/>
              </a:solidFill>
              <a:cs typeface="Times New Roman"/>
            </a:endParaRPr>
          </a:p>
          <a:p>
            <a:pPr marR="490855"/>
            <a:endParaRPr lang="ru-RU" sz="2000" spc="-10" dirty="0">
              <a:solidFill>
                <a:srgbClr val="0000FF"/>
              </a:solidFill>
              <a:cs typeface="Times New Roman"/>
            </a:endParaRPr>
          </a:p>
          <a:p>
            <a:pPr marR="490855"/>
            <a:r>
              <a:rPr sz="2000" spc="-10" dirty="0" err="1">
                <a:cs typeface="Times New Roman"/>
              </a:rPr>
              <a:t>имеет</a:t>
            </a:r>
            <a:r>
              <a:rPr sz="2000" spc="5" dirty="0">
                <a:cs typeface="Times New Roman"/>
              </a:rPr>
              <a:t> </a:t>
            </a:r>
            <a:r>
              <a:rPr sz="2000" spc="-25" dirty="0">
                <a:cs typeface="Times New Roman"/>
              </a:rPr>
              <a:t>четко</a:t>
            </a:r>
            <a:r>
              <a:rPr sz="2000" spc="1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регламентированное</a:t>
            </a:r>
            <a:r>
              <a:rPr sz="2000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время</a:t>
            </a:r>
            <a:r>
              <a:rPr sz="2000" spc="-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работы</a:t>
            </a:r>
            <a:r>
              <a:rPr sz="2000" spc="-5" dirty="0">
                <a:cs typeface="Times New Roman"/>
              </a:rPr>
              <a:t> </a:t>
            </a:r>
            <a:r>
              <a:rPr sz="2000" spc="-15" dirty="0">
                <a:cs typeface="Times New Roman"/>
              </a:rPr>
              <a:t>ребенка</a:t>
            </a:r>
            <a:r>
              <a:rPr sz="2000" spc="5" dirty="0">
                <a:cs typeface="Times New Roman"/>
              </a:rPr>
              <a:t> </a:t>
            </a:r>
            <a:r>
              <a:rPr sz="2000" spc="-10" dirty="0">
                <a:cs typeface="Times New Roman"/>
              </a:rPr>
              <a:t>за </a:t>
            </a:r>
            <a:r>
              <a:rPr sz="2000" spc="-5" dirty="0">
                <a:cs typeface="Times New Roman"/>
              </a:rPr>
              <a:t> </a:t>
            </a:r>
            <a:r>
              <a:rPr sz="2000" spc="-25" dirty="0">
                <a:cs typeface="Times New Roman"/>
              </a:rPr>
              <a:t>компьютером</a:t>
            </a:r>
            <a:endParaRPr sz="2000" dirty="0">
              <a:cs typeface="Times New Roman"/>
            </a:endParaRPr>
          </a:p>
        </p:txBody>
      </p:sp>
      <p:sp>
        <p:nvSpPr>
          <p:cNvPr id="21" name="Заголовок 40">
            <a:extLst>
              <a:ext uri="{FF2B5EF4-FFF2-40B4-BE49-F238E27FC236}">
                <a16:creationId xmlns:a16="http://schemas.microsoft.com/office/drawing/2014/main" id="{87932644-D5B6-4CA4-AD75-E741A2DE07AE}"/>
              </a:ext>
            </a:extLst>
          </p:cNvPr>
          <p:cNvSpPr txBox="1">
            <a:spLocks/>
          </p:cNvSpPr>
          <p:nvPr/>
        </p:nvSpPr>
        <p:spPr>
          <a:xfrm>
            <a:off x="381000" y="187907"/>
            <a:ext cx="8495386" cy="743489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100"/>
              <a:t>ВАЖНО! При организации взаимодействия педагогов с воспитанниками в дистанционном формате</a:t>
            </a:r>
            <a:endParaRPr lang="ru-RU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044559" cy="6857996"/>
            <a:chOff x="0" y="0"/>
            <a:chExt cx="9044559" cy="6857996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044559" cy="6857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500" y="172212"/>
              <a:ext cx="8788908" cy="5852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7100" y="140207"/>
              <a:ext cx="2333244" cy="762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1523" y="214604"/>
              <a:ext cx="8665845" cy="462280"/>
            </a:xfrm>
            <a:custGeom>
              <a:avLst/>
              <a:gdLst/>
              <a:ahLst/>
              <a:cxnLst/>
              <a:rect l="l" t="t" r="r" b="b"/>
              <a:pathLst>
                <a:path w="8665845" h="462280">
                  <a:moveTo>
                    <a:pt x="8665591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8665591" y="461670"/>
                  </a:lnTo>
                  <a:lnTo>
                    <a:pt x="86655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63205" y="247085"/>
            <a:ext cx="8665845" cy="404598"/>
          </a:xfrm>
          <a:prstGeom prst="rect">
            <a:avLst/>
          </a:prstGeom>
          <a:ln w="38100">
            <a:solidFill>
              <a:srgbClr val="DCE6F1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2400" dirty="0"/>
              <a:t>ДАННОСТЬ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111759" y="990881"/>
            <a:ext cx="8793479" cy="5652515"/>
            <a:chOff x="114300" y="944880"/>
            <a:chExt cx="8793479" cy="565251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300" y="944880"/>
              <a:ext cx="4238244" cy="33710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00371" y="2932175"/>
              <a:ext cx="4407408" cy="366522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576379" y="1502123"/>
            <a:ext cx="417702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Подключайтесь!!!</a:t>
            </a:r>
            <a:endParaRPr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4714" y="4995384"/>
            <a:ext cx="371982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Дети</a:t>
            </a:r>
            <a:r>
              <a:rPr sz="4000" b="1" spc="-2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sz="4000" b="1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на</a:t>
            </a:r>
            <a:r>
              <a:rPr sz="4000" b="1" spc="-3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sz="4000" b="1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связи!!!</a:t>
            </a:r>
            <a:endParaRPr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95</TotalTime>
  <Words>925</Words>
  <Application>Microsoft Office PowerPoint</Application>
  <PresentationFormat>Экран (4:3)</PresentationFormat>
  <Paragraphs>102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Times New Roman</vt:lpstr>
      <vt:lpstr>Verdana</vt:lpstr>
      <vt:lpstr>Wingdings 2</vt:lpstr>
      <vt:lpstr>Аспект</vt:lpstr>
      <vt:lpstr>Муниципальное бюджетное дошкольное образовательное учреждение  детский сад №41 «Рябинушка»</vt:lpstr>
      <vt:lpstr>Современная эпоха, современное образование,  современные вызовы времени</vt:lpstr>
      <vt:lpstr>Презентация PowerPoint</vt:lpstr>
      <vt:lpstr>Новые подходы в образовании….</vt:lpstr>
      <vt:lpstr>Министерство просвещения</vt:lpstr>
      <vt:lpstr>Цифровая образовательная среда….</vt:lpstr>
      <vt:lpstr>Министерство просвещения Министерство цифрового развития</vt:lpstr>
      <vt:lpstr>Ваше мнение. Анализ опроса</vt:lpstr>
      <vt:lpstr>Давайте обсудим!!!</vt:lpstr>
      <vt:lpstr>ВАЖНО! При организации взаимодействия педагогов с воспитанниками в дистанционном формате</vt:lpstr>
      <vt:lpstr>Презентация PowerPoint</vt:lpstr>
      <vt:lpstr>ДАННОСТЬ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Дмитрий иванов</cp:lastModifiedBy>
  <cp:revision>14</cp:revision>
  <dcterms:created xsi:type="dcterms:W3CDTF">2023-08-15T14:37:26Z</dcterms:created>
  <dcterms:modified xsi:type="dcterms:W3CDTF">2023-08-16T01:51:01Z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2023-08-15T00:00:00Z</vt:filetime>
  </property>
</Properties>
</file>