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94" r:id="rId12"/>
    <p:sldId id="266" r:id="rId13"/>
    <p:sldId id="267" r:id="rId14"/>
    <p:sldId id="268" r:id="rId15"/>
    <p:sldId id="269" r:id="rId16"/>
    <p:sldId id="283" r:id="rId17"/>
    <p:sldId id="291" r:id="rId18"/>
    <p:sldId id="292" r:id="rId19"/>
    <p:sldId id="293" r:id="rId20"/>
    <p:sldId id="280" r:id="rId21"/>
    <p:sldId id="272" r:id="rId22"/>
    <p:sldId id="270" r:id="rId23"/>
    <p:sldId id="271" r:id="rId24"/>
    <p:sldId id="275" r:id="rId25"/>
    <p:sldId id="274" r:id="rId26"/>
    <p:sldId id="276" r:id="rId27"/>
    <p:sldId id="277" r:id="rId28"/>
    <p:sldId id="285" r:id="rId29"/>
    <p:sldId id="284" r:id="rId30"/>
    <p:sldId id="286" r:id="rId31"/>
    <p:sldId id="287" r:id="rId32"/>
    <p:sldId id="288" r:id="rId33"/>
    <p:sldId id="278" r:id="rId34"/>
    <p:sldId id="289" r:id="rId35"/>
    <p:sldId id="279" r:id="rId36"/>
    <p:sldId id="273" r:id="rId37"/>
    <p:sldId id="290" r:id="rId38"/>
    <p:sldId id="295" r:id="rId39"/>
    <p:sldId id="282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tx>
        <c:rich>
          <a:bodyPr/>
          <a:lstStyle/>
          <a:p>
            <a:pPr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Акция «Детские сады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 (г. Сургут)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32505395158938488"/>
          <c:y val="3.3672399370564821E-2"/>
        </c:manualLayout>
      </c:layout>
    </c:title>
    <c:plotArea>
      <c:layout>
        <c:manualLayout>
          <c:layoutTarget val="inner"/>
          <c:xMode val="edge"/>
          <c:yMode val="edge"/>
          <c:x val="0.23402386294845137"/>
          <c:y val="0.12122920704699548"/>
          <c:w val="0.76597613705154899"/>
          <c:h val="0.5977398192740893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золотой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</c:v>
                </c:pt>
                <c:pt idx="1">
                  <c:v>15</c:v>
                </c:pt>
                <c:pt idx="2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4A-44D7-925F-A8E06FF0C62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серебрянный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32</c:v>
                </c:pt>
                <c:pt idx="1">
                  <c:v>43</c:v>
                </c:pt>
                <c:pt idx="2">
                  <c:v>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54A-44D7-925F-A8E06FF0C62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бронзовый</c:v>
                </c:pt>
              </c:strCache>
            </c:strRef>
          </c:tx>
          <c:spPr>
            <a:solidFill>
              <a:srgbClr val="FF9900"/>
            </a:solidFill>
          </c:spPr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12</c:v>
                </c:pt>
                <c:pt idx="1">
                  <c:v>9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54A-44D7-925F-A8E06FF0C62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без знака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22</c:v>
                </c:pt>
                <c:pt idx="1">
                  <c:v>18</c:v>
                </c:pt>
                <c:pt idx="2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54A-44D7-925F-A8E06FF0C625}"/>
            </c:ext>
          </c:extLst>
        </c:ser>
        <c:axId val="160895360"/>
        <c:axId val="160896896"/>
      </c:barChart>
      <c:catAx>
        <c:axId val="160895360"/>
        <c:scaling>
          <c:orientation val="minMax"/>
        </c:scaling>
        <c:axPos val="b"/>
        <c:numFmt formatCode="General" sourceLinked="1"/>
        <c:majorTickMark val="none"/>
        <c:tickLblPos val="nextTo"/>
        <c:crossAx val="160896896"/>
        <c:crosses val="autoZero"/>
        <c:auto val="1"/>
        <c:lblAlgn val="ctr"/>
        <c:lblOffset val="100"/>
      </c:catAx>
      <c:valAx>
        <c:axId val="16089689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2800"/>
                </a:pP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Кол-во человек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160895360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7717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70248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3978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739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34673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78572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7788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500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0514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4306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3739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6959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266659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90311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8939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215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5BF7E-F0E1-48E9-9A91-785CDCB7D8AD}" type="datetimeFigureOut">
              <a:rPr lang="ru-RU" smtClean="0"/>
              <a:pPr/>
              <a:t>19.05.2023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674CC90-7C09-41C7-87D4-062AF49BDA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9490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62B164-0599-6CA3-A953-6C1083C38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515" y="1912164"/>
            <a:ext cx="9817425" cy="1646302"/>
          </a:xfrm>
        </p:spPr>
        <p:txBody>
          <a:bodyPr>
            <a:noAutofit/>
          </a:bodyPr>
          <a:lstStyle/>
          <a:p>
            <a:pPr algn="ctr"/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заболеваемости и выполнение плана физкультурно- оздоровительной работы за 2022-2023 учебный год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72A9F2E-A583-6495-240C-DE22C1F53B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0933" y="5626414"/>
            <a:ext cx="7766936" cy="1096899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  Яковлева С.Ю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учитель, руководитель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центра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доровьсбережения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783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1505657-F698-4CE8-ADAB-A2583EEBB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82" y="908565"/>
            <a:ext cx="9718691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Полноценное физическое развитие и здоровье ребенка - это основа формирования личности</a:t>
            </a:r>
            <a:endParaRPr lang="ru-RU" sz="3200" dirty="0"/>
          </a:p>
        </p:txBody>
      </p:sp>
      <p:pic>
        <p:nvPicPr>
          <p:cNvPr id="4" name="Рисунок 3" descr="12123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315" y="1945994"/>
            <a:ext cx="7534278" cy="5021734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159340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AD2D66-2E96-D1B2-1716-C9FD46ABB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707" y="412183"/>
            <a:ext cx="8596668" cy="132080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ЗДОРОВЬСБЕРЕЖЕНИЯ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1505657-F698-4CE8-ADAB-A2583EEBB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47" y="1125415"/>
            <a:ext cx="9949251" cy="561301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-организацию деятельности воспитанников в соответствии с требованиями федеральных государственных образовательных стандартов и санитарно- эпидемиологическими требования к условиям и организации обучения в образовательных организациях;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организацию физкультурно-оздоровительной работы; здорового и безопасного образа жизни воспитанников с целью сохранения и укрепления физического и социального здоровья воспитанников как одного из ценностных составляющих личности воспитанников;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-снижение рисков заболеваемости воспитанников, вызванной вирусными инфекциями, болезнями асоциального характера;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-создание условий для профилактики заболеваний и оздоровления воспитанников, занятия ими физической культурой и спортом;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-профилактика и запрещение курения, употребления алкогольных, слабоалкогольных напитков, пива, наркотических средств и психотропных веществ. прекурсоров и аналогов и других одурманивающих веществ.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7777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1505657-F698-4CE8-ADAB-A2583EEBB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09" y="112543"/>
            <a:ext cx="11015003" cy="6513340"/>
          </a:xfrm>
        </p:spPr>
        <p:txBody>
          <a:bodyPr numCol="2"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Здоровьесбережение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0" indent="0" algn="ctr">
              <a:buNone/>
            </a:pP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участие в разработке и реализации программы формирования экологической культуры, здорового и безопасного образа жизни;</a:t>
            </a:r>
            <a:endParaRPr lang="ru-RU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-внедрение профилактических программ, способствующих приобретению ценностных ориентиров </a:t>
            </a:r>
            <a:r>
              <a:rPr lang="ru-RU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здоровьесбережения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проведение мероприятий (акций, конкурсов, соревнований и др.), направленных на формирование ценностных установок на здоровый образ жизни, повышение уровня культуры здоровья;</a:t>
            </a:r>
            <a:endParaRPr lang="ru-RU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реализация образовательных программ по формированию культуры здорового питания («Разговор о правильном питании» и другие);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-организация двигательной активности, вовлечение участников образовательного процесса в спортивные секции, объединения;</a:t>
            </a:r>
            <a:endParaRPr lang="ru-RU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-взаимодействие с учреждениями здравоохранения с целью реализации мероприятий, направленных на формирование здорового образа жизни у обучающихся и их родителей (законных представителей);</a:t>
            </a:r>
            <a:endParaRPr lang="ru-RU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-организация и проведение здоровьесберегающей оценки образовательного процесса, условий обучения и воспитания;</a:t>
            </a:r>
            <a:endParaRPr lang="ru-RU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осуществление мониторинга. эффективности реализации профилактических программ в образовательной организации.</a:t>
            </a:r>
            <a:endParaRPr lang="ru-RU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2210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1505657-F698-4CE8-ADAB-A2583EEBB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154745"/>
            <a:ext cx="10297551" cy="670325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35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Профилактика</a:t>
            </a:r>
            <a:r>
              <a:rPr lang="ru-RU" sz="35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-профилактике суицидов и суицидальных попыток среди несовершеннолетних;</a:t>
            </a:r>
            <a:endParaRPr lang="ru-RU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-профилактике жестокого обращения с детьми;</a:t>
            </a:r>
            <a:endParaRPr lang="ru-RU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-профилактике распространения социально опасных инфекций;</a:t>
            </a:r>
            <a:endParaRPr lang="ru-RU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-профилактике и запрещению курения, употребления — алкогольных, слабоалкогольных напитков, пива, наркотических средств и психотропных веществ;</a:t>
            </a:r>
            <a:endParaRPr lang="ru-RU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-профилактике распространения социально значимых инфекций (ВИЧ/ СПИД, туберкулез, гепатиты В, С) и социально опасных заболеваний (ОРВИ/ грипп, острые кишечные инфекции);</a:t>
            </a:r>
            <a:endParaRPr lang="ru-RU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-профилактике социального сиротства.</a:t>
            </a:r>
            <a:endParaRPr lang="ru-RU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5159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AD2D66-2E96-D1B2-1716-C9FD46ABB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Организация деятельности центра</a:t>
            </a:r>
            <a:endParaRPr lang="ru-RU" sz="5400" b="1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1505657-F698-4CE8-ADAB-A2583EEBB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725" y="1779564"/>
            <a:ext cx="10833555" cy="5078436"/>
          </a:xfrm>
        </p:spPr>
        <p:txBody>
          <a:bodyPr numCol="2">
            <a:normAutofit/>
          </a:bodyPr>
          <a:lstStyle/>
          <a:p>
            <a:pPr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едагогические работники</a:t>
            </a:r>
          </a:p>
          <a:p>
            <a:pPr>
              <a:buNone/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None/>
            </a:pPr>
            <a:endParaRPr lang="ru-RU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None/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None/>
            </a:pPr>
            <a:endParaRPr lang="ru-RU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None/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None/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None/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None/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М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едицинские 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работники</a:t>
            </a:r>
          </a:p>
        </p:txBody>
      </p:sp>
      <p:pic>
        <p:nvPicPr>
          <p:cNvPr id="4" name="Рисунок 3" descr="воспи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64" y="2765406"/>
            <a:ext cx="5150656" cy="32606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мед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5980" y="2561234"/>
            <a:ext cx="4511916" cy="32402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33676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AD2D66-2E96-D1B2-1716-C9FD46ABB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692" y="56739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случаев </a:t>
            </a: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(ОРЗ,ОРВИ, ГРИПП и прочие)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="" xmlns:a16="http://schemas.microsoft.com/office/drawing/2014/main" id="{A190D0DF-F72F-FB1A-4F69-C4640718A5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84301781"/>
              </p:ext>
            </p:extLst>
          </p:nvPr>
        </p:nvGraphicFramePr>
        <p:xfrm>
          <a:off x="686478" y="2242884"/>
          <a:ext cx="9521385" cy="28615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73795">
                  <a:extLst>
                    <a:ext uri="{9D8B030D-6E8A-4147-A177-3AD203B41FA5}">
                      <a16:colId xmlns="" xmlns:a16="http://schemas.microsoft.com/office/drawing/2014/main" val="1995297655"/>
                    </a:ext>
                  </a:extLst>
                </a:gridCol>
                <a:gridCol w="3173795">
                  <a:extLst>
                    <a:ext uri="{9D8B030D-6E8A-4147-A177-3AD203B41FA5}">
                      <a16:colId xmlns="" xmlns:a16="http://schemas.microsoft.com/office/drawing/2014/main" val="1300915713"/>
                    </a:ext>
                  </a:extLst>
                </a:gridCol>
                <a:gridCol w="3173795">
                  <a:extLst>
                    <a:ext uri="{9D8B030D-6E8A-4147-A177-3AD203B41FA5}">
                      <a16:colId xmlns="" xmlns:a16="http://schemas.microsoft.com/office/drawing/2014/main" val="1585113003"/>
                    </a:ext>
                  </a:extLst>
                </a:gridCol>
              </a:tblGrid>
              <a:tr h="715395"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полугодие 2022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полугодие 2023 года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4027397"/>
                  </a:ext>
                </a:extLst>
              </a:tr>
              <a:tr h="715395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(чел.)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184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237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03261564"/>
                  </a:ext>
                </a:extLst>
              </a:tr>
              <a:tr h="715395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Ясли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(чел.)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84218580"/>
                  </a:ext>
                </a:extLst>
              </a:tr>
              <a:tr h="715395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Сад 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(чел.)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7617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2785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AD2D66-2E96-D1B2-1716-C9FD46ABB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755" y="857895"/>
            <a:ext cx="8596668" cy="1320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(норма 15%-40%)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="" xmlns:a16="http://schemas.microsoft.com/office/drawing/2014/main" id="{943CE72B-87EA-473F-3918-CF1F92430F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9672373"/>
              </p:ext>
            </p:extLst>
          </p:nvPr>
        </p:nvGraphicFramePr>
        <p:xfrm>
          <a:off x="677334" y="2651760"/>
          <a:ext cx="8596311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5437">
                  <a:extLst>
                    <a:ext uri="{9D8B030D-6E8A-4147-A177-3AD203B41FA5}">
                      <a16:colId xmlns="" xmlns:a16="http://schemas.microsoft.com/office/drawing/2014/main" val="3851446522"/>
                    </a:ext>
                  </a:extLst>
                </a:gridCol>
                <a:gridCol w="2865437">
                  <a:extLst>
                    <a:ext uri="{9D8B030D-6E8A-4147-A177-3AD203B41FA5}">
                      <a16:colId xmlns="" xmlns:a16="http://schemas.microsoft.com/office/drawing/2014/main" val="495529371"/>
                    </a:ext>
                  </a:extLst>
                </a:gridCol>
                <a:gridCol w="2865437">
                  <a:extLst>
                    <a:ext uri="{9D8B030D-6E8A-4147-A177-3AD203B41FA5}">
                      <a16:colId xmlns="" xmlns:a16="http://schemas.microsoft.com/office/drawing/2014/main" val="1401289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полугодие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полугодие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304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79573662"/>
                  </a:ext>
                </a:extLst>
              </a:tr>
              <a:tr h="248895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44760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9909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AD2D66-2E96-D1B2-1716-C9FD46ABB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110" y="646176"/>
            <a:ext cx="8596668" cy="1320800"/>
          </a:xfrm>
        </p:spPr>
        <p:txBody>
          <a:bodyPr/>
          <a:lstStyle/>
          <a:p>
            <a:pPr algn="ctr"/>
            <a:r>
              <a:rPr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центра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здоровьсбережения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="" xmlns:a16="http://schemas.microsoft.com/office/drawing/2014/main" id="{FE5FF48C-12BA-ED54-3A6A-F03BD78167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99287389"/>
              </p:ext>
            </p:extLst>
          </p:nvPr>
        </p:nvGraphicFramePr>
        <p:xfrm>
          <a:off x="615262" y="2110649"/>
          <a:ext cx="10083922" cy="35419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49214">
                  <a:extLst>
                    <a:ext uri="{9D8B030D-6E8A-4147-A177-3AD203B41FA5}">
                      <a16:colId xmlns="" xmlns:a16="http://schemas.microsoft.com/office/drawing/2014/main" val="1198016856"/>
                    </a:ext>
                  </a:extLst>
                </a:gridCol>
                <a:gridCol w="5134708">
                  <a:extLst>
                    <a:ext uri="{9D8B030D-6E8A-4147-A177-3AD203B41FA5}">
                      <a16:colId xmlns="" xmlns:a16="http://schemas.microsoft.com/office/drawing/2014/main" val="4038788437"/>
                    </a:ext>
                  </a:extLst>
                </a:gridCol>
              </a:tblGrid>
              <a:tr h="312348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мероприятия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9737245"/>
                  </a:ext>
                </a:extLst>
              </a:tr>
              <a:tr h="2235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Динамическое наблюдение развития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Мониторинг здоровья воспитанников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514650383"/>
                  </a:ext>
                </a:extLst>
              </a:tr>
              <a:tr h="409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Утренняя гимнастика с предметом, без предметов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Ежедневно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98985898"/>
                  </a:ext>
                </a:extLst>
              </a:tr>
              <a:tr h="2235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Занятия  по физической культуре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раза в неделю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421187092"/>
                  </a:ext>
                </a:extLst>
              </a:tr>
              <a:tr h="1341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Индивидуальная работа с детьми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Ежедневно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61125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6140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AD2D66-2E96-D1B2-1716-C9FD46ABB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1298"/>
            <a:ext cx="10014112" cy="13208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 «Центр общественного здоровья и медицинской профилактики»</a:t>
            </a:r>
            <a:b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Форма проведения: лекции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1505657-F698-4CE8-ADAB-A2583EEBB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48" y="1176998"/>
            <a:ext cx="10677378" cy="5549704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«Правильное питание. Особенности питания детей дошкольного возраста»</a:t>
            </a:r>
            <a:endParaRPr lang="ru-RU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«Оказание первой помощи при наиболее опасных и часто .встречающихся неотложных состояниях у детей»</a:t>
            </a:r>
            <a:endParaRPr lang="ru-RU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3. «Профилактика </a:t>
            </a:r>
            <a:r>
              <a:rPr lang="ru-RU" sz="8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йоддефицитных</a:t>
            </a: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состояний у детей дошкольного возраста»</a:t>
            </a:r>
            <a:endParaRPr lang="ru-RU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«Формирование у детей культуры здоровья, повышение мотивации к его сохранению»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«Отличительные особенности занятий физической культурой от спорта. Проведение занятий по физической культуре в детском саду»</a:t>
            </a:r>
            <a:endParaRPr lang="ru-RU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«Формирование психического здоровья. Нарушения поведения у детей дошкольного возраста. Социально – психологическая профилактика агрессивного поведения, действия воспитателя»</a:t>
            </a:r>
            <a:endParaRPr lang="ru-RU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«Профилактика туберкулеза в детском саду. О работе с родителями, отказывающимися от вакцинации детей против туберкулеза и от </a:t>
            </a:r>
            <a:r>
              <a:rPr lang="ru-RU" sz="8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туберкулино</a:t>
            </a: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диагностики»</a:t>
            </a:r>
            <a:endParaRPr lang="ru-RU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8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«Профилактика гельминтозов в ДОУ»</a:t>
            </a:r>
            <a:endParaRPr lang="ru-RU" sz="8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bee533aabfd03161dd24d6df6e7838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192" y="579120"/>
            <a:ext cx="2317122" cy="9570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8447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Desktop\2022-2023 ГОД\Портфолио\ЦЗС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8439" y="0"/>
            <a:ext cx="4749800" cy="6775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70B5FB3-EBEA-5B61-9457-75383E17D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808" y="15623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Профилактика заболеваемости</a:t>
            </a:r>
            <a:b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Форма проведения: беседы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37DB547-23A9-7C36-0858-504A2824F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5" y="1237957"/>
            <a:ext cx="9087730" cy="5781821"/>
          </a:xfrm>
        </p:spPr>
        <p:txBody>
          <a:bodyPr numCol="2"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Профилактика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коронавируса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Правила гигиены в общественном месте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профилактике инфекционных заболеваний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навыках личной </a:t>
            </a: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гигиены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роли лекарств и витаминов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Гимнастика для глаз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Дыхательная гимнастика в игровой форме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Профилактика </a:t>
            </a:r>
            <a:r>
              <a:rPr lang="ru-RU" sz="2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гриппа,вакцинация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Профилактика гриппа и ОРВИ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Обеззараживание помещений групп с использованием облучателя ДЕЗАР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Прогулки на свежем воздухе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Босохождение</a:t>
            </a: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«Дорожка </a:t>
            </a: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здоровья» (после сна)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Витаминизация </a:t>
            </a:r>
            <a:endParaRPr lang="ru-RU" sz="2200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boleyushchiy-reben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35374" y="950976"/>
            <a:ext cx="3239506" cy="21579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9144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23635" y="4100659"/>
            <a:ext cx="3768365" cy="25122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89437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A37590-F5DA-2DE9-C93B-8B2E0E1F5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5790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Формирование основ безопасного поведения </a:t>
            </a:r>
            <a:b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Форма проведения: беседы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EE4F697-FC16-B805-2E8B-4D120641F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286" y="1181686"/>
            <a:ext cx="9340948" cy="5570805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spc="-5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«Ситуации насильственного поведения со стороны </a:t>
            </a: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знакомого взрослого»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«Опасные ситуации контактов с незнакомыми людьми»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«Если «</a:t>
            </a:r>
            <a:r>
              <a:rPr lang="ru-RU" sz="2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чужой»приходит</a:t>
            </a: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дом»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«Прямые запреты или умение обращаться с некоторыми предметами»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«Открытое окно или балкон– источник опасности»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«Экстремальные ситуации в быту»</a:t>
            </a:r>
            <a:endParaRPr lang="ru-RU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«Если ребенок потерялся на улице»</a:t>
            </a:r>
            <a:endParaRPr lang="ru-RU" sz="22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c2eaa87a2907aed67bf7b78da2501a4f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14360" y="1372362"/>
            <a:ext cx="3977640" cy="26530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200h790_Glavnay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121" y="4005072"/>
            <a:ext cx="4333561" cy="28529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14980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01B862F-ABA6-E557-D705-936564CAC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2991"/>
            <a:ext cx="10112586" cy="13208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Профилактика </a:t>
            </a:r>
            <a:r>
              <a:rPr lang="ru-RU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буллинга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</a:t>
            </a:r>
            <a:r>
              <a:rPr lang="ru-RU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виктимного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поведения в детской среде</a:t>
            </a:r>
            <a:b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Форма проведения: беседы, консультации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A60ABEF-4C7A-E320-F8C1-3D9838E37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«Алгоритм выявления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буллинга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«Агрессивный ребенок в детском саду»</a:t>
            </a:r>
            <a:endParaRPr lang="ru-RU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Буллинг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Что делать если ребенка травят в детском саду»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bulling-obz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8118" y="1014984"/>
            <a:ext cx="4221274" cy="28155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5b2a41cd6ff9944645d21a3c53b732b4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0320" y="3813810"/>
            <a:ext cx="4572000" cy="30441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0_pratica_bullyi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856" y="4017263"/>
            <a:ext cx="4654296" cy="25319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0221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612D19-76B3-BCCC-97FC-874F81C6B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188" y="166541"/>
            <a:ext cx="8596668" cy="132080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Ежегодное участие в акциях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3ED317A-1E53-CADA-B41A-D642FDCB3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4598"/>
            <a:ext cx="10494499" cy="3880773"/>
          </a:xfrm>
        </p:spPr>
        <p:txBody>
          <a:bodyPr numCol="2"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Белая ромашка</a:t>
            </a:r>
          </a:p>
          <a:p>
            <a:pPr marL="0" indent="0" algn="ctr">
              <a:buNone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семирный  день борьбы с туберкулёзом  </a:t>
            </a:r>
          </a:p>
          <a:p>
            <a:pPr marL="0" indent="0">
              <a:buNone/>
            </a:pP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36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36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36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Бирюзовая ленточка </a:t>
            </a:r>
          </a:p>
          <a:p>
            <a:pPr marL="0" indent="0" algn="ctr">
              <a:buNone/>
            </a:pPr>
            <a:r>
              <a:rPr lang="ru-RU" sz="3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(символ чистого неба, незагрязненного воздуха и свободного дыхания без табачного дыма)</a:t>
            </a:r>
          </a:p>
          <a:p>
            <a:endParaRPr lang="ru-RU" sz="2600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лент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846" y="3067199"/>
            <a:ext cx="5054401" cy="37908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леент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6202" y="2724912"/>
            <a:ext cx="4375798" cy="32818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ромашк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60056"/>
            <a:ext cx="3540344" cy="23337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15096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8190" y="216408"/>
            <a:ext cx="8596668" cy="1320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Профилактическая акция 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«Детское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автокресло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изображение_viber_2023-05-16_10-04-57-9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06464" y="1694244"/>
            <a:ext cx="3813008" cy="5084010"/>
          </a:xfrm>
        </p:spPr>
      </p:pic>
      <p:pic>
        <p:nvPicPr>
          <p:cNvPr id="5" name="Рисунок 4" descr="изображение_viber_2023-05-16_10-04-57-5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5426" y="1666240"/>
            <a:ext cx="3708654" cy="4944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448" y="0"/>
            <a:ext cx="11859768" cy="1320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Профилактическая акция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«Как ответственный водитель, пристегни меня, родитель!»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изображение_viber_2023-05-16_10-04-57-22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6432" y="1676454"/>
            <a:ext cx="3886160" cy="51815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9750" y="0"/>
            <a:ext cx="8596668" cy="1320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Профилактическая акция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"Детству - зеленый свет!"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322576"/>
            <a:ext cx="3362113" cy="2521585"/>
          </a:xfrm>
        </p:spPr>
      </p:pic>
      <p:pic>
        <p:nvPicPr>
          <p:cNvPr id="5" name="Рисунок 4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666" y="1563624"/>
            <a:ext cx="3737610" cy="4983480"/>
          </a:xfrm>
          <a:prstGeom prst="rect">
            <a:avLst/>
          </a:prstGeom>
        </p:spPr>
      </p:pic>
      <p:pic>
        <p:nvPicPr>
          <p:cNvPr id="6" name="Рисунок 5" descr="10.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3008" y="1938528"/>
            <a:ext cx="4888992" cy="36667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5742" y="124968"/>
            <a:ext cx="8596668" cy="1320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Профилактическая акция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Внимание, дети!"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3622" y="1502220"/>
            <a:ext cx="5456554" cy="4093370"/>
          </a:xfrm>
        </p:spPr>
      </p:pic>
      <p:pic>
        <p:nvPicPr>
          <p:cNvPr id="5" name="Рисунок 4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368" y="1549607"/>
            <a:ext cx="5495544" cy="41226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D91B41D-F01E-D711-1AC0-D4ABA7284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74" y="207264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 детского творчества 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«Звездная капель» 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(Департамент образования администрации города)</a:t>
            </a:r>
            <a:b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изображение_viber_2023-05-16_10-04-52-4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94893" y="2304288"/>
            <a:ext cx="2634844" cy="3730752"/>
          </a:xfrm>
          <a:prstGeom prst="rect">
            <a:avLst/>
          </a:prstGeom>
        </p:spPr>
      </p:pic>
      <p:pic>
        <p:nvPicPr>
          <p:cNvPr id="5" name="Рисунок 4" descr="изображение_viber_2023-05-16_10-04-52-69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629" y="2167128"/>
            <a:ext cx="2931910" cy="4151376"/>
          </a:xfrm>
          <a:prstGeom prst="rect">
            <a:avLst/>
          </a:prstGeom>
        </p:spPr>
      </p:pic>
      <p:pic>
        <p:nvPicPr>
          <p:cNvPr id="6" name="Рисунок 5" descr="изображение_viber_2023-05-16_10-04-52-93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7086" y="1371600"/>
            <a:ext cx="2779376" cy="3931920"/>
          </a:xfrm>
          <a:prstGeom prst="rect">
            <a:avLst/>
          </a:prstGeom>
        </p:spPr>
      </p:pic>
      <p:pic>
        <p:nvPicPr>
          <p:cNvPr id="7" name="Рисунок 6" descr="изображение_viber_2023-05-16_10-04-53-16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984" y="1783080"/>
            <a:ext cx="3520440" cy="35204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3479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70BCBF-08C0-D0CE-F916-22252BD8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" y="0"/>
            <a:ext cx="9973994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Спортивно-интеллектуальный конкурс </a:t>
            </a:r>
            <a:r>
              <a:rPr lang="ru-RU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Юные знатоки Олимпизма»</a:t>
            </a:r>
            <a:r>
              <a:rPr lang="ru-RU" sz="3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3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(Гриценко Ю.В., эксперт отдела по организации дошкольного образования, работе с населением и образовательными учреждениями МКУ «УДОУ»,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СурГПУ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Солдатенков Ф.Н., Синявский Н.И.)</a:t>
            </a:r>
            <a:endParaRPr lang="ru-RU" sz="4400" dirty="0">
              <a:solidFill>
                <a:schemeClr val="tx1"/>
              </a:solidFill>
            </a:endParaRPr>
          </a:p>
        </p:txBody>
      </p:sp>
      <p:pic>
        <p:nvPicPr>
          <p:cNvPr id="8" name="Рисунок 7" descr="изображение_viber_2023-05-16_10-04-55-1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26" y="2834640"/>
            <a:ext cx="2770632" cy="3694176"/>
          </a:xfrm>
          <a:prstGeom prst="rect">
            <a:avLst/>
          </a:prstGeom>
        </p:spPr>
      </p:pic>
      <p:pic>
        <p:nvPicPr>
          <p:cNvPr id="10" name="Рисунок 9" descr="изображение_viber_2023-05-16_10-04-55-9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48178" y="2340864"/>
            <a:ext cx="3120390" cy="4160520"/>
          </a:xfrm>
          <a:prstGeom prst="rect">
            <a:avLst/>
          </a:prstGeom>
        </p:spPr>
      </p:pic>
      <p:pic>
        <p:nvPicPr>
          <p:cNvPr id="11" name="Рисунок 10" descr="изображение_viber_2023-05-16_10-04-55-66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4920" y="1783080"/>
            <a:ext cx="3407080" cy="2487168"/>
          </a:xfrm>
          <a:prstGeom prst="rect">
            <a:avLst/>
          </a:prstGeom>
        </p:spPr>
      </p:pic>
      <p:pic>
        <p:nvPicPr>
          <p:cNvPr id="12" name="Рисунок 11" descr="изображение_viber_2023-05-16_10-04-55-43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7722" y="3712464"/>
            <a:ext cx="4765964" cy="31455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6457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E13F79-BF9A-5C3B-E739-B0329AA66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793" y="229771"/>
            <a:ext cx="9507675" cy="234341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Городской конкурс </a:t>
            </a: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Папа 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мама я – спортивная </a:t>
            </a:r>
            <a:r>
              <a:rPr lang="ru-RU" sz="32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семья»</a:t>
            </a:r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(БУ «Центр общественного здоровья и медицинской профилактики»</a:t>
            </a:r>
            <a:b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(этот конкурс был освещен на телевидении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СиТВ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 программе «Вставай от 8.11.2022»)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изображение_viber_2023-05-15_08-36-16-5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66" y="2523744"/>
            <a:ext cx="2784348" cy="3712464"/>
          </a:xfrm>
          <a:prstGeom prst="rect">
            <a:avLst/>
          </a:prstGeom>
        </p:spPr>
      </p:pic>
      <p:pic>
        <p:nvPicPr>
          <p:cNvPr id="5" name="Рисунок 4" descr="изображение_viber_2023-05-15_08-36-16-85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5136" y="2423160"/>
            <a:ext cx="4620768" cy="3465576"/>
          </a:xfrm>
          <a:prstGeom prst="rect">
            <a:avLst/>
          </a:prstGeom>
        </p:spPr>
      </p:pic>
      <p:pic>
        <p:nvPicPr>
          <p:cNvPr id="6" name="Рисунок 5" descr="изображение_viber_2023-05-15_08-36-17-12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1154" y="2048256"/>
            <a:ext cx="3380994" cy="45079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4316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909FF7-1A74-BA25-3997-BB9A9C477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29" y="-135117"/>
            <a:ext cx="8596668" cy="1320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Защитника Отечества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(спортивный праздник)</a:t>
            </a:r>
          </a:p>
        </p:txBody>
      </p:sp>
      <p:pic>
        <p:nvPicPr>
          <p:cNvPr id="13" name="Рисунок 12" descr="image-21-02-23-11-32-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12920" y="3278124"/>
            <a:ext cx="4492752" cy="3369564"/>
          </a:xfrm>
          <a:prstGeom prst="rect">
            <a:avLst/>
          </a:prstGeom>
        </p:spPr>
      </p:pic>
      <p:pic>
        <p:nvPicPr>
          <p:cNvPr id="11" name="Содержимое 10" descr="image-21-02-23-11-32.jpe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75489" y="1335024"/>
            <a:ext cx="4516582" cy="3387437"/>
          </a:xfrm>
        </p:spPr>
      </p:pic>
      <p:pic>
        <p:nvPicPr>
          <p:cNvPr id="12" name="Рисунок 11" descr="image-21-02-23-11-32-3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4448" y="969264"/>
            <a:ext cx="4005072" cy="30038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860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35FAF6-746F-F593-1134-D0F516D73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54" y="0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Лыжня России</a:t>
            </a: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(Спортивная школа олимпийского резерва по зимним видам спорта  «Кедр», ЦФП «Надежда»)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изображение_viber_2023-03-28_11-35-22-39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6210" y="2160588"/>
            <a:ext cx="5175249" cy="3881437"/>
          </a:xfrm>
        </p:spPr>
      </p:pic>
      <p:pic>
        <p:nvPicPr>
          <p:cNvPr id="5" name="Рисунок 4" descr="изображение_viber_2023-03-28_11-35-23-5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418" y="2002536"/>
            <a:ext cx="3271266" cy="43616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177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51EC27-CA2C-338B-4C47-96233DA2A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46" y="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Городская комплексная СПАРТАКИАДА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(Центр физической подготовки «Надежда»)</a:t>
            </a:r>
          </a:p>
        </p:txBody>
      </p:sp>
      <p:pic>
        <p:nvPicPr>
          <p:cNvPr id="4" name="Содержимое 3" descr="изображение_viber_2023-04-04_09-37-48-160 — коп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99300"/>
            <a:ext cx="2911078" cy="3881437"/>
          </a:xfrm>
        </p:spPr>
      </p:pic>
      <p:pic>
        <p:nvPicPr>
          <p:cNvPr id="5" name="Рисунок 4" descr="изображение_viber_2023-04-04_09-39-09-84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67050" y="1060704"/>
            <a:ext cx="2173986" cy="2898648"/>
          </a:xfrm>
          <a:prstGeom prst="rect">
            <a:avLst/>
          </a:prstGeom>
        </p:spPr>
      </p:pic>
      <p:pic>
        <p:nvPicPr>
          <p:cNvPr id="6" name="Рисунок 5" descr="изображение_viber_2023-04-04_09-37-33-59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648" y="3950208"/>
            <a:ext cx="4255008" cy="3191256"/>
          </a:xfrm>
          <a:prstGeom prst="rect">
            <a:avLst/>
          </a:prstGeom>
        </p:spPr>
      </p:pic>
      <p:pic>
        <p:nvPicPr>
          <p:cNvPr id="7" name="Рисунок 6" descr="изображение_viber_2023-05-16_10-27-05-52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52466" y="1097280"/>
            <a:ext cx="3497580" cy="4663440"/>
          </a:xfrm>
          <a:prstGeom prst="rect">
            <a:avLst/>
          </a:prstGeom>
        </p:spPr>
      </p:pic>
      <p:pic>
        <p:nvPicPr>
          <p:cNvPr id="9" name="Рисунок 8" descr="изображение_viber_2023-04-04_09-38-08-80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2154" y="1847088"/>
            <a:ext cx="3339846" cy="44531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6268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51EC27-CA2C-338B-4C47-96233DA2A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478" y="0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Губернаторские состязания</a:t>
            </a: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(Муниципальное казённое учреждение «Управление дошкольным образованием»)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изображение_viber_2023-03-14_11-01-54-08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6754" y="1685100"/>
            <a:ext cx="6142958" cy="4607219"/>
          </a:xfrm>
        </p:spPr>
      </p:pic>
      <p:pic>
        <p:nvPicPr>
          <p:cNvPr id="5" name="Рисунок 4" descr="изображение_viber_2023-03-14_11-01-54-5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9272" y="2029968"/>
            <a:ext cx="4535424" cy="34015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5931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51EC27-CA2C-338B-4C47-96233DA2A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614" y="115824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Здоровья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утренняя гимнастика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Содержимое 6" descr="image-07-04-23-14-51-1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453914" y="3430484"/>
            <a:ext cx="3738086" cy="2803565"/>
          </a:xfrm>
        </p:spPr>
      </p:pic>
      <p:pic>
        <p:nvPicPr>
          <p:cNvPr id="8" name="Рисунок 7" descr="image-07-04-23-14-51-1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1584" y="1817370"/>
            <a:ext cx="3953256" cy="2964942"/>
          </a:xfrm>
          <a:prstGeom prst="rect">
            <a:avLst/>
          </a:prstGeom>
        </p:spPr>
      </p:pic>
      <p:pic>
        <p:nvPicPr>
          <p:cNvPr id="9" name="Рисунок 8" descr="изображение_viber_2023-05-15_09-05-50-40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1168" y="2359152"/>
            <a:ext cx="4584192" cy="34381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3392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46304"/>
            <a:ext cx="8596668" cy="1320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Досуг с воспитанниками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«Здорово быть здоровым!»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изображение_viber_2023-05-15_09-05-50-7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4912"/>
            <a:ext cx="3803904" cy="2852928"/>
          </a:xfrm>
          <a:prstGeom prst="rect">
            <a:avLst/>
          </a:prstGeom>
        </p:spPr>
      </p:pic>
      <p:pic>
        <p:nvPicPr>
          <p:cNvPr id="6" name="Рисунок 5" descr="изображение_viber_2023-05-15_09-05-51-0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1723" y="2334288"/>
            <a:ext cx="3609213" cy="3664176"/>
          </a:xfrm>
          <a:prstGeom prst="rect">
            <a:avLst/>
          </a:prstGeom>
        </p:spPr>
      </p:pic>
      <p:pic>
        <p:nvPicPr>
          <p:cNvPr id="8" name="Рисунок 7" descr="image-21-02-22-08-02-2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67328" y="1700784"/>
            <a:ext cx="48768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9902" y="0"/>
            <a:ext cx="8596668" cy="1320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Выставка рисунков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 здоровом теле- здоровый дух!»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изображение_viber_2023-05-16_10-49-56-5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048" y="1152144"/>
            <a:ext cx="6705600" cy="5029200"/>
          </a:xfrm>
          <a:prstGeom prst="rect">
            <a:avLst/>
          </a:prstGeom>
        </p:spPr>
      </p:pic>
      <p:pic>
        <p:nvPicPr>
          <p:cNvPr id="8" name="Рисунок 7" descr="t1634995587a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2079406"/>
            <a:ext cx="4031534" cy="3018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46888" y="353568"/>
            <a:ext cx="12079224" cy="1320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Мероприятие с педагогами и младшими воспитателями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«Мы здоровью скажем да!»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image-07-04-23-14-51-8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4872" y="2896362"/>
            <a:ext cx="4867656" cy="3650742"/>
          </a:xfrm>
          <a:prstGeom prst="rect">
            <a:avLst/>
          </a:prstGeom>
        </p:spPr>
      </p:pic>
      <p:pic>
        <p:nvPicPr>
          <p:cNvPr id="7" name="Рисунок 6" descr="image-07-04-23-14-51-7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160" y="1627632"/>
            <a:ext cx="5193792" cy="3895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-07-04-23-14-51-4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31578" y="459804"/>
            <a:ext cx="5175249" cy="3881437"/>
          </a:xfrm>
        </p:spPr>
      </p:pic>
      <p:pic>
        <p:nvPicPr>
          <p:cNvPr id="5" name="Рисунок 4" descr="image-07-04-23-14-51-6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87440" y="2311146"/>
            <a:ext cx="5087112" cy="3815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-07-04-23-14-51-2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5586" y="167196"/>
            <a:ext cx="5175249" cy="3881437"/>
          </a:xfrm>
        </p:spPr>
      </p:pic>
      <p:pic>
        <p:nvPicPr>
          <p:cNvPr id="5" name="Рисунок 4" descr="image-07-04-23-14-51-1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6896" y="219456"/>
            <a:ext cx="5626608" cy="4219956"/>
          </a:xfrm>
          <a:prstGeom prst="rect">
            <a:avLst/>
          </a:prstGeom>
        </p:spPr>
      </p:pic>
      <p:pic>
        <p:nvPicPr>
          <p:cNvPr id="6" name="Рисунок 5" descr="image-07-04-23-14-51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23232" y="3326130"/>
            <a:ext cx="4940808" cy="3705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51EC27-CA2C-338B-4C47-96233DA2A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70688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Шахматный турнир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МКУ «УДОУ» при поддержке департамента образования Администрации города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этап (отборочный)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 descr="изображение_viber_2023-04-11_16-07-29-56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9362" y="1886268"/>
            <a:ext cx="5175249" cy="3881437"/>
          </a:xfrm>
        </p:spPr>
      </p:pic>
      <p:pic>
        <p:nvPicPr>
          <p:cNvPr id="5" name="Рисунок 4" descr="изображение_viber_2023-04-11_17-11-43-59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034" y="1554480"/>
            <a:ext cx="3648456" cy="48646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6938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6478" y="335280"/>
            <a:ext cx="8596668" cy="1320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этап (дистанционный)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изображение_viber_2023-04-24_08-56-38-34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7658" y="2334324"/>
            <a:ext cx="5175249" cy="3881437"/>
          </a:xfrm>
        </p:spPr>
      </p:pic>
      <p:pic>
        <p:nvPicPr>
          <p:cNvPr id="5" name="Рисунок 4" descr="изображение_viber_2023-04-24_08-56-38-6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5024"/>
            <a:ext cx="3456432" cy="4608576"/>
          </a:xfrm>
          <a:prstGeom prst="rect">
            <a:avLst/>
          </a:prstGeom>
        </p:spPr>
      </p:pic>
      <p:pic>
        <p:nvPicPr>
          <p:cNvPr id="6" name="Рисунок 5" descr="изображение_viber_2023-04-24_08-56-35-74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4176" y="1282446"/>
            <a:ext cx="4191000" cy="3143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51EC27-CA2C-338B-4C47-96233DA2A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34696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Олимпийцы среди нас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МКУ «УДОУ», </a:t>
            </a:r>
            <a:r>
              <a:rPr lang="ru-RU" sz="3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СурГПУ</a:t>
            </a:r>
            <a:r>
              <a:rPr lang="ru-RU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 descr="изображение_viber_2023-04-28_10-56-29-8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320"/>
            <a:ext cx="3943350" cy="5257800"/>
          </a:xfrm>
          <a:prstGeom prst="rect">
            <a:avLst/>
          </a:prstGeom>
        </p:spPr>
      </p:pic>
      <p:pic>
        <p:nvPicPr>
          <p:cNvPr id="5" name="Рисунок 4" descr="изображение_viber_2023-05-15_09-00-41-57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640" y="1906524"/>
            <a:ext cx="6248400" cy="4686300"/>
          </a:xfrm>
          <a:prstGeom prst="rect">
            <a:avLst/>
          </a:prstGeom>
        </p:spPr>
      </p:pic>
      <p:pic>
        <p:nvPicPr>
          <p:cNvPr id="6" name="Рисунок 5" descr="изображение_viber_2023-05-15_09-00-41-88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92853" y="923544"/>
            <a:ext cx="2561052" cy="3511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8743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C6C425-18DD-4532-BDD6-372F121B0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46" y="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</a:t>
            </a:r>
            <a: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сероссийский физкультурно- спортивный комплекс «Готов к труду и обороне»</a:t>
            </a:r>
            <a:br>
              <a:rPr lang="ru-RU" sz="2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(Центр диагностики и консультирования)</a:t>
            </a:r>
            <a:endParaRPr lang="ru-RU" sz="48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wvwc9khme_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91491"/>
            <a:ext cx="5103717" cy="3184719"/>
          </a:xfrm>
        </p:spPr>
      </p:pic>
      <p:pic>
        <p:nvPicPr>
          <p:cNvPr id="5" name="Рисунок 4" descr="изображение_viber_2023-03-24_09-38-20-8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40986" y="2057400"/>
            <a:ext cx="3442716" cy="4590288"/>
          </a:xfrm>
          <a:prstGeom prst="rect">
            <a:avLst/>
          </a:prstGeom>
        </p:spPr>
      </p:pic>
      <p:pic>
        <p:nvPicPr>
          <p:cNvPr id="6" name="Рисунок 5" descr="изображение_viber_2023-03-28_11-36-45-3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842" y="1106424"/>
            <a:ext cx="3655314" cy="48737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582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322296" y="310896"/>
          <a:ext cx="8715436" cy="614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93995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6fbab278b3e74cea833e2310524d346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8788" y="0"/>
            <a:ext cx="10279460" cy="6852973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F1E33BB-6597-20EA-C437-F3702BB74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59" y="637736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Десять золотых правил </a:t>
            </a:r>
            <a:r>
              <a:rPr lang="ru-RU" sz="36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здоровьесбережения</a:t>
            </a: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69024D1-8E09-34F6-A903-4B63A2827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475" y="1266092"/>
            <a:ext cx="8932985" cy="5409027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3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Соблюдайте режим дня!</a:t>
            </a:r>
            <a:endParaRPr lang="ru-RU" sz="3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Обращайте больше внимания на питание!</a:t>
            </a:r>
            <a:endParaRPr lang="ru-RU" sz="3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Больше двигайтесь!</a:t>
            </a:r>
            <a:endParaRPr lang="ru-RU" sz="3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Спите в прохладной комнате!</a:t>
            </a:r>
            <a:endParaRPr lang="ru-RU" sz="3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Не гасите в себе гнев, дайте вырваться ему наружу!</a:t>
            </a:r>
            <a:endParaRPr lang="ru-RU" sz="3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Постоянно занимайтесь интеллектуальной деятельностью!</a:t>
            </a:r>
            <a:endParaRPr lang="ru-RU" sz="3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Гоните прочь уныние и хандру!</a:t>
            </a:r>
            <a:endParaRPr lang="ru-RU" sz="3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Адекватно реагируйте на все проявления своего организма!</a:t>
            </a:r>
            <a:endParaRPr lang="ru-RU" sz="3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Старайтесь получать как можно больше положительных эмоций!</a:t>
            </a:r>
            <a:endParaRPr lang="ru-RU" sz="3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• Желайте себе и окружающим только добра!</a:t>
            </a:r>
            <a:endParaRPr lang="ru-RU" sz="3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3245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261</TotalTime>
  <Words>830</Words>
  <Application>Microsoft Office PowerPoint</Application>
  <PresentationFormat>Произвольный</PresentationFormat>
  <Paragraphs>154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Аспект</vt:lpstr>
      <vt:lpstr>Анализ заболеваемости и выполнение плана физкультурно- оздоровительной работы за 2022-2023 учебный год</vt:lpstr>
      <vt:lpstr>Слайд 2</vt:lpstr>
      <vt:lpstr>ЦЕНТР ЗДОРОВЬСБЕРЕЖЕНИЯ</vt:lpstr>
      <vt:lpstr>Слайд 4</vt:lpstr>
      <vt:lpstr>Слайд 5</vt:lpstr>
      <vt:lpstr>Организация деятельности центра</vt:lpstr>
      <vt:lpstr>Всего случаев (ОРЗ,ОРВИ, ГРИПП и прочие)</vt:lpstr>
      <vt:lpstr>ИНДЕКС здоровья (норма 15%-40%)</vt:lpstr>
      <vt:lpstr>План работы центра здоровьсбережения</vt:lpstr>
      <vt:lpstr>БУ «Центр общественного здоровья и медицинской профилактики» Форма проведения: лекции</vt:lpstr>
      <vt:lpstr>Слайд 11</vt:lpstr>
      <vt:lpstr>Профилактика заболеваемости Форма проведения: беседы</vt:lpstr>
      <vt:lpstr>Формирование основ безопасного поведения  Форма проведения: беседы </vt:lpstr>
      <vt:lpstr>Профилактика буллинга и виктимного поведения в детской среде Форма проведения: беседы, консультации</vt:lpstr>
      <vt:lpstr>Ежегодное участие в акциях</vt:lpstr>
      <vt:lpstr>Профилактическая акция  «Детское автокресло»</vt:lpstr>
      <vt:lpstr>Профилактическая акция  «Как ответственный водитель, пристегни меня, родитель!»</vt:lpstr>
      <vt:lpstr>Профилактическая акция  "Детству - зеленый свет!"</vt:lpstr>
      <vt:lpstr>Профилактическая акция  "Внимание, дети!"</vt:lpstr>
      <vt:lpstr> Конкурс детского творчества   «Звездная капель»  (Департамент образования администрации города) </vt:lpstr>
      <vt:lpstr>Спортивно-интеллектуальный конкурс  «Юные знатоки Олимпизма» (Гриценко Ю.В., эксперт отдела по организации дошкольного образования, работе с населением и образовательными учреждениями МКУ «УДОУ», СурГПУ: Солдатенков Ф.Н., Синявский Н.И.)</vt:lpstr>
      <vt:lpstr>Городской конкурс  «Папа мама я – спортивная семья» (БУ «Центр общественного здоровья и медицинской профилактики» (этот конкурс был освещен на телевидении СиТВ в программе «Вставай от 8.11.2022»)</vt:lpstr>
      <vt:lpstr>День Защитника Отечества (спортивный праздник)</vt:lpstr>
      <vt:lpstr>Лыжня России (Спортивная школа олимпийского резерва по зимним видам спорта  «Кедр», ЦФП «Надежда»)</vt:lpstr>
      <vt:lpstr>Городская комплексная СПАРТАКИАДА (Центр физической подготовки «Надежда»)</vt:lpstr>
      <vt:lpstr>Губернаторские состязания (Муниципальное казённое учреждение «Управление дошкольным образованием»)</vt:lpstr>
      <vt:lpstr>День Здоровья утренняя гимнастика</vt:lpstr>
      <vt:lpstr>Досуг с воспитанниками  «Здорово быть здоровым!»</vt:lpstr>
      <vt:lpstr>Выставка рисунков  «В здоровом теле- здоровый дух!»</vt:lpstr>
      <vt:lpstr>Мероприятие с педагогами и младшими воспитателями «Мы здоровью скажем да!»</vt:lpstr>
      <vt:lpstr>Слайд 31</vt:lpstr>
      <vt:lpstr>Слайд 32</vt:lpstr>
      <vt:lpstr>Шахматный турнир  (МКУ «УДОУ» при поддержке департамента образования Администрации города)  1 этап (отборочный)</vt:lpstr>
      <vt:lpstr>2 этап (дистанционный)</vt:lpstr>
      <vt:lpstr>Олимпийцы среди нас (МКУ «УДОУ», СурГПУ) </vt:lpstr>
      <vt:lpstr>Всероссийский физкультурно- спортивный комплекс «Готов к труду и обороне» (Центр диагностики и консультирования)</vt:lpstr>
      <vt:lpstr>Слайд 37</vt:lpstr>
      <vt:lpstr>Слайд 38</vt:lpstr>
      <vt:lpstr>Десять золотых правил здоровьесбережения: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заболеваемости и выполнение плана физкультурно- оздоровительной работы за 2022-2023 учебный год</dc:title>
  <dc:creator>Пользователь</dc:creator>
  <cp:lastModifiedBy>ПК</cp:lastModifiedBy>
  <cp:revision>30</cp:revision>
  <dcterms:created xsi:type="dcterms:W3CDTF">2023-05-15T18:00:55Z</dcterms:created>
  <dcterms:modified xsi:type="dcterms:W3CDTF">2023-05-19T08:09:55Z</dcterms:modified>
</cp:coreProperties>
</file>