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3"/>
  </p:notesMasterIdLst>
  <p:sldIdLst>
    <p:sldId id="256" r:id="rId2"/>
    <p:sldId id="288" r:id="rId3"/>
    <p:sldId id="257" r:id="rId4"/>
    <p:sldId id="298" r:id="rId5"/>
    <p:sldId id="299" r:id="rId6"/>
    <p:sldId id="297" r:id="rId7"/>
    <p:sldId id="290" r:id="rId8"/>
    <p:sldId id="291" r:id="rId9"/>
    <p:sldId id="259" r:id="rId10"/>
    <p:sldId id="289" r:id="rId11"/>
    <p:sldId id="258" r:id="rId12"/>
    <p:sldId id="294" r:id="rId13"/>
    <p:sldId id="300" r:id="rId14"/>
    <p:sldId id="295" r:id="rId15"/>
    <p:sldId id="296" r:id="rId16"/>
    <p:sldId id="260" r:id="rId17"/>
    <p:sldId id="261" r:id="rId18"/>
    <p:sldId id="272" r:id="rId19"/>
    <p:sldId id="262" r:id="rId20"/>
    <p:sldId id="273" r:id="rId21"/>
    <p:sldId id="263" r:id="rId22"/>
    <p:sldId id="271" r:id="rId23"/>
    <p:sldId id="275" r:id="rId24"/>
    <p:sldId id="266" r:id="rId25"/>
    <p:sldId id="264" r:id="rId26"/>
    <p:sldId id="269" r:id="rId27"/>
    <p:sldId id="268" r:id="rId28"/>
    <p:sldId id="267" r:id="rId29"/>
    <p:sldId id="277" r:id="rId30"/>
    <p:sldId id="287" r:id="rId31"/>
    <p:sldId id="301" r:id="rId32"/>
    <p:sldId id="286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92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6BE42-E807-4008-BC35-D37C4AB3E0B8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57B02-F59B-4951-8DC9-9FCE8A463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7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57B02-F59B-4951-8DC9-9FCE8A463AB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493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57B02-F59B-4951-8DC9-9FCE8A463AB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642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8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5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844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380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89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43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27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798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978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965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25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41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00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29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79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8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8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5E6121C-DFA6-4CE8-B55D-06079E75947E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38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docs.google.com/forms/d/e/1FAIpQLSe05cCZI5JSFRi5mskJIqqGxygONXDR2z8_WljMbTKK6NIWaw/viewform?usp=sharin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3ikhfQ6_Zgj0VQ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sosh7-ugansk.ru/storage/app/uploads/public/5bc/ee4/ced/5bcee4ced9a3e021569423.pdf" TargetMode="External"/><Relationship Id="rId2" Type="http://schemas.openxmlformats.org/officeDocument/2006/relationships/hyperlink" Target="https://nsportal.ru/detskiy-sad/razvitie-rechi/2019/10/09/aktualnye-problemy-razvitiya-rechi-doshkolnikov-na-sovremenn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teractive-plus.ru/e-articles/192/Action192-14187.pdf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6533" y="1306838"/>
            <a:ext cx="10058400" cy="298852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цифровых образовательных ресурсов в реализации проектов с детьми старшего дошкольного возраста!»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0788" y="89210"/>
            <a:ext cx="10582236" cy="624467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№18 «Мишутка»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13757" y="4565141"/>
            <a:ext cx="4371278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воспитатель: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Красноперова Наталья 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61867" y="6222957"/>
            <a:ext cx="437127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2023г.</a:t>
            </a:r>
          </a:p>
        </p:txBody>
      </p:sp>
    </p:spTree>
    <p:extLst>
      <p:ext uri="{BB962C8B-B14F-4D97-AF65-F5344CB8AC3E}">
        <p14:creationId xmlns:p14="http://schemas.microsoft.com/office/powerpoint/2010/main" val="70674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190" y="571637"/>
            <a:ext cx="10364451" cy="1596177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5190" y="2298443"/>
            <a:ext cx="11106614" cy="1555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>
              <a:lnSpc>
                <a:spcPct val="150000"/>
              </a:lnSpc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РЕЧИ КАК СРЕДСТВО ОБЩЕНИЯ ДЕТЕЙ СТАРШЕГО ДОШКОЛЬНОГО ВОЗРАСТА ПОСРЕДСТВОМ ТЕАТРАЛИЗОВАННОЙ ДЕЯТЕЛЬНОСТИ, С ИСПОЛЬЗОВАНИЕМ ЦОР.</a:t>
            </a:r>
          </a:p>
        </p:txBody>
      </p:sp>
    </p:spTree>
    <p:extLst>
      <p:ext uri="{BB962C8B-B14F-4D97-AF65-F5344CB8AC3E}">
        <p14:creationId xmlns:p14="http://schemas.microsoft.com/office/powerpoint/2010/main" val="3560965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57" y="356840"/>
            <a:ext cx="10364451" cy="9701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617946" cy="5864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социально-коммуникативное развитие: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организовать развивающую предметно-пространственную среду в группе, выступающей в роли стимулятора, движущей силы в целостном процессе становления личности дошкольника, что будет способствовать формированию коммуникативных навыков; создать коммуникативно-диалоговую основу взаимоотношений дошкольников со взрослыми и сверстниками как аспекта нравственного развития ребенка и становления личности ребенка-дошкольника при включенности в театрализованную деятельность, формировать навык использования ЦОР.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речевое развитие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развивать речевую активность детей, формировать выразительную, эмоционально-окрашенную речь детей старшего дошкольного возраста; 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познавательное развитие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формировать умение понимать смысл сказки, вовлекая детей в совместную содержательную и активную деятельность, вызывая у них радостное чувство успеха и положительные эмоции;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физическое развитие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развивать двигательную активность детей; учить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координировать речь с движением;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художественно-эстетическое развитие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развивать творческую самостоятельность, эстетический вкус в передаче образа; артистические навыки.</a:t>
            </a:r>
          </a:p>
        </p:txBody>
      </p:sp>
    </p:spTree>
    <p:extLst>
      <p:ext uri="{BB962C8B-B14F-4D97-AF65-F5344CB8AC3E}">
        <p14:creationId xmlns:p14="http://schemas.microsoft.com/office/powerpoint/2010/main" val="4215231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327" y="552251"/>
            <a:ext cx="10364451" cy="97015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631" y="1951864"/>
            <a:ext cx="9359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ВОСПИТАННИКИ СТАРШЕГО ДОШКОЛЬНОГО ВОЗРАСТА, РОДИТЕЛИ (ЗАКОННЫЕ ПРЕДСТАВИТЕЛИ),  ПЕДАГОГИ МБДОУ.</a:t>
            </a:r>
          </a:p>
        </p:txBody>
      </p:sp>
    </p:spTree>
    <p:extLst>
      <p:ext uri="{BB962C8B-B14F-4D97-AF65-F5344CB8AC3E}">
        <p14:creationId xmlns:p14="http://schemas.microsoft.com/office/powerpoint/2010/main" val="2468650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925" y="552251"/>
            <a:ext cx="10364451" cy="9701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основа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9365" y="1240308"/>
            <a:ext cx="11353856" cy="5617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450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«Об образовании в РФ» (от 29.12.2012года № 273 – ФЗ) (с изменениями от 14 июля 2022 года) (редакция, действующая с 1 сентября 2022 года); </a:t>
            </a:r>
          </a:p>
          <a:p>
            <a:pPr indent="450000" algn="just">
              <a:lnSpc>
                <a:spcPct val="150000"/>
              </a:lnSpc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Федеральный государственный образовательный стандарт дошкольного образования (приказ Министерства образования и науки РФ от 17 октября 2013г. №1155); </a:t>
            </a:r>
          </a:p>
          <a:p>
            <a:pPr indent="450000" algn="just">
              <a:lnSpc>
                <a:spcPct val="150000"/>
              </a:lnSpc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Стратегия развития воспитания в Российской Федерации на период до 2025 года" Распоряжение Правительства Российской Федерации от 29 мая 2015 г. N 996-р г. Москва ";</a:t>
            </a:r>
          </a:p>
          <a:p>
            <a:pPr indent="450000" algn="just">
              <a:lnSpc>
                <a:spcPct val="150000"/>
              </a:lnSpc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Основная образовательная программа дошкольного образования МБДОУ №18 «Мишутка»;</a:t>
            </a:r>
          </a:p>
          <a:p>
            <a:pPr indent="450000" algn="just">
              <a:lnSpc>
                <a:spcPct val="150000"/>
              </a:lnSpc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Рабочая программа воспитания МБДОУ №18 «Мишутка».</a:t>
            </a:r>
          </a:p>
        </p:txBody>
      </p:sp>
    </p:spTree>
    <p:extLst>
      <p:ext uri="{BB962C8B-B14F-4D97-AF65-F5344CB8AC3E}">
        <p14:creationId xmlns:p14="http://schemas.microsoft.com/office/powerpoint/2010/main" val="2597114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0388" y="981708"/>
            <a:ext cx="10364451" cy="9701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значимость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6968" y="2327371"/>
            <a:ext cx="1072787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ТОМ, ЧТО ЕГО РЕАЛИЗАЦИЯ ОПРЕДЕЛЯЕТ ФОРМИРОВАНИЕ КОММУНИКАТИВНО-РАЗВИТОЙ ЛИЧНОСТИ ДОШКОЛЬНИКА, СПОСОБНОЙ К ПОЛНОМУ ВЗАИМОДЕЙСТВИЮ С ОКРУЖАЮЩИМ.</a:t>
            </a:r>
          </a:p>
          <a:p>
            <a:pPr indent="457200"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РАЗРАБОТАН С УЧЕТОМ ВОЗРАСТНЫХ И ИНДИВИДУАЛЬНЫХ ОСОБЕННОСТЕЙ ДЕТЕЙ СТАРШЕГО ДОШКОЛЬНОГО ВОЗРАСТА, А ТАКЖЕ ЗАКОНОМЕРНОСТЕЙ ПСИХИЧЕСКОГО РАЗВИТИЯ ДЕТЕЙ ДАННОГО ВОЗРАСТА. </a:t>
            </a:r>
          </a:p>
          <a:p>
            <a:pPr indent="457200" algn="just"/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488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693544"/>
            <a:ext cx="10364451" cy="9701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6300" y="1663700"/>
            <a:ext cx="109093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БУДЕТ СПОСОБСТВОВАТЬ РЕШЕНИЮ КОНКРЕТНЫХ ПРАКТИЧЕСКИХ ЗАДАЧ, СПОСОБСТВОВАТЬ УСТРАНЕНИЮ СУЩЕСТВУЮЩИХ ЗАТРУДНЕНИЙ СО СТОРОНЫ ПЕДАГОГИЧЕСКОГО КОЛЛЕКТИВА В ПОЗНАВАТЕЛЬНОЙ ОБЛАСТИ, ОБЕСПЕЧИТ ВЗАИМОДЕЙСТВИЕ С ДРУГИМИ УЧРЕЖДЕНИЯМИ ГОРОДА. В РЕАЛИЗАЦИИ ПРОЕКТА НАЙДЕНЫ ИННОВАЦИОННЫЕ ТЕХНОЛОГИИ И МЕХАНИЗМЫ ФОРМИРОВАНИЯ КОММУНИКАТИВНЫХ НАВЫКОВ У ДЕТЕЙ ДОШКОЛЬНОГО ВОЗРАСТА, ПРИОБРЕТЕН ОПЫТ СЕТЕВОЙ ФОРМЫ ВЗАИМОДЕЙСТВИЯ (ОНЛАЙН-ВЫСТАВКА ДЕТСКО-РОДИТЕЛЬСКИХ РАБОТ «ТЕАТР И МЫ», СОЗДАНИЕ РАЗДЕЛА «ТЕАТР НАШИМИ ГЛАЗАМИ» НА ОФИЦИАЛЬНОМ САЙТЕ МБДОУ, ДИСТАНЦИОННОЕ КОНСУЛЬТИРОВАНИЕ РОДИТЕЛЕЙ В ПРОЦЕССЕ РЕАЛИЗАЦИИ ПРОЕКТА И ПОДГОТОВКИ ЗАДАНИЙ, ВИРТУАЛЬНЫЕ ВЫСТАВКИ).</a:t>
            </a:r>
          </a:p>
          <a:p>
            <a:pPr indent="457200" algn="just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54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276460"/>
            <a:ext cx="10364451" cy="89488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реализации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 3 9"/>
          <p:cNvSpPr/>
          <p:nvPr/>
        </p:nvSpPr>
        <p:spPr>
          <a:xfrm>
            <a:off x="783992" y="961792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2699"/>
              <a:gd name="adj8" fmla="val 19801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личностно-ориентированного общения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 3 10"/>
          <p:cNvSpPr/>
          <p:nvPr/>
        </p:nvSpPr>
        <p:spPr>
          <a:xfrm>
            <a:off x="2193074" y="2091779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2699"/>
              <a:gd name="adj8" fmla="val 1980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тематического планирования материала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Выноска 3 11"/>
          <p:cNvSpPr/>
          <p:nvPr/>
        </p:nvSpPr>
        <p:spPr>
          <a:xfrm>
            <a:off x="3631581" y="3217115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2699"/>
              <a:gd name="adj8" fmla="val 1980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наглядности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Выноска 3 12"/>
          <p:cNvSpPr/>
          <p:nvPr/>
        </p:nvSpPr>
        <p:spPr>
          <a:xfrm>
            <a:off x="5033545" y="4342451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2699"/>
              <a:gd name="adj8" fmla="val 1980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последовательности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Выноска 3 13"/>
          <p:cNvSpPr/>
          <p:nvPr/>
        </p:nvSpPr>
        <p:spPr>
          <a:xfrm>
            <a:off x="6505507" y="5438984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58949"/>
              <a:gd name="adj8" fmla="val 2967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занимательности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177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53774" y="841661"/>
            <a:ext cx="5319020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этап – подготовительный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311925"/>
              </p:ext>
            </p:extLst>
          </p:nvPr>
        </p:nvGraphicFramePr>
        <p:xfrm>
          <a:off x="122848" y="1425411"/>
          <a:ext cx="11980871" cy="5163873"/>
        </p:xfrm>
        <a:graphic>
          <a:graphicData uri="http://schemas.openxmlformats.org/drawingml/2006/table">
            <a:tbl>
              <a:tblPr firstRow="1" firstCol="1" bandRow="1"/>
              <a:tblGrid>
                <a:gridCol w="1790423">
                  <a:extLst>
                    <a:ext uri="{9D8B030D-6E8A-4147-A177-3AD203B41FA5}">
                      <a16:colId xmlns:a16="http://schemas.microsoft.com/office/drawing/2014/main" val="1720944849"/>
                    </a:ext>
                  </a:extLst>
                </a:gridCol>
                <a:gridCol w="2617593">
                  <a:extLst>
                    <a:ext uri="{9D8B030D-6E8A-4147-A177-3AD203B41FA5}">
                      <a16:colId xmlns:a16="http://schemas.microsoft.com/office/drawing/2014/main" val="816307548"/>
                    </a:ext>
                  </a:extLst>
                </a:gridCol>
                <a:gridCol w="1240270">
                  <a:extLst>
                    <a:ext uri="{9D8B030D-6E8A-4147-A177-3AD203B41FA5}">
                      <a16:colId xmlns:a16="http://schemas.microsoft.com/office/drawing/2014/main" val="3505861163"/>
                    </a:ext>
                  </a:extLst>
                </a:gridCol>
                <a:gridCol w="1929421">
                  <a:extLst>
                    <a:ext uri="{9D8B030D-6E8A-4147-A177-3AD203B41FA5}">
                      <a16:colId xmlns:a16="http://schemas.microsoft.com/office/drawing/2014/main" val="1949962423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3537710022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1833079104"/>
                    </a:ext>
                  </a:extLst>
                </a:gridCol>
              </a:tblGrid>
              <a:tr h="318124"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Ожидаемый результат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28593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705089"/>
                  </a:ext>
                </a:extLst>
              </a:tr>
              <a:tr h="4023365"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этап </a:t>
                      </a: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подготовительный </a:t>
                      </a:r>
                      <a:endParaRPr lang="ru-RU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Изучение и анализ методической литературы по данной проблеме.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актуальности и проблемы проекта.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Выдвижение гипотезы, определение целей и задач. 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уровня представлений родителей о влиянии используемых в детском саду театрализованных игр на развитие речи детей и навыков общения их со взрослыми и сверстниками.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театрализованной развивающей среды музыкального зала и группы. 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 - декабрь 2022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детей сформируется устойчивый интерес к театрально-игровой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деятельности, желание участвовать в спектакле по сюжету знакомой сказки</a:t>
                      </a:r>
                      <a:r>
                        <a:rPr lang="ru-RU" sz="15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творческая группа. Создан банк данных по результатам мониторинга, разработка планов сотрудничества, заинтересованность родителей.</a:t>
                      </a: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Заинтересованность педагогических работников в реализации данного проекта и во взаимном сотрудничестве в работе по театрализованной деятельности с детьми.</a:t>
                      </a: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843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678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на подготовительном этапе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005922"/>
              </p:ext>
            </p:extLst>
          </p:nvPr>
        </p:nvGraphicFramePr>
        <p:xfrm>
          <a:off x="468354" y="925551"/>
          <a:ext cx="11050856" cy="57751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5379">
                  <a:extLst>
                    <a:ext uri="{9D8B030D-6E8A-4147-A177-3AD203B41FA5}">
                      <a16:colId xmlns:a16="http://schemas.microsoft.com/office/drawing/2014/main" val="3491732764"/>
                    </a:ext>
                  </a:extLst>
                </a:gridCol>
                <a:gridCol w="2704909">
                  <a:extLst>
                    <a:ext uri="{9D8B030D-6E8A-4147-A177-3AD203B41FA5}">
                      <a16:colId xmlns:a16="http://schemas.microsoft.com/office/drawing/2014/main" val="675881921"/>
                    </a:ext>
                  </a:extLst>
                </a:gridCol>
                <a:gridCol w="2998626">
                  <a:extLst>
                    <a:ext uri="{9D8B030D-6E8A-4147-A177-3AD203B41FA5}">
                      <a16:colId xmlns:a16="http://schemas.microsoft.com/office/drawing/2014/main" val="2375380725"/>
                    </a:ext>
                  </a:extLst>
                </a:gridCol>
                <a:gridCol w="3131942">
                  <a:extLst>
                    <a:ext uri="{9D8B030D-6E8A-4147-A177-3AD203B41FA5}">
                      <a16:colId xmlns:a16="http://schemas.microsoft.com/office/drawing/2014/main" val="3372159893"/>
                    </a:ext>
                  </a:extLst>
                </a:gridCol>
              </a:tblGrid>
              <a:tr h="582393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</a:rPr>
                        <a:t>Образовательная область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Деятельность с детьми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>
                          <a:effectLst/>
                        </a:rPr>
                        <a:t>Деятельность с родителями</a:t>
                      </a:r>
                      <a:endParaRPr lang="ru-RU" sz="16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Деятельность с педагогами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088506667"/>
                  </a:ext>
                </a:extLst>
              </a:tr>
              <a:tr h="1019081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Социально-коммуникативное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беседа «Что такое театр».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Игра: «Кто из нас самый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наблюдательный»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Онлайн-консультация «Театрализованная деятельность в детском саду»,(ЦОР)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«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– практикум «Домашний театр»(ЦОР)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1592006417"/>
                  </a:ext>
                </a:extLst>
              </a:tr>
              <a:tr h="107819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Речевое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игра-диалог «Театральные профессии»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идей (общее родительское собрание, онлайн) «Домашний театр как средство формирования отношений в семье».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Онлайн-ярмарка педагогических идей «Развитие речи детей через театрализованную деятельность»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754862048"/>
                  </a:ext>
                </a:extLst>
              </a:tr>
              <a:tr h="95246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Познавательное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-игра «Узнай сказку» (по иллюстрациям, по отрывкам) (использование интерактивного комплекса)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онлайн «Как изготовить театральную куклу?» 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ринг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Игрушки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говорушки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990187617"/>
                  </a:ext>
                </a:extLst>
              </a:tr>
              <a:tr h="1190582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Физическое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Весёлая пантомима. «Немой диалог», «Загадки без слов с движениями» (с использованием интерактивного пола)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Родительский онлайн – марафон 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 часы идут, идут»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семинар- тренинг «Я весёлый осьминог»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844038871"/>
                  </a:ext>
                </a:extLst>
              </a:tr>
              <a:tr h="95246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Художественно-эстетическое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пауза «Сказку ты, дружок, послушай и сыграй»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 онлайн (театральная минутка) «Мы, веселые ребята, любим петь и танцевать»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Аукцион (онлайн) «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Оживлялки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(кто как двигается)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1892929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6268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9667" y="841661"/>
            <a:ext cx="4647234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этап – практический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193814"/>
              </p:ext>
            </p:extLst>
          </p:nvPr>
        </p:nvGraphicFramePr>
        <p:xfrm>
          <a:off x="122848" y="1425411"/>
          <a:ext cx="11980871" cy="4980993"/>
        </p:xfrm>
        <a:graphic>
          <a:graphicData uri="http://schemas.openxmlformats.org/drawingml/2006/table">
            <a:tbl>
              <a:tblPr firstRow="1" firstCol="1" bandRow="1"/>
              <a:tblGrid>
                <a:gridCol w="1790423">
                  <a:extLst>
                    <a:ext uri="{9D8B030D-6E8A-4147-A177-3AD203B41FA5}">
                      <a16:colId xmlns:a16="http://schemas.microsoft.com/office/drawing/2014/main" val="3029707806"/>
                    </a:ext>
                  </a:extLst>
                </a:gridCol>
                <a:gridCol w="2617593">
                  <a:extLst>
                    <a:ext uri="{9D8B030D-6E8A-4147-A177-3AD203B41FA5}">
                      <a16:colId xmlns:a16="http://schemas.microsoft.com/office/drawing/2014/main" val="636953825"/>
                    </a:ext>
                  </a:extLst>
                </a:gridCol>
                <a:gridCol w="1240270">
                  <a:extLst>
                    <a:ext uri="{9D8B030D-6E8A-4147-A177-3AD203B41FA5}">
                      <a16:colId xmlns:a16="http://schemas.microsoft.com/office/drawing/2014/main" val="2416369503"/>
                    </a:ext>
                  </a:extLst>
                </a:gridCol>
                <a:gridCol w="1929421">
                  <a:extLst>
                    <a:ext uri="{9D8B030D-6E8A-4147-A177-3AD203B41FA5}">
                      <a16:colId xmlns:a16="http://schemas.microsoft.com/office/drawing/2014/main" val="1341523354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1632322961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294265488"/>
                    </a:ext>
                  </a:extLst>
                </a:gridCol>
              </a:tblGrid>
              <a:tr h="318124"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Ожидаемый результат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3087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257421"/>
                  </a:ext>
                </a:extLst>
              </a:tr>
              <a:tr h="4023365"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этап </a:t>
                      </a: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–практический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методической основы для реализации проекта.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игровой среды для самостоятельной театрализованной деятельности детей в детском саду.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Подбор видео и музыкальных иллюстраций для спектакля.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Изготовление дeкораций и атрибутов.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Изготовление различных видов театра детьми и их родителями, использование их для детских игр дома.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Непосредственная постановка спектакля «Гуси-лебеди» воспитанниками старшего дошкольного возраста (6-7 лет) группы «Умка».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Январь–февраль 2023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станут дружнее, зародится чувство партнерства.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Сформировано умение передавать характер персонажа интонационной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выразительностью речи, мимикой, жестами.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Умение строить ролевые диалоги и согласовывать свои действия с другими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детьми в ходе спектакля.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Умение свободно держаться на сцене.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Повысится интерес родителей к жизни детей в ДОУ.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Проявление творческих способностей в театральной деятельности; установление партнёрских отношений с ребёнком и педагогами.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образовательная модель воспитания основ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театрализованной деятельности как средства повышения коммуникативных навыков детей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 возраста, обеспечивающей взаимодействие всех субъектов образовательного процесса (педагоги, родители, ребенок). Повышение профессионального мастерства в области театрализованного искусства.</a:t>
                      </a: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компетентности и пополнение опыта работы в вопросах художественно-эстетического развития и воспитания детей и проектной деятельности.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312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68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73566" y="505838"/>
            <a:ext cx="4640093" cy="60473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 Макаренко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 мной работали десятки молодых педагогов. Я убедился, что как бы человек успешно не кончил педагогический вуз, как бы он не был талантлив, а если не будет учиться на опыте, никогда не будет хорошим педагогом, я сам учился у более старых педагогов…»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488" y="505838"/>
            <a:ext cx="5700409" cy="6184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2007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27718" y="65059"/>
            <a:ext cx="6566093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ctr">
              <a:lnSpc>
                <a:spcPct val="107000"/>
              </a:lnSpc>
              <a:spcAft>
                <a:spcPts val="25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Формы работы на практическом этапе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382181"/>
              </p:ext>
            </p:extLst>
          </p:nvPr>
        </p:nvGraphicFramePr>
        <p:xfrm>
          <a:off x="189571" y="639378"/>
          <a:ext cx="11731083" cy="61912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0485">
                  <a:extLst>
                    <a:ext uri="{9D8B030D-6E8A-4147-A177-3AD203B41FA5}">
                      <a16:colId xmlns:a16="http://schemas.microsoft.com/office/drawing/2014/main" val="1980988258"/>
                    </a:ext>
                  </a:extLst>
                </a:gridCol>
                <a:gridCol w="3851307">
                  <a:extLst>
                    <a:ext uri="{9D8B030D-6E8A-4147-A177-3AD203B41FA5}">
                      <a16:colId xmlns:a16="http://schemas.microsoft.com/office/drawing/2014/main" val="2481176896"/>
                    </a:ext>
                  </a:extLst>
                </a:gridCol>
                <a:gridCol w="2455010">
                  <a:extLst>
                    <a:ext uri="{9D8B030D-6E8A-4147-A177-3AD203B41FA5}">
                      <a16:colId xmlns:a16="http://schemas.microsoft.com/office/drawing/2014/main" val="1577862580"/>
                    </a:ext>
                  </a:extLst>
                </a:gridCol>
                <a:gridCol w="3034281">
                  <a:extLst>
                    <a:ext uri="{9D8B030D-6E8A-4147-A177-3AD203B41FA5}">
                      <a16:colId xmlns:a16="http://schemas.microsoft.com/office/drawing/2014/main" val="1892325658"/>
                    </a:ext>
                  </a:extLst>
                </a:gridCol>
              </a:tblGrid>
              <a:tr h="510341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детьми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родителями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педагогами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1103054247"/>
                  </a:ext>
                </a:extLst>
              </a:tr>
              <a:tr h="111625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беседа с детьми о театральных понятиях-сцена, занавес, спектакль, аплодисменты, сценарист, дублер. Интерактивная игра «Поиграем в сказку» (знакомство со сказкой «Гуси-лебеди)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Круглый стол онлайн «Семейная мастерская, изготовим атрибуты для русской народной сказки «Гуси-лебеди»(ЦОР)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практикум «Волшебные превращения, подготовка атрибутов к сказкам»(ЦОР)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2736172765"/>
                  </a:ext>
                </a:extLst>
              </a:tr>
              <a:tr h="133950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Интерактивное речевое упражнение «Кто за кем идет» М. Картушин. Игры и упражнения: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«Диктор»,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«Изобрази героя»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КВН онлайн «Читайте детям русские народные сказки».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Семинары-тренинг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речи детей через театрализованную деятельность»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1902926933"/>
                  </a:ext>
                </a:extLst>
              </a:tr>
              <a:tr h="1460601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над текстом, голосом.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Интерактивные театральные игры «Что изменилось?», «Поймай хлопок»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«Я положил в мешок.», «Тень», «Внимательные звери»,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 «Развитие речевого творчества посредством театральной деятельности»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 онлайн «Как использовать разные виды театра» 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3349007207"/>
                  </a:ext>
                </a:extLst>
              </a:tr>
              <a:tr h="697197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Пальчиковая гимнастика с движениями «Домик гномика», «Шла кукушка»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Аукцион –онлайн «Поиграем в сказку»(ЦОР)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«Мы фотографы»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4217604769"/>
                  </a:ext>
                </a:extLst>
              </a:tr>
              <a:tr h="834629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Драматизация (имитация движений под музыку) сказки «Гуси-лебеди»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– класс «Музыкально-подвижные игры с элементами драматизации» (разработка сценария)(ЦОР)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– консультация  «И учение и развлечение»(ЦОР)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3629380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226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23289" y="841661"/>
            <a:ext cx="537999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III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этап – заключительный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364567"/>
              </p:ext>
            </p:extLst>
          </p:nvPr>
        </p:nvGraphicFramePr>
        <p:xfrm>
          <a:off x="122848" y="1425411"/>
          <a:ext cx="11980871" cy="4615238"/>
        </p:xfrm>
        <a:graphic>
          <a:graphicData uri="http://schemas.openxmlformats.org/drawingml/2006/table">
            <a:tbl>
              <a:tblPr firstRow="1" firstCol="1" bandRow="1"/>
              <a:tblGrid>
                <a:gridCol w="1790423">
                  <a:extLst>
                    <a:ext uri="{9D8B030D-6E8A-4147-A177-3AD203B41FA5}">
                      <a16:colId xmlns:a16="http://schemas.microsoft.com/office/drawing/2014/main" val="2644302267"/>
                    </a:ext>
                  </a:extLst>
                </a:gridCol>
                <a:gridCol w="2617593">
                  <a:extLst>
                    <a:ext uri="{9D8B030D-6E8A-4147-A177-3AD203B41FA5}">
                      <a16:colId xmlns:a16="http://schemas.microsoft.com/office/drawing/2014/main" val="3444417242"/>
                    </a:ext>
                  </a:extLst>
                </a:gridCol>
                <a:gridCol w="1240270">
                  <a:extLst>
                    <a:ext uri="{9D8B030D-6E8A-4147-A177-3AD203B41FA5}">
                      <a16:colId xmlns:a16="http://schemas.microsoft.com/office/drawing/2014/main" val="85574027"/>
                    </a:ext>
                  </a:extLst>
                </a:gridCol>
                <a:gridCol w="1929421">
                  <a:extLst>
                    <a:ext uri="{9D8B030D-6E8A-4147-A177-3AD203B41FA5}">
                      <a16:colId xmlns:a16="http://schemas.microsoft.com/office/drawing/2014/main" val="63706096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4255038199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4168170738"/>
                    </a:ext>
                  </a:extLst>
                </a:gridCol>
              </a:tblGrid>
              <a:tr h="318124"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Ожидаемый результат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7638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721632"/>
                  </a:ext>
                </a:extLst>
              </a:tr>
              <a:tr h="4023365"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этап –</a:t>
                      </a:r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заключительный </a:t>
                      </a:r>
                      <a:endParaRPr lang="ru-RU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и обобщение итоговых результатов.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Смотр-конкурс работ родителей по созданию видов театра.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Март–май 2023 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детей сформировался интерес к миру театра, театрально игровой деятельности.</a:t>
                      </a: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активно, с желанием участвуют в театрализованных постановках.</a:t>
                      </a: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спокойно и раскрепощенно держатся при выступлении перед другими людьми.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Повышение компетентности родителей в вопросах организации совместной театральной деятельности детей.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Обновлена предметно-развивающая среда в группе.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016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769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на заключительном этапе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743705"/>
              </p:ext>
            </p:extLst>
          </p:nvPr>
        </p:nvGraphicFramePr>
        <p:xfrm>
          <a:off x="905107" y="769433"/>
          <a:ext cx="10892883" cy="6010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0160">
                  <a:extLst>
                    <a:ext uri="{9D8B030D-6E8A-4147-A177-3AD203B41FA5}">
                      <a16:colId xmlns:a16="http://schemas.microsoft.com/office/drawing/2014/main" val="652809412"/>
                    </a:ext>
                  </a:extLst>
                </a:gridCol>
                <a:gridCol w="3353311">
                  <a:extLst>
                    <a:ext uri="{9D8B030D-6E8A-4147-A177-3AD203B41FA5}">
                      <a16:colId xmlns:a16="http://schemas.microsoft.com/office/drawing/2014/main" val="704331142"/>
                    </a:ext>
                  </a:extLst>
                </a:gridCol>
                <a:gridCol w="2405613">
                  <a:extLst>
                    <a:ext uri="{9D8B030D-6E8A-4147-A177-3AD203B41FA5}">
                      <a16:colId xmlns:a16="http://schemas.microsoft.com/office/drawing/2014/main" val="392623597"/>
                    </a:ext>
                  </a:extLst>
                </a:gridCol>
                <a:gridCol w="2663799">
                  <a:extLst>
                    <a:ext uri="{9D8B030D-6E8A-4147-A177-3AD203B41FA5}">
                      <a16:colId xmlns:a16="http://schemas.microsoft.com/office/drawing/2014/main" val="2250155081"/>
                    </a:ext>
                  </a:extLst>
                </a:gridCol>
              </a:tblGrid>
              <a:tr h="522349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детьми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родителями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педагогами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2497469765"/>
                  </a:ext>
                </a:extLst>
              </a:tr>
              <a:tr h="898697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викторина «О театральных понятиях» (сцена, занавес, спектакль, аплодисменты, сценарист, дублер)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«Развитие творческих способностей с помощью речевых игр»(ЦОР)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ринг </a:t>
                      </a:r>
                    </a:p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«Игрушки своими руками»</a:t>
                      </a:r>
                    </a:p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2589433710"/>
                  </a:ext>
                </a:extLst>
              </a:tr>
              <a:tr h="1584208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 речевое упражнение «Кто за кем идет» М. Картушин. 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Упражнение «Нам грустно», «Нам весело».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Разыгрывание по ролям стихотворений А. Тетивкина «Как по речке по реке».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Мини-игра: литературный вечер «И снова в гостях у сказки»(ЦОР)</a:t>
                      </a: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Онлайн– ярмарка педагогических идей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«Наш театральный уголок»(ЦОР)</a:t>
                      </a: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2132764121"/>
                  </a:ext>
                </a:extLst>
              </a:tr>
              <a:tr h="522349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беседа «Как это было» (обсуждение сказки «Гуси - лебеди»)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Онлайн-акция «Книжка – малышка детям»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идей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«Играем как дети»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461176754"/>
                  </a:ext>
                </a:extLst>
              </a:tr>
              <a:tr h="1127200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Расскажи стихи руками «Игра на инструментах», «Сенокос», «Сороконожка»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Круглый стол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«Двигательная сказка»(ЦОР)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идей интерактивные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игры-тренинги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«Сказочные человечки»(ЦОР)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92199821"/>
                  </a:ext>
                </a:extLst>
              </a:tr>
              <a:tr h="135570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Онлайн-конкурс видеороликов «Мы – юные театралы!».</a:t>
                      </a:r>
                    </a:p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Мультимедийная презентация и фотоотчѐт «Юные актѐры» (использование интерактивного комплекса)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- выставка рисуем театр (конкурс рисунков «В театре») 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выставка конкурс</a:t>
                      </a:r>
                    </a:p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«Нарисуем сказку «Гуси-лебеди»(ЦОР)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3561870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886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96" y="1181100"/>
            <a:ext cx="11293219" cy="49520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87445" y="389622"/>
            <a:ext cx="74378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281305" algn="ctr"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ресурсы: 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3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371" y="367991"/>
            <a:ext cx="8044371" cy="88094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56" y="1475625"/>
            <a:ext cx="3844122" cy="5276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174166" y="814039"/>
            <a:ext cx="6568068" cy="57874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анкетирование для родителей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«Театр и дети»: 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https://docs.google.com/forms/d/e/1FAIpQLSe05cCZI5JSFRi5mskJIqqGxygONXDR2z8_WljMbTKK6NIWaw/viewform?usp=sharing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4468" y="3767286"/>
            <a:ext cx="5038641" cy="283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00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/>
          <p:nvPr/>
        </p:nvPicPr>
        <p:blipFill>
          <a:blip r:embed="rId2"/>
          <a:stretch>
            <a:fillRect/>
          </a:stretch>
        </p:blipFill>
        <p:spPr>
          <a:xfrm>
            <a:off x="5798633" y="2864872"/>
            <a:ext cx="5639107" cy="3547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100361"/>
            <a:ext cx="10364451" cy="89488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92" y="1665292"/>
            <a:ext cx="6196936" cy="3486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925336" y="163869"/>
            <a:ext cx="7902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Работа с родителями</a:t>
            </a:r>
            <a:b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Мастер-классы  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(платформа </a:t>
            </a:r>
            <a:r>
              <a:rPr lang="en-US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ZOOM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030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100361"/>
            <a:ext cx="10364451" cy="89488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1929161" y="1594626"/>
            <a:ext cx="7225990" cy="4884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02417" y="223024"/>
            <a:ext cx="8742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(платформа </a:t>
            </a:r>
            <a:r>
              <a:rPr lang="en-US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70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2906" y="167268"/>
            <a:ext cx="7047571" cy="132699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собрание </a:t>
            </a:r>
            <a:r>
              <a:rPr lang="ru-RU" sz="2400" b="1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(платформа </a:t>
            </a:r>
            <a:r>
              <a:rPr lang="en-US" sz="2400" b="1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ZOOM</a:t>
            </a:r>
            <a:r>
              <a:rPr lang="ru-RU" sz="2400" b="1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br>
              <a:rPr lang="ru-RU" sz="18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3"/>
          <a:stretch/>
        </p:blipFill>
        <p:spPr>
          <a:xfrm>
            <a:off x="1862252" y="1260087"/>
            <a:ext cx="7763297" cy="5084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3392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100361"/>
            <a:ext cx="10364451" cy="894885"/>
          </a:xfrm>
        </p:spPr>
        <p:txBody>
          <a:bodyPr>
            <a:normAutofit/>
          </a:bodyPr>
          <a:lstStyle/>
          <a:p>
            <a:r>
              <a:rPr 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7" y="1508203"/>
            <a:ext cx="6887396" cy="44353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83190" y="1954118"/>
            <a:ext cx="462775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https://disk.yandex.ru/d/3ikhfQ6_Zgj0VQ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80663" y="1558714"/>
            <a:ext cx="36018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274FA4">
                    <a:lumMod val="50000"/>
                  </a:srgbClr>
                </a:solidFill>
              </a:rPr>
              <a:t>Ссылка на кейс:</a:t>
            </a:r>
          </a:p>
          <a:p>
            <a:pPr lvl="0" algn="ctr"/>
            <a:endParaRPr lang="ru-RU" sz="2400" b="1" dirty="0">
              <a:solidFill>
                <a:srgbClr val="274FA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297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7511" y="-211409"/>
            <a:ext cx="10618236" cy="2314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pPr algn="ctr">
              <a:lnSpc>
                <a:spcPct val="150000"/>
              </a:lnSpc>
            </a:pP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0FC41A-C35B-B340-0788-84A182E8FD81}"/>
              </a:ext>
            </a:extLst>
          </p:cNvPr>
          <p:cNvSpPr txBox="1"/>
          <p:nvPr/>
        </p:nvSpPr>
        <p:spPr>
          <a:xfrm>
            <a:off x="656253" y="945638"/>
            <a:ext cx="114377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•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устойчивый интерес к театральному искусству и театрализованной деятельности. Знает правила   поведения в театре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Называет различные виды театра, знает и различия может охарактеризовать театральные профессии.  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Понимает главную идею литературного произведения, поясняет свое высказывание.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Дает подробные словесные характеристики главных и второстепенных героев.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Творчески интерпретирует единицы сюжета на основе литературного произведения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Выделяет и может охарактеризовать единицы сюжета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Передает в свободных пластических движениях характер музыки.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Самостоятельно выбирает музыкальные характеристики героев, музыкальное сопровождение к частям сюжета из предложенных педагогом.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Создает рисунки на основные действия   спектакля.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Проявляет инициативу, согласованность действий с партнерами, творческую активность на всех этапах работы над спектаклем.</a:t>
            </a:r>
          </a:p>
        </p:txBody>
      </p:sp>
    </p:spTree>
    <p:extLst>
      <p:ext uri="{BB962C8B-B14F-4D97-AF65-F5344CB8AC3E}">
        <p14:creationId xmlns:p14="http://schemas.microsoft.com/office/powerpoint/2010/main" val="2055762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795" y="1622942"/>
            <a:ext cx="10964410" cy="3772148"/>
          </a:xfrm>
        </p:spPr>
        <p:txBody>
          <a:bodyPr>
            <a:normAutofit fontScale="90000"/>
          </a:bodyPr>
          <a:lstStyle/>
          <a:p>
            <a:pPr marR="44450" indent="450000" algn="just">
              <a:lnSpc>
                <a:spcPct val="150000"/>
              </a:lnSpc>
            </a:pP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 воспитателя в глазах детей очень важен, он означает уважение, признание того, что Вы – «главный». Заработать его у детей не так-то просто, здесь не действует схема «Я взрослый, я так сказал, значит, это правильно». С детьми нужно быть открытыми и честными, уважать, прислушиваться к пожеланиям, обязательно выполнять свои обещания, ни в коем случаем не унижать позицией «Ты – ребенок, я старше и умнее». 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3180E9-7811-1B81-F5B6-F5537514D02D}"/>
              </a:ext>
            </a:extLst>
          </p:cNvPr>
          <p:cNvSpPr txBox="1"/>
          <p:nvPr/>
        </p:nvSpPr>
        <p:spPr>
          <a:xfrm>
            <a:off x="3051110" y="786240"/>
            <a:ext cx="6615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48744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72155" y="0"/>
            <a:ext cx="11447689" cy="7338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0" marR="281305" indent="-6350" algn="ctr">
              <a:lnSpc>
                <a:spcPct val="107000"/>
              </a:lnSpc>
              <a:spcAft>
                <a:spcPts val="910"/>
              </a:spcAft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Список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использованных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источников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marR="39370" lvl="1" indent="-342900">
              <a:lnSpc>
                <a:spcPct val="107000"/>
              </a:lnSpc>
              <a:buFont typeface="+mj-lt"/>
              <a:buAutoNum type="arabicPeriod"/>
              <a:tabLst>
                <a:tab pos="408940" algn="l"/>
                <a:tab pos="457200" algn="l"/>
              </a:tabLst>
            </a:pP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Дерягина Л.Б.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Театральная деятельность в ДОУ. Детство-Пресс, 2014 г.</a:t>
            </a:r>
          </a:p>
          <a:p>
            <a:pPr marL="800100" marR="39370" lvl="1" indent="-342900">
              <a:lnSpc>
                <a:spcPct val="107000"/>
              </a:lnSpc>
              <a:buFont typeface="+mj-lt"/>
              <a:buAutoNum type="arabicPeriod"/>
              <a:tabLst>
                <a:tab pos="408940" algn="l"/>
                <a:tab pos="457200" algn="l"/>
              </a:tabLs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Проектная деятельность в детском саду: наука и педагогическая практика., под редакцией Полянской Л.И., Школьная пресса, 2010 г</a:t>
            </a:r>
          </a:p>
          <a:p>
            <a:pPr marL="800100" marR="39370" lvl="1" indent="-342900">
              <a:lnSpc>
                <a:spcPct val="107000"/>
              </a:lnSpc>
              <a:buFont typeface="+mj-lt"/>
              <a:buAutoNum type="arabicPeriod"/>
              <a:tabLst>
                <a:tab pos="408940" algn="l"/>
              </a:tabLs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Русские народные сказки под редакцией Волковой Т.С., Лабиринт, 2015г.</a:t>
            </a:r>
          </a:p>
          <a:p>
            <a:pPr marL="800100" marR="39370" lvl="1" indent="-342900">
              <a:lnSpc>
                <a:spcPct val="107000"/>
              </a:lnSpc>
              <a:buFont typeface="+mj-lt"/>
              <a:buAutoNum type="arabicPeriod"/>
              <a:tabLst>
                <a:tab pos="408940" algn="l"/>
              </a:tabLst>
            </a:pP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Антипина Е.А.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Театрализованная деятельность в детском саду: Игры,</a:t>
            </a:r>
          </a:p>
          <a:p>
            <a:pPr marR="39370" lvl="1">
              <a:lnSpc>
                <a:spcPct val="107000"/>
              </a:lnSpc>
              <a:tabLst>
                <a:tab pos="408940" algn="l"/>
              </a:tabLs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упражнения, сценарии / Е.А. Антипина. – М.: ТЦ Сфера, 2003. – 128 с.</a:t>
            </a:r>
          </a:p>
          <a:p>
            <a:pPr marR="39370" lvl="1">
              <a:lnSpc>
                <a:spcPct val="107000"/>
              </a:lnSpc>
              <a:tabLst>
                <a:tab pos="408940" algn="l"/>
              </a:tabLst>
            </a:pP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 </a:t>
            </a:r>
            <a:r>
              <a:rPr lang="ru-RU" sz="2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Арстанова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Л.В.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Занятия и развлечения со старшими дошкольниками: разработки занятий, игр, бесед и развлечений / Л.В.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Арстанова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– Волгоград: Учитель, 2009.</a:t>
            </a:r>
          </a:p>
          <a:p>
            <a:pPr marR="39370" lvl="1">
              <a:lnSpc>
                <a:spcPct val="107000"/>
              </a:lnSpc>
              <a:tabLst>
                <a:tab pos="408940" algn="l"/>
              </a:tabLst>
            </a:pP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   Артемова Л.В.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Театральные игры дошкольников / Л.В. Артемова. – М.:</a:t>
            </a:r>
          </a:p>
          <a:p>
            <a:pPr marL="408940" marR="39370" indent="-6350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Просвещение, 1991.</a:t>
            </a:r>
          </a:p>
          <a:p>
            <a:pPr marL="408940" marR="39370" indent="-6350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https://zhurnalpe dagog.ru/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servisy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publik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publ?id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=11357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9370" lvl="1">
              <a:lnSpc>
                <a:spcPct val="107000"/>
              </a:lnSpc>
              <a:tabLst>
                <a:tab pos="408940" algn="l"/>
              </a:tabLs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8.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https://nsportal.ru/detskiy-sad/razvitie-rechi/2019/10/09/aktualnye-problemy-razvitiya-rechi-doshkolnikov-na-sovremennom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R="39370" lvl="1">
              <a:lnSpc>
                <a:spcPct val="107000"/>
              </a:lnSpc>
              <a:tabLst>
                <a:tab pos="408940" algn="l"/>
              </a:tabLs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9.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http://sosh7-ugansk.ru/storage/app/uploads/public/5bc/ee4/ced/5bcee4ced9a3e021569423.pdf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R="39370" lvl="1">
              <a:lnSpc>
                <a:spcPct val="107000"/>
              </a:lnSpc>
              <a:tabLst>
                <a:tab pos="408940" algn="l"/>
              </a:tabLs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10.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https://interactive-plus.ru/e-articles/192/Action192-14187.pdf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400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2512741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декораций по русской народной сказке «Гуси-лебеди»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(фотоотчет)</a:t>
            </a:r>
          </a:p>
          <a:p>
            <a:pPr algn="ctr"/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387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User\Desktop\ВСЕ МОИ ПАПКИ\НА САЙТ МБДОУ\фото 3\Фото по сказке___ГУСИ-ЛЕБЕДИ\я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18" y="413274"/>
            <a:ext cx="6589837" cy="4493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User\Desktop\ВСЕ МОИ ПАПКИ\НА САЙТ МБДОУ\фото 3\Фото по сказке___ГУСИ-ЛЕБЕДИ\изображение_viber_2020-02-09_22-40-0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578" y="1706136"/>
            <a:ext cx="6740380" cy="4527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7134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12" y="519833"/>
            <a:ext cx="5397190" cy="66175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527" y="430885"/>
            <a:ext cx="5461220" cy="68423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513" y="122664"/>
            <a:ext cx="6078239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807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250" y="1271241"/>
            <a:ext cx="5686750" cy="5686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9332" b="16119"/>
          <a:stretch/>
        </p:blipFill>
        <p:spPr>
          <a:xfrm>
            <a:off x="825544" y="-154995"/>
            <a:ext cx="5541801" cy="6739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06979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898" y="903250"/>
            <a:ext cx="5921298" cy="54660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28945" y="0"/>
            <a:ext cx="6084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афиши</a:t>
            </a:r>
          </a:p>
          <a:p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999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62" y="946743"/>
            <a:ext cx="5712447" cy="44321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186" y="1471242"/>
            <a:ext cx="4048095" cy="45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542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828" y="768323"/>
            <a:ext cx="8025849" cy="62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360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724" y="1952673"/>
            <a:ext cx="5852667" cy="46699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-1" t="9340" r="-531"/>
          <a:stretch/>
        </p:blipFill>
        <p:spPr>
          <a:xfrm>
            <a:off x="108693" y="1103970"/>
            <a:ext cx="6002176" cy="452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946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37" y="924440"/>
            <a:ext cx="5639663" cy="47626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815" y="778141"/>
            <a:ext cx="6293512" cy="599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6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795" y="2074784"/>
            <a:ext cx="10964410" cy="2719874"/>
          </a:xfrm>
        </p:spPr>
        <p:txBody>
          <a:bodyPr>
            <a:normAutofit/>
          </a:bodyPr>
          <a:lstStyle/>
          <a:p>
            <a:pPr marR="44450" indent="450000" algn="just">
              <a:lnSpc>
                <a:spcPct val="150000"/>
              </a:lnSpc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деятельность, является одной из форм работы с детьми данной возрастной категории, так же в своей работе, современные педагоги используют цифровые образовательные ресурсы, которые применяют в реализации проектов с детьми. 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0FC419-2120-679B-818A-1F5BE2CFD106}"/>
              </a:ext>
            </a:extLst>
          </p:cNvPr>
          <p:cNvSpPr txBox="1"/>
          <p:nvPr/>
        </p:nvSpPr>
        <p:spPr>
          <a:xfrm>
            <a:off x="820154" y="709126"/>
            <a:ext cx="1096440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ОБРАЗОМ МОЖНО ЗАИНТЕРЕСОВАТЬ РЕБЕНКА СТАРШЕГО ДОШКОЛЬНОГО ВОЗРАСТА ?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1045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сказке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47" y="1002499"/>
            <a:ext cx="5933746" cy="53536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693" y="670866"/>
            <a:ext cx="4815493" cy="618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613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1145145"/>
            <a:ext cx="10058400" cy="298852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цифровых образовательных ресурсов в реализации проектов с детьми старшего дошкольного возраста!»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0788" y="89210"/>
            <a:ext cx="10582236" cy="624467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№18 «Мишутка»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64128" y="4847455"/>
            <a:ext cx="4371278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Красноперова Наталья Николаевна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61867" y="6222957"/>
            <a:ext cx="437127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Сургут, 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2023г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139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534" y="1772817"/>
            <a:ext cx="10964410" cy="2715207"/>
          </a:xfrm>
        </p:spPr>
        <p:txBody>
          <a:bodyPr>
            <a:normAutofit/>
          </a:bodyPr>
          <a:lstStyle/>
          <a:p>
            <a:pPr marR="44450" indent="90000" algn="just">
              <a:lnSpc>
                <a:spcPct val="150000"/>
              </a:lnSpc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«Развитие профессиональных компетентностей педагогов посредством технологии проектной деятельности с использованием цифровых образовательных ресурсов»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3E8CFA-BD90-0E75-B503-7448BE705EA0}"/>
              </a:ext>
            </a:extLst>
          </p:cNvPr>
          <p:cNvSpPr txBox="1"/>
          <p:nvPr/>
        </p:nvSpPr>
        <p:spPr>
          <a:xfrm>
            <a:off x="1492898" y="802433"/>
            <a:ext cx="9479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32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Одной из задач мбдоу № 18 «мишутка» является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18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99" y="217073"/>
            <a:ext cx="10364451" cy="5103957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цифровых образовательных ресурсов в реализации проекта «Театрализованная деятельность в развитии речи детей старшего дошкольного возраста»</a:t>
            </a:r>
          </a:p>
        </p:txBody>
      </p:sp>
    </p:spTree>
    <p:extLst>
      <p:ext uri="{BB962C8B-B14F-4D97-AF65-F5344CB8AC3E}">
        <p14:creationId xmlns:p14="http://schemas.microsoft.com/office/powerpoint/2010/main" val="1435627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944" y="2320270"/>
            <a:ext cx="11032503" cy="2568972"/>
          </a:xfrm>
        </p:spPr>
        <p:txBody>
          <a:bodyPr>
            <a:normAutofit fontScale="90000"/>
          </a:bodyPr>
          <a:lstStyle/>
          <a:p>
            <a:pPr marR="44450" indent="450000" algn="just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последние десятилетия происходит осознание того, что формы поведения и мышления людей в современном обществе изменяются. На передний план исследований выдвигаются такие аспекты общения, как коммуникативное поведение, культура общения и понимания, а также ряд теоретических и практических вопросов, в которых коммуникативные навыки человека приобретает особую значимость.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F903D1-E942-AFDF-3BF8-423F11211AA7}"/>
              </a:ext>
            </a:extLst>
          </p:cNvPr>
          <p:cNvSpPr txBox="1"/>
          <p:nvPr/>
        </p:nvSpPr>
        <p:spPr>
          <a:xfrm>
            <a:off x="2099388" y="737118"/>
            <a:ext cx="8173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08782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748" y="2438366"/>
            <a:ext cx="11032504" cy="2821022"/>
          </a:xfrm>
        </p:spPr>
        <p:txBody>
          <a:bodyPr>
            <a:normAutofit fontScale="90000"/>
          </a:bodyPr>
          <a:lstStyle/>
          <a:p>
            <a:pPr marR="44450" indent="45000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ребенок становится человеком только в общении со взрослыми и сверстниками. Через общение он проходит инкультурацию и социализацию, становится представителем своего народа и культуры, а также учится соотносить свое поведение с действиями других людей, образуя вместе с ними единый общественный организм-социум.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1624F3-B8D6-A0C3-26E6-07259A499AD8}"/>
              </a:ext>
            </a:extLst>
          </p:cNvPr>
          <p:cNvSpPr txBox="1"/>
          <p:nvPr/>
        </p:nvSpPr>
        <p:spPr>
          <a:xfrm>
            <a:off x="2668555" y="1026367"/>
            <a:ext cx="5570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</a:p>
        </p:txBody>
      </p:sp>
    </p:spTree>
    <p:extLst>
      <p:ext uri="{BB962C8B-B14F-4D97-AF65-F5344CB8AC3E}">
        <p14:creationId xmlns:p14="http://schemas.microsoft.com/office/powerpoint/2010/main" val="2574822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t="4737"/>
          <a:stretch/>
        </p:blipFill>
        <p:spPr>
          <a:xfrm>
            <a:off x="1352414" y="846871"/>
            <a:ext cx="9386209" cy="6011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4535" y="78059"/>
            <a:ext cx="11653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организации интеграции образовательных областей в рамках проекта</a:t>
            </a:r>
          </a:p>
        </p:txBody>
      </p:sp>
      <p:sp>
        <p:nvSpPr>
          <p:cNvPr id="2" name="Выгнутая вправо стрелка 1"/>
          <p:cNvSpPr/>
          <p:nvPr/>
        </p:nvSpPr>
        <p:spPr>
          <a:xfrm>
            <a:off x="10370635" y="4293220"/>
            <a:ext cx="992458" cy="1449657"/>
          </a:xfrm>
          <a:prstGeom prst="curvedLeftArrow">
            <a:avLst>
              <a:gd name="adj1" fmla="val 25000"/>
              <a:gd name="adj2" fmla="val 54929"/>
              <a:gd name="adj3" fmla="val 2155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8254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941</TotalTime>
  <Words>2559</Words>
  <Application>Microsoft Office PowerPoint</Application>
  <PresentationFormat>Широкоэкранный</PresentationFormat>
  <Paragraphs>280</Paragraphs>
  <Slides>41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Calibri</vt:lpstr>
      <vt:lpstr>Times New Roman</vt:lpstr>
      <vt:lpstr>Tw Cen MT</vt:lpstr>
      <vt:lpstr>Wingdings</vt:lpstr>
      <vt:lpstr>Капля</vt:lpstr>
      <vt:lpstr>«Использование цифровых образовательных ресурсов в реализации проектов с детьми старшего дошкольного возраста!»</vt:lpstr>
      <vt:lpstr>А.С. Макаренко  «Со мной работали десятки молодых педагогов. Я убедился, что как бы человек успешно не кончил педагогический вуз, как бы он не был талантлив, а если не будет учиться на опыте, никогда не будет хорошим педагогом, я сам учился у более старых педагогов…» </vt:lpstr>
      <vt:lpstr>   Авторитет воспитателя в глазах детей очень важен, он означает уважение, признание того, что Вы – «главный». Заработать его у детей не так-то просто, здесь не действует схема «Я взрослый, я так сказал, значит, это правильно». С детьми нужно быть открытыми и честными, уважать, прислушиваться к пожеланиям, обязательно выполнять свои обещания, ни в коем случаем не унижать позицией «Ты – ребенок, я старше и умнее».  </vt:lpstr>
      <vt:lpstr>проектная деятельность, является одной из форм работы с детьми данной возрастной категории, так же в своей работе, современные педагоги используют цифровые образовательные ресурсы, которые применяют в реализации проектов с детьми. </vt:lpstr>
      <vt:lpstr> «Развитие профессиональных компетентностей педагогов посредством технологии проектной деятельности с использованием цифровых образовательных ресурсов» </vt:lpstr>
      <vt:lpstr>«Использование цифровых образовательных ресурсов в реализации проекта «Театрализованная деятельность в развитии речи детей старшего дошкольного возраста»</vt:lpstr>
      <vt:lpstr>    В последние десятилетия происходит осознание того, что формы поведения и мышления людей в современном обществе изменяются. На передний план исследований выдвигаются такие аспекты общения, как коммуникативное поведение, культура общения и понимания, а также ряд теоретических и практических вопросов, в которых коммуникативные навыки человека приобретает особую значимость.  </vt:lpstr>
      <vt:lpstr> Маленький ребенок становится человеком только в общении со взрослыми и сверстниками. Через общение он проходит инкультурацию и социализацию, становится представителем своего народа и культуры, а также учится соотносить свое поведение с действиями других людей, образуя вместе с ними единый общественный организм-социум.</vt:lpstr>
      <vt:lpstr>Презентация PowerPoint</vt:lpstr>
      <vt:lpstr>Цель проекта:</vt:lpstr>
      <vt:lpstr>Задачи проекта:  </vt:lpstr>
      <vt:lpstr>участники проекта:</vt:lpstr>
      <vt:lpstr>Нормативно-правовая основа проекта:  </vt:lpstr>
      <vt:lpstr>Теоретическая значимость проекта:  </vt:lpstr>
      <vt:lpstr>новизна проекта:  </vt:lpstr>
      <vt:lpstr>Принципы реализации проекта  </vt:lpstr>
      <vt:lpstr>Этапы реализации проекта</vt:lpstr>
      <vt:lpstr>Формы работы на подготовительном этапе</vt:lpstr>
      <vt:lpstr>Этапы реализации проекта</vt:lpstr>
      <vt:lpstr>Презентация PowerPoint</vt:lpstr>
      <vt:lpstr>Этапы реализации проекта</vt:lpstr>
      <vt:lpstr>Формы работы на заключительном этапе</vt:lpstr>
      <vt:lpstr>Презентация PowerPoint</vt:lpstr>
      <vt:lpstr>Работа с родителями Анкетирование  (google  Формы)</vt:lpstr>
      <vt:lpstr>  </vt:lpstr>
      <vt:lpstr>  </vt:lpstr>
      <vt:lpstr>Работа с родителями онлайн собрание (платформа ZOOM)   </vt:lpstr>
      <vt:lpstr>Работа с педагогами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«Использование цифровых образовательных ресурсов в реализации проектов с детьми старшего дошкольного возраста!»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проект  «Театрализованная деятельность как средство повышения коммуникативных навыков  детей старшего  дошкольного возраста (6 -7 лет)»</dc:title>
  <dc:creator>User</dc:creator>
  <cp:lastModifiedBy>Наталья Красноперова</cp:lastModifiedBy>
  <cp:revision>70</cp:revision>
  <dcterms:created xsi:type="dcterms:W3CDTF">2023-03-12T09:12:17Z</dcterms:created>
  <dcterms:modified xsi:type="dcterms:W3CDTF">2023-04-12T05:50:23Z</dcterms:modified>
</cp:coreProperties>
</file>