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48"/>
  </p:notesMasterIdLst>
  <p:sldIdLst>
    <p:sldId id="256" r:id="rId2"/>
    <p:sldId id="288" r:id="rId3"/>
    <p:sldId id="257" r:id="rId4"/>
    <p:sldId id="303" r:id="rId5"/>
    <p:sldId id="304" r:id="rId6"/>
    <p:sldId id="302" r:id="rId7"/>
    <p:sldId id="305" r:id="rId8"/>
    <p:sldId id="298" r:id="rId9"/>
    <p:sldId id="299" r:id="rId10"/>
    <p:sldId id="297" r:id="rId11"/>
    <p:sldId id="290" r:id="rId12"/>
    <p:sldId id="291" r:id="rId13"/>
    <p:sldId id="259" r:id="rId14"/>
    <p:sldId id="289" r:id="rId15"/>
    <p:sldId id="258" r:id="rId16"/>
    <p:sldId id="294" r:id="rId17"/>
    <p:sldId id="300" r:id="rId18"/>
    <p:sldId id="295" r:id="rId19"/>
    <p:sldId id="296" r:id="rId20"/>
    <p:sldId id="260" r:id="rId21"/>
    <p:sldId id="261" r:id="rId22"/>
    <p:sldId id="272" r:id="rId23"/>
    <p:sldId id="262" r:id="rId24"/>
    <p:sldId id="273" r:id="rId25"/>
    <p:sldId id="263" r:id="rId26"/>
    <p:sldId id="271" r:id="rId27"/>
    <p:sldId id="275" r:id="rId28"/>
    <p:sldId id="266" r:id="rId29"/>
    <p:sldId id="264" r:id="rId30"/>
    <p:sldId id="269" r:id="rId31"/>
    <p:sldId id="268" r:id="rId32"/>
    <p:sldId id="267" r:id="rId33"/>
    <p:sldId id="265" r:id="rId34"/>
    <p:sldId id="270" r:id="rId35"/>
    <p:sldId id="277" r:id="rId36"/>
    <p:sldId id="286" r:id="rId37"/>
    <p:sldId id="278" r:id="rId38"/>
    <p:sldId id="279" r:id="rId39"/>
    <p:sldId id="280" r:id="rId40"/>
    <p:sldId id="281" r:id="rId41"/>
    <p:sldId id="282" r:id="rId42"/>
    <p:sldId id="283" r:id="rId43"/>
    <p:sldId id="284" r:id="rId44"/>
    <p:sldId id="285" r:id="rId45"/>
    <p:sldId id="287" r:id="rId46"/>
    <p:sldId id="292" r:id="rId4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A853"/>
    <a:srgbClr val="3D93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1138" y="2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Результаты диагностики детей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«Основы театральной культуры»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«Основы театральной культуры»</c:v>
                </c:pt>
                <c:pt idx="1">
                  <c:v>Речевая культура</c:v>
                </c:pt>
                <c:pt idx="2">
                  <c:v>Эмоционально-образное развитие</c:v>
                </c:pt>
                <c:pt idx="3">
                  <c:v>Навыки кукловождения</c:v>
                </c:pt>
                <c:pt idx="4">
                  <c:v>Музыкальное развитие</c:v>
                </c:pt>
                <c:pt idx="5">
                  <c:v>Основы изобразительно-оформительской деятельности</c:v>
                </c:pt>
                <c:pt idx="6">
                  <c:v>Основы коллективной творческой деятельности</c:v>
                </c:pt>
              </c:strCache>
            </c:strRef>
          </c:cat>
          <c:val>
            <c:numRef>
              <c:f>Лист1!$B$2:$B$8</c:f>
              <c:numCache>
                <c:formatCode>0%</c:formatCode>
                <c:ptCount val="7"/>
                <c:pt idx="0">
                  <c:v>0.35</c:v>
                </c:pt>
                <c:pt idx="1">
                  <c:v>0.46</c:v>
                </c:pt>
                <c:pt idx="2">
                  <c:v>0.55000000000000004</c:v>
                </c:pt>
                <c:pt idx="3">
                  <c:v>0.48</c:v>
                </c:pt>
                <c:pt idx="4">
                  <c:v>0.63</c:v>
                </c:pt>
                <c:pt idx="5">
                  <c:v>0.56000000000000005</c:v>
                </c:pt>
                <c:pt idx="6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6B-490E-942F-D84DC3375E43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Речевая культура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«Основы театральной культуры»</c:v>
                </c:pt>
                <c:pt idx="1">
                  <c:v>Речевая культура</c:v>
                </c:pt>
                <c:pt idx="2">
                  <c:v>Эмоционально-образное развитие</c:v>
                </c:pt>
                <c:pt idx="3">
                  <c:v>Навыки кукловождения</c:v>
                </c:pt>
                <c:pt idx="4">
                  <c:v>Музыкальное развитие</c:v>
                </c:pt>
                <c:pt idx="5">
                  <c:v>Основы изобразительно-оформительской деятельности</c:v>
                </c:pt>
                <c:pt idx="6">
                  <c:v>Основы коллективной творческой деятельности</c:v>
                </c:pt>
              </c:strCache>
            </c:strRef>
          </c:cat>
          <c:val>
            <c:numRef>
              <c:f>Лист1!$C$2:$C$8</c:f>
              <c:numCache>
                <c:formatCode>0%</c:formatCode>
                <c:ptCount val="7"/>
                <c:pt idx="0">
                  <c:v>0.78</c:v>
                </c:pt>
                <c:pt idx="1">
                  <c:v>0.82</c:v>
                </c:pt>
                <c:pt idx="2">
                  <c:v>0.83</c:v>
                </c:pt>
                <c:pt idx="3">
                  <c:v>0.75</c:v>
                </c:pt>
                <c:pt idx="4">
                  <c:v>0.87</c:v>
                </c:pt>
                <c:pt idx="5">
                  <c:v>0.84</c:v>
                </c:pt>
                <c:pt idx="6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6B-490E-942F-D84DC3375E43}"/>
            </c:ext>
          </c:extLst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Эмоционально-образное развитие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Лист1!$A$2:$A$8</c:f>
              <c:strCache>
                <c:ptCount val="7"/>
                <c:pt idx="0">
                  <c:v>«Основы театральной культуры»</c:v>
                </c:pt>
                <c:pt idx="1">
                  <c:v>Речевая культура</c:v>
                </c:pt>
                <c:pt idx="2">
                  <c:v>Эмоционально-образное развитие</c:v>
                </c:pt>
                <c:pt idx="3">
                  <c:v>Навыки кукловождения</c:v>
                </c:pt>
                <c:pt idx="4">
                  <c:v>Музыкальное развитие</c:v>
                </c:pt>
                <c:pt idx="5">
                  <c:v>Основы изобразительно-оформительской деятельности</c:v>
                </c:pt>
                <c:pt idx="6">
                  <c:v>Основы коллективной творческой деятельности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2-BE6B-490E-942F-D84DC3375E43}"/>
            </c:ext>
          </c:extLst>
        </c:ser>
        <c:ser>
          <c:idx val="3"/>
          <c:order val="3"/>
          <c:tx>
            <c:strRef>
              <c:f>Лист1!$A$5</c:f>
              <c:strCache>
                <c:ptCount val="1"/>
                <c:pt idx="0">
                  <c:v>Навыки кукловождения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Лист1!$A$2:$A$8</c:f>
              <c:strCache>
                <c:ptCount val="7"/>
                <c:pt idx="0">
                  <c:v>«Основы театральной культуры»</c:v>
                </c:pt>
                <c:pt idx="1">
                  <c:v>Речевая культура</c:v>
                </c:pt>
                <c:pt idx="2">
                  <c:v>Эмоционально-образное развитие</c:v>
                </c:pt>
                <c:pt idx="3">
                  <c:v>Навыки кукловождения</c:v>
                </c:pt>
                <c:pt idx="4">
                  <c:v>Музыкальное развитие</c:v>
                </c:pt>
                <c:pt idx="5">
                  <c:v>Основы изобразительно-оформительской деятельности</c:v>
                </c:pt>
                <c:pt idx="6">
                  <c:v>Основы коллективной творческой деятельности</c:v>
                </c:pt>
              </c:strCache>
            </c:strRef>
          </c:cat>
          <c:val>
            <c:numRef>
              <c:f>Лист1!$E$2:$E$8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3-BE6B-490E-942F-D84DC3375E43}"/>
            </c:ext>
          </c:extLst>
        </c:ser>
        <c:ser>
          <c:idx val="4"/>
          <c:order val="4"/>
          <c:tx>
            <c:strRef>
              <c:f>Лист1!$A$6</c:f>
              <c:strCache>
                <c:ptCount val="1"/>
                <c:pt idx="0">
                  <c:v>Музыкальное развитие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Лист1!$A$2:$A$8</c:f>
              <c:strCache>
                <c:ptCount val="7"/>
                <c:pt idx="0">
                  <c:v>«Основы театральной культуры»</c:v>
                </c:pt>
                <c:pt idx="1">
                  <c:v>Речевая культура</c:v>
                </c:pt>
                <c:pt idx="2">
                  <c:v>Эмоционально-образное развитие</c:v>
                </c:pt>
                <c:pt idx="3">
                  <c:v>Навыки кукловождения</c:v>
                </c:pt>
                <c:pt idx="4">
                  <c:v>Музыкальное развитие</c:v>
                </c:pt>
                <c:pt idx="5">
                  <c:v>Основы изобразительно-оформительской деятельности</c:v>
                </c:pt>
                <c:pt idx="6">
                  <c:v>Основы коллективной творческой деятельности</c:v>
                </c:pt>
              </c:strCache>
            </c:strRef>
          </c:cat>
          <c:val>
            <c:numRef>
              <c:f>Лист1!$F$2:$F$8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4-BE6B-490E-942F-D84DC3375E43}"/>
            </c:ext>
          </c:extLst>
        </c:ser>
        <c:ser>
          <c:idx val="5"/>
          <c:order val="5"/>
          <c:tx>
            <c:strRef>
              <c:f>Лист1!$A$7</c:f>
              <c:strCache>
                <c:ptCount val="1"/>
                <c:pt idx="0">
                  <c:v>Основы изобразительно-оформительской деятельности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Лист1!$A$2:$A$8</c:f>
              <c:strCache>
                <c:ptCount val="7"/>
                <c:pt idx="0">
                  <c:v>«Основы театральной культуры»</c:v>
                </c:pt>
                <c:pt idx="1">
                  <c:v>Речевая культура</c:v>
                </c:pt>
                <c:pt idx="2">
                  <c:v>Эмоционально-образное развитие</c:v>
                </c:pt>
                <c:pt idx="3">
                  <c:v>Навыки кукловождения</c:v>
                </c:pt>
                <c:pt idx="4">
                  <c:v>Музыкальное развитие</c:v>
                </c:pt>
                <c:pt idx="5">
                  <c:v>Основы изобразительно-оформительской деятельности</c:v>
                </c:pt>
                <c:pt idx="6">
                  <c:v>Основы коллективной творческой деятельности</c:v>
                </c:pt>
              </c:strCache>
            </c:strRef>
          </c:cat>
          <c:val>
            <c:numRef>
              <c:f>Лист1!$G$2:$G$8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5-BE6B-490E-942F-D84DC3375E43}"/>
            </c:ext>
          </c:extLst>
        </c:ser>
        <c:ser>
          <c:idx val="6"/>
          <c:order val="6"/>
          <c:tx>
            <c:strRef>
              <c:f>Лист1!$A$8</c:f>
              <c:strCache>
                <c:ptCount val="1"/>
                <c:pt idx="0">
                  <c:v>Основы коллективной творческой деятельности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Лист1!$A$2:$A$8</c:f>
              <c:strCache>
                <c:ptCount val="7"/>
                <c:pt idx="0">
                  <c:v>«Основы театральной культуры»</c:v>
                </c:pt>
                <c:pt idx="1">
                  <c:v>Речевая культура</c:v>
                </c:pt>
                <c:pt idx="2">
                  <c:v>Эмоционально-образное развитие</c:v>
                </c:pt>
                <c:pt idx="3">
                  <c:v>Навыки кукловождения</c:v>
                </c:pt>
                <c:pt idx="4">
                  <c:v>Музыкальное развитие</c:v>
                </c:pt>
                <c:pt idx="5">
                  <c:v>Основы изобразительно-оформительской деятельности</c:v>
                </c:pt>
                <c:pt idx="6">
                  <c:v>Основы коллективной творческой деятельности</c:v>
                </c:pt>
              </c:strCache>
            </c:strRef>
          </c:cat>
          <c:val>
            <c:numRef>
              <c:f>Лист1!$H$2:$H$8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6-BE6B-490E-942F-D84DC3375E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27"/>
        <c:axId val="188068736"/>
        <c:axId val="188060864"/>
      </c:barChart>
      <c:catAx>
        <c:axId val="188068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8060864"/>
        <c:crosses val="autoZero"/>
        <c:auto val="1"/>
        <c:lblAlgn val="ctr"/>
        <c:lblOffset val="100"/>
        <c:noMultiLvlLbl val="0"/>
      </c:catAx>
      <c:valAx>
        <c:axId val="188060864"/>
        <c:scaling>
          <c:orientation val="minMax"/>
        </c:scaling>
        <c:delete val="0"/>
        <c:axPos val="l"/>
        <c:majorGridlines>
          <c:spPr>
            <a:ln w="5080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8068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1953083989501296E-2"/>
          <c:y val="3.0013443441521029E-2"/>
          <c:w val="0.68892716535433074"/>
          <c:h val="0.810623306233062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   уровень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группа "Умка"(6-7 лет)</c:v>
                </c:pt>
                <c:pt idx="1">
                  <c:v>группа "Светлячок" (6-7 лет)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80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EF-414E-9AC0-EC18D5E5143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уровень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группа "Умка"(6-7 лет)</c:v>
                </c:pt>
                <c:pt idx="1">
                  <c:v>группа "Светлячок" (6-7 лет)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20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EF-414E-9AC0-EC18D5E5143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 уровень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группа "Умка"(6-7 лет)</c:v>
                </c:pt>
                <c:pt idx="1">
                  <c:v>группа "Светлячок" (6-7 лет)</c:v>
                </c:pt>
              </c:strCache>
            </c:strRef>
          </c:cat>
          <c:val>
            <c:numRef>
              <c:f>Лист1!$D$2:$D$3</c:f>
              <c:numCache>
                <c:formatCode>0%</c:formatCode>
                <c:ptCount val="2"/>
                <c:pt idx="0" formatCode="General">
                  <c:v>0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EF-414E-9AC0-EC18D5E514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6709760"/>
        <c:axId val="106711296"/>
      </c:barChart>
      <c:catAx>
        <c:axId val="106709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06711296"/>
        <c:crosses val="autoZero"/>
        <c:auto val="1"/>
        <c:lblAlgn val="ctr"/>
        <c:lblOffset val="100"/>
        <c:noMultiLvlLbl val="0"/>
      </c:catAx>
      <c:valAx>
        <c:axId val="106711296"/>
        <c:scaling>
          <c:orientation val="minMax"/>
          <c:max val="100"/>
          <c:min val="0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b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06709760"/>
        <c:crosses val="autoZero"/>
        <c:crossBetween val="between"/>
        <c:dispUnits>
          <c:builtInUnit val="hundreds"/>
        </c:dispUnits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75483975217383614"/>
          <c:y val="0.23199837825149927"/>
          <c:w val="0.23061474458549838"/>
          <c:h val="0.30294048609777452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ysClr val="windowText" lastClr="000000">
          <a:lumMod val="85000"/>
          <a:lumOff val="15000"/>
        </a:sysClr>
      </a:solidFill>
    </a:ln>
  </c:sp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6BE42-E807-4008-BC35-D37C4AB3E0B8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F57B02-F59B-4951-8DC9-9FCE8A463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576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F57B02-F59B-4951-8DC9-9FCE8A463AB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820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F57B02-F59B-4951-8DC9-9FCE8A463AB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028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F57B02-F59B-4951-8DC9-9FCE8A463AB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827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F57B02-F59B-4951-8DC9-9FCE8A463AB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119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F57B02-F59B-4951-8DC9-9FCE8A463ABC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11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57B02-F59B-4951-8DC9-9FCE8A463ABC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642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88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54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844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4380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989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543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227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798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978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965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253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413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006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294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793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678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082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5E6121C-DFA6-4CE8-B55D-06079E75947E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389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hyperlink" Target="https://docs.google.com/forms/d/e/1FAIpQLSe05cCZI5JSFRi5mskJIqqGxygONXDR2z8_WljMbTKK6NIWaw/viewform?usp=sharing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d/3ikhfQ6_Zgj0VQ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sosh7-ugansk.ru/storage/app/uploads/public/5bc/ee4/ced/5bcee4ced9a3e021569423.pdf" TargetMode="External"/><Relationship Id="rId2" Type="http://schemas.openxmlformats.org/officeDocument/2006/relationships/hyperlink" Target="https://nsportal.ru/detskiy-sad/razvitie-rechi/2019/10/09/aktualnye-problemy-razvitiya-rechi-doshkolnikov-na-sovremenno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teractive-plus.ru/e-articles/192/Action192-14187.pdf" TargetMode="Externa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6533" y="1306838"/>
            <a:ext cx="10058400" cy="2613409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«Использование цифровых образовательных ресурсов в реализации проектов в ДОУ»</a:t>
            </a:r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ru-RU" sz="28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0788" y="89210"/>
            <a:ext cx="10582236" cy="624467"/>
          </a:xfrm>
        </p:spPr>
        <p:txBody>
          <a:bodyPr>
            <a:normAutofit fontScale="77500" lnSpcReduction="20000"/>
          </a:bodyPr>
          <a:lstStyle/>
          <a:p>
            <a:pPr lvl="0">
              <a:lnSpc>
                <a:spcPct val="90000"/>
              </a:lnSpc>
              <a:buClrTx/>
            </a:pPr>
            <a:r>
              <a:rPr lang="ru-RU" sz="2400" cap="none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lvl="0">
              <a:lnSpc>
                <a:spcPct val="90000"/>
              </a:lnSpc>
              <a:buClrTx/>
            </a:pPr>
            <a:r>
              <a:rPr lang="ru-RU" sz="2400" cap="none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№18 «Мишутка»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729457" y="4826398"/>
            <a:ext cx="43712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Подготовил: воспитатель: </a:t>
            </a: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Красноперова Наталья Николаевна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61867" y="6222957"/>
            <a:ext cx="43712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Сургут, 2023г.</a:t>
            </a:r>
          </a:p>
        </p:txBody>
      </p:sp>
    </p:spTree>
    <p:extLst>
      <p:ext uri="{BB962C8B-B14F-4D97-AF65-F5344CB8AC3E}">
        <p14:creationId xmlns:p14="http://schemas.microsoft.com/office/powerpoint/2010/main" val="70674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599" y="217073"/>
            <a:ext cx="10364451" cy="5103957"/>
          </a:xfrm>
        </p:spPr>
        <p:txBody>
          <a:bodyPr>
            <a:normAutofit/>
          </a:bodyPr>
          <a:lstStyle/>
          <a:p>
            <a:pPr marL="6350" marR="44450" indent="270510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цифровых образовательных ресурсов реализации проекта «Театрализованная деятельность в развитии речи детей старшего дошкольного возраста»</a:t>
            </a:r>
          </a:p>
        </p:txBody>
      </p:sp>
    </p:spTree>
    <p:extLst>
      <p:ext uri="{BB962C8B-B14F-4D97-AF65-F5344CB8AC3E}">
        <p14:creationId xmlns:p14="http://schemas.microsoft.com/office/powerpoint/2010/main" val="1435627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598" y="204281"/>
            <a:ext cx="11032503" cy="5218619"/>
          </a:xfrm>
        </p:spPr>
        <p:txBody>
          <a:bodyPr>
            <a:normAutofit/>
          </a:bodyPr>
          <a:lstStyle/>
          <a:p>
            <a:pPr marL="6350" marR="44450" indent="270510"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последние десятилетия происходит осознание того, что формы поведения и мышления людей в современном обществе изменяются. На передний план исследований выдвигаются такие аспекты общения, как коммуникативное поведение, культура общения и понимания, а также ряд теоретических и практических вопросов, в которых коммуникативные навыки человека приобретает особую значимость.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782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598" y="301557"/>
            <a:ext cx="11032504" cy="2821022"/>
          </a:xfrm>
        </p:spPr>
        <p:txBody>
          <a:bodyPr>
            <a:normAutofit/>
          </a:bodyPr>
          <a:lstStyle/>
          <a:p>
            <a:pPr marL="6350" marR="44450" indent="270510"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Проблема: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Маленький ребенок становится человеком только в общении со взрослыми и сверстниками. </a:t>
            </a:r>
          </a:p>
        </p:txBody>
      </p:sp>
    </p:spTree>
    <p:extLst>
      <p:ext uri="{BB962C8B-B14F-4D97-AF65-F5344CB8AC3E}">
        <p14:creationId xmlns:p14="http://schemas.microsoft.com/office/powerpoint/2010/main" val="2574822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t="4737"/>
          <a:stretch/>
        </p:blipFill>
        <p:spPr>
          <a:xfrm>
            <a:off x="1352414" y="846871"/>
            <a:ext cx="9386209" cy="6011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34535" y="78059"/>
            <a:ext cx="116530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организации интеграции образовательных областей в рамках проекта</a:t>
            </a:r>
          </a:p>
        </p:txBody>
      </p:sp>
      <p:sp>
        <p:nvSpPr>
          <p:cNvPr id="2" name="Выгнутая вправо стрелка 1"/>
          <p:cNvSpPr/>
          <p:nvPr/>
        </p:nvSpPr>
        <p:spPr>
          <a:xfrm>
            <a:off x="10370635" y="4293220"/>
            <a:ext cx="992458" cy="1449657"/>
          </a:xfrm>
          <a:prstGeom prst="curvedLeftArrow">
            <a:avLst>
              <a:gd name="adj1" fmla="val 25000"/>
              <a:gd name="adj2" fmla="val 54929"/>
              <a:gd name="adj3" fmla="val 21552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882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599" y="217073"/>
            <a:ext cx="10364451" cy="1596177"/>
          </a:xfrm>
        </p:spPr>
        <p:txBody>
          <a:bodyPr>
            <a:normAutofit/>
          </a:bodyPr>
          <a:lstStyle/>
          <a:p>
            <a:pPr marL="6350" marR="44450" indent="270510"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5190" y="1813250"/>
            <a:ext cx="111066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речи как средство общения детей старшего дошкольного возраста посредством театрализованной деятельности, с использованием ЦОР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0965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7657" y="356840"/>
            <a:ext cx="10364451" cy="97015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8779" y="981708"/>
            <a:ext cx="11010597" cy="5361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4445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социально-коммуникативное развитие: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организовать развивающую предметно-пространственную среду в группе, выступающей в роли стимулятора, движущей силы в целостном процессе становления личности дошкольника, что будет способствовать формированию коммуникативных навыков; создать коммуникативно-диалоговую основу взаимоотношений дошкольников со взрослыми и сверстниками как аспекта нравственного развития ребенка и становления личности ребенка-дошкольника при включенности в театрализованную деятельность, формировать навык использования ЦОР.</a:t>
            </a:r>
          </a:p>
          <a:p>
            <a:pPr marL="342900" marR="4445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речевое развитие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развивать речевую активность детей, формировать выразительную, эмоционально-окрашенную речь детей старшего дошкольного возраста; </a:t>
            </a:r>
          </a:p>
          <a:p>
            <a:pPr marL="342900" marR="4445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познавательное развитие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формировать умение понимать смысл сказки, вовлекая детей в совместную содержательную и активную деятельность, вызывая у них радостное чувство успеха и положительные эмоции;</a:t>
            </a:r>
          </a:p>
          <a:p>
            <a:pPr marL="342900" marR="4445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физическое развитие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развивать двигательную активность детей; учить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координировать речь с движением;</a:t>
            </a:r>
          </a:p>
          <a:p>
            <a:pPr marL="342900" marR="4445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художественно-эстетическое развитие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развивать творческую самостоятельность, эстетический вкус в передаче образа; артистические навыки.</a:t>
            </a:r>
          </a:p>
        </p:txBody>
      </p:sp>
    </p:spTree>
    <p:extLst>
      <p:ext uri="{BB962C8B-B14F-4D97-AF65-F5344CB8AC3E}">
        <p14:creationId xmlns:p14="http://schemas.microsoft.com/office/powerpoint/2010/main" val="4215231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7657" y="356840"/>
            <a:ext cx="10364451" cy="970156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8779" y="981708"/>
            <a:ext cx="11010597" cy="399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4450" algn="just">
              <a:lnSpc>
                <a:spcPct val="107000"/>
              </a:lnSpc>
              <a:spcAft>
                <a:spcPts val="0"/>
              </a:spcAft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6300" y="1663700"/>
            <a:ext cx="9359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старшего дошкольного возраста, родители (законные представители),  педагоги МБДОУ.</a:t>
            </a:r>
          </a:p>
        </p:txBody>
      </p:sp>
    </p:spTree>
    <p:extLst>
      <p:ext uri="{BB962C8B-B14F-4D97-AF65-F5344CB8AC3E}">
        <p14:creationId xmlns:p14="http://schemas.microsoft.com/office/powerpoint/2010/main" val="24686508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7657" y="356840"/>
            <a:ext cx="10364451" cy="97015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Нормативно-правовая основа проекта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8779" y="981708"/>
            <a:ext cx="11010597" cy="399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4450" algn="just">
              <a:lnSpc>
                <a:spcPct val="107000"/>
              </a:lnSpc>
              <a:spcAft>
                <a:spcPts val="0"/>
              </a:spcAft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6300" y="1663700"/>
            <a:ext cx="93599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«Об образовании в РФ» (от 29.12.2012года № 273 – ФЗ) (с изменениями от 14 июля 2022 года) (редакция, действующая с 1 сентября 2022 года); </a:t>
            </a:r>
          </a:p>
          <a:p>
            <a:pPr indent="457200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Федеральный государственный образовательный стандарт дошкольного образования (приказ Министерства образования и науки РФ от 17 октября 2013г. №1155); </a:t>
            </a:r>
          </a:p>
          <a:p>
            <a:pPr indent="457200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Стратегия развития воспитания в Российской Федерации на период до 2025 года" Распоряжение Правительства Российской Федерации от 29 мая 2015 г. N 996-р г. Москва ";</a:t>
            </a:r>
          </a:p>
          <a:p>
            <a:pPr indent="457200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Основная образовательная программа дошкольного образования МБДОУ №18 «Мишутка»;</a:t>
            </a:r>
          </a:p>
          <a:p>
            <a:pPr indent="457200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Рабочая программа воспитания МБДОУ №18 «Мишутка».</a:t>
            </a:r>
          </a:p>
        </p:txBody>
      </p:sp>
    </p:spTree>
    <p:extLst>
      <p:ext uri="{BB962C8B-B14F-4D97-AF65-F5344CB8AC3E}">
        <p14:creationId xmlns:p14="http://schemas.microsoft.com/office/powerpoint/2010/main" val="25971149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7657" y="356840"/>
            <a:ext cx="10364451" cy="97015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Теоретическая значимость проекта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8779" y="981708"/>
            <a:ext cx="11010597" cy="399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4450" algn="just">
              <a:lnSpc>
                <a:spcPct val="107000"/>
              </a:lnSpc>
              <a:spcAft>
                <a:spcPts val="0"/>
              </a:spcAft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6300" y="1663700"/>
            <a:ext cx="93599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определяет формирование коммуникативно-развитой личности дошкольника, способной к полному взаимодействию с окружающим.</a:t>
            </a:r>
          </a:p>
          <a:p>
            <a:pPr indent="457200"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разработан с учетом возрастных и индивидуальных особенностей детей старшего дошкольного возраста (5-6 лет), а также закономерностей психического развития детей данного возраста. </a:t>
            </a:r>
          </a:p>
          <a:p>
            <a:pPr indent="457200" algn="just"/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ru-RU" sz="3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488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7657" y="356840"/>
            <a:ext cx="10364451" cy="97015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новизна проекта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8779" y="981708"/>
            <a:ext cx="11010597" cy="399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4450" algn="just">
              <a:lnSpc>
                <a:spcPct val="107000"/>
              </a:lnSpc>
              <a:spcAft>
                <a:spcPts val="0"/>
              </a:spcAft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6300" y="1663700"/>
            <a:ext cx="109093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 будет способствовать решению конкретных практических задач, способствовать устранению существующих затруднений со стороны педагогического коллектива в познавательной области, обеспечит взаимодействие с другими учреждениями города. В реализации проекта найдены инновационные технологии и механизмы формирования коммуникативных навыков у детей дошкольного возраста, приобретен опыт сетевой формы взаимодействия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ru-RU" sz="3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054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23762" y="797669"/>
            <a:ext cx="4468238" cy="3472773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«Использование цифровых образовательных ресурсов в реализации проектов в ДОУ»</a:t>
            </a:r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ru-RU" sz="28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D1F596-2507-AD4A-C696-7C9CD01A6A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856"/>
            <a:ext cx="7412478" cy="687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0079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244" y="205894"/>
            <a:ext cx="10364451" cy="89488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реализации проекта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Выноска 3 9"/>
          <p:cNvSpPr/>
          <p:nvPr/>
        </p:nvSpPr>
        <p:spPr>
          <a:xfrm>
            <a:off x="990992" y="1016883"/>
            <a:ext cx="3501482" cy="892098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47074"/>
              <a:gd name="adj8" fmla="val 10785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личностно-ориентированного общения 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Выноска 3 10"/>
          <p:cNvSpPr/>
          <p:nvPr/>
        </p:nvSpPr>
        <p:spPr>
          <a:xfrm>
            <a:off x="1995559" y="1743977"/>
            <a:ext cx="3501482" cy="892098"/>
          </a:xfrm>
          <a:prstGeom prst="borderCallout3">
            <a:avLst>
              <a:gd name="adj1" fmla="val 18750"/>
              <a:gd name="adj2" fmla="val -8333"/>
              <a:gd name="adj3" fmla="val 19970"/>
              <a:gd name="adj4" fmla="val -16978"/>
              <a:gd name="adj5" fmla="val 100000"/>
              <a:gd name="adj6" fmla="val -16667"/>
              <a:gd name="adj7" fmla="val 153175"/>
              <a:gd name="adj8" fmla="val 1358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Принцип тематического планирования материала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Выноска 3 11"/>
          <p:cNvSpPr/>
          <p:nvPr/>
        </p:nvSpPr>
        <p:spPr>
          <a:xfrm>
            <a:off x="2949596" y="2636075"/>
            <a:ext cx="3085755" cy="892098"/>
          </a:xfrm>
          <a:prstGeom prst="borderCallout3">
            <a:avLst>
              <a:gd name="adj1" fmla="val 446"/>
              <a:gd name="adj2" fmla="val -6569"/>
              <a:gd name="adj3" fmla="val 1667"/>
              <a:gd name="adj4" fmla="val -16667"/>
              <a:gd name="adj5" fmla="val 81697"/>
              <a:gd name="adj6" fmla="val -16667"/>
              <a:gd name="adj7" fmla="val 136091"/>
              <a:gd name="adj8" fmla="val 8866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Принцип наглядности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Выноска 3 12"/>
          <p:cNvSpPr/>
          <p:nvPr/>
        </p:nvSpPr>
        <p:spPr>
          <a:xfrm>
            <a:off x="3893760" y="3528173"/>
            <a:ext cx="3972358" cy="892098"/>
          </a:xfrm>
          <a:prstGeom prst="borderCallout3">
            <a:avLst>
              <a:gd name="adj1" fmla="val 2888"/>
              <a:gd name="adj2" fmla="val -7237"/>
              <a:gd name="adj3" fmla="val 447"/>
              <a:gd name="adj4" fmla="val -17489"/>
              <a:gd name="adj5" fmla="val 76815"/>
              <a:gd name="adj6" fmla="val -17489"/>
              <a:gd name="adj7" fmla="val 139230"/>
              <a:gd name="adj8" fmla="val 11345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Принцип последовательности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Выноска 3 13"/>
          <p:cNvSpPr/>
          <p:nvPr/>
        </p:nvSpPr>
        <p:spPr>
          <a:xfrm>
            <a:off x="5028955" y="4420271"/>
            <a:ext cx="4221107" cy="892098"/>
          </a:xfrm>
          <a:prstGeom prst="borderCallout3">
            <a:avLst>
              <a:gd name="adj1" fmla="val 2887"/>
              <a:gd name="adj2" fmla="val -7301"/>
              <a:gd name="adj3" fmla="val -774"/>
              <a:gd name="adj4" fmla="val -16667"/>
              <a:gd name="adj5" fmla="val 98780"/>
              <a:gd name="adj6" fmla="val -17183"/>
              <a:gd name="adj7" fmla="val 150407"/>
              <a:gd name="adj8" fmla="val 5689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Принцип занимательности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Выноска 3 13">
            <a:extLst>
              <a:ext uri="{FF2B5EF4-FFF2-40B4-BE49-F238E27FC236}">
                <a16:creationId xmlns:a16="http://schemas.microsoft.com/office/drawing/2014/main" id="{20A88D26-1D4F-7ED5-3F65-A16E9298FE56}"/>
              </a:ext>
            </a:extLst>
          </p:cNvPr>
          <p:cNvSpPr/>
          <p:nvPr/>
        </p:nvSpPr>
        <p:spPr>
          <a:xfrm>
            <a:off x="5959151" y="5312369"/>
            <a:ext cx="4221107" cy="892098"/>
          </a:xfrm>
          <a:prstGeom prst="borderCallout3">
            <a:avLst>
              <a:gd name="adj1" fmla="val 1666"/>
              <a:gd name="adj2" fmla="val -8333"/>
              <a:gd name="adj3" fmla="val 2887"/>
              <a:gd name="adj4" fmla="val -16925"/>
              <a:gd name="adj5" fmla="val 87798"/>
              <a:gd name="adj6" fmla="val -16925"/>
              <a:gd name="adj7" fmla="val 85735"/>
              <a:gd name="adj8" fmla="val -16230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Принцип занимательности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177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448" y="133816"/>
            <a:ext cx="10364451" cy="791735"/>
          </a:xfrm>
        </p:spPr>
        <p:txBody>
          <a:bodyPr>
            <a:normAutofit/>
          </a:bodyPr>
          <a:lstStyle/>
          <a:p>
            <a:pPr marL="6350" marR="44450" indent="270510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53774" y="841661"/>
            <a:ext cx="5319020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350" marR="44450" indent="-6350" algn="just">
              <a:lnSpc>
                <a:spcPct val="107000"/>
              </a:lnSpc>
              <a:spcAft>
                <a:spcPts val="25"/>
              </a:spcAft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этап – подготовительный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2288904"/>
              </p:ext>
            </p:extLst>
          </p:nvPr>
        </p:nvGraphicFramePr>
        <p:xfrm>
          <a:off x="122848" y="1425411"/>
          <a:ext cx="11980871" cy="5163873"/>
        </p:xfrm>
        <a:graphic>
          <a:graphicData uri="http://schemas.openxmlformats.org/drawingml/2006/table">
            <a:tbl>
              <a:tblPr firstRow="1" firstCol="1" bandRow="1"/>
              <a:tblGrid>
                <a:gridCol w="1790423">
                  <a:extLst>
                    <a:ext uri="{9D8B030D-6E8A-4147-A177-3AD203B41FA5}">
                      <a16:colId xmlns:a16="http://schemas.microsoft.com/office/drawing/2014/main" val="1720944849"/>
                    </a:ext>
                  </a:extLst>
                </a:gridCol>
                <a:gridCol w="2617593">
                  <a:extLst>
                    <a:ext uri="{9D8B030D-6E8A-4147-A177-3AD203B41FA5}">
                      <a16:colId xmlns:a16="http://schemas.microsoft.com/office/drawing/2014/main" val="816307548"/>
                    </a:ext>
                  </a:extLst>
                </a:gridCol>
                <a:gridCol w="1240270">
                  <a:extLst>
                    <a:ext uri="{9D8B030D-6E8A-4147-A177-3AD203B41FA5}">
                      <a16:colId xmlns:a16="http://schemas.microsoft.com/office/drawing/2014/main" val="3505861163"/>
                    </a:ext>
                  </a:extLst>
                </a:gridCol>
                <a:gridCol w="1929421">
                  <a:extLst>
                    <a:ext uri="{9D8B030D-6E8A-4147-A177-3AD203B41FA5}">
                      <a16:colId xmlns:a16="http://schemas.microsoft.com/office/drawing/2014/main" val="1949962423"/>
                    </a:ext>
                  </a:extLst>
                </a:gridCol>
                <a:gridCol w="2201582">
                  <a:extLst>
                    <a:ext uri="{9D8B030D-6E8A-4147-A177-3AD203B41FA5}">
                      <a16:colId xmlns:a16="http://schemas.microsoft.com/office/drawing/2014/main" val="3537710022"/>
                    </a:ext>
                  </a:extLst>
                </a:gridCol>
                <a:gridCol w="2201582">
                  <a:extLst>
                    <a:ext uri="{9D8B030D-6E8A-4147-A177-3AD203B41FA5}">
                      <a16:colId xmlns:a16="http://schemas.microsoft.com/office/drawing/2014/main" val="1833079104"/>
                    </a:ext>
                  </a:extLst>
                </a:gridCol>
              </a:tblGrid>
              <a:tr h="318124"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Этапы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Содержание работы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Ожидаемый результат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528593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Родители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1705089"/>
                  </a:ext>
                </a:extLst>
              </a:tr>
              <a:tr h="4023365"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этап </a:t>
                      </a:r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подготовительный </a:t>
                      </a:r>
                      <a:endParaRPr lang="ru-RU" sz="18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Изучение и анализ методической литературы по данной проблеме.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Выявление актуальности и проблемы проекта.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Выдвижение гипотезы, определение целей и задач. 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Выявление уровня представлений родителей о влиянии используемых в детском саду театрализованных игр на развитие речи детей и навыков общения их со взрослыми и сверстниками.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Организация театрализованной развивающей среды музыкального зала и группы. 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Сентябрь - декабрь 2021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 детей сформируется устойчивый интерес к театрально-игровой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деятельности, желание участвовать в спектакле по сюжету знакомой сказки</a:t>
                      </a:r>
                      <a:r>
                        <a:rPr lang="ru-RU" sz="15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Создана творческая группа. Создан банк данных по результатам мониторинга, разработка планов сотрудничества, заинтересованность родителей.</a:t>
                      </a: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Заинтересованность педагогических работников в реализации данного проекта и во взаимном сотрудничестве в работе по театрализованной деятельности с детьми.</a:t>
                      </a: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88439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16781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448" y="133816"/>
            <a:ext cx="10364451" cy="791735"/>
          </a:xfrm>
        </p:spPr>
        <p:txBody>
          <a:bodyPr>
            <a:normAutofit/>
          </a:bodyPr>
          <a:lstStyle/>
          <a:p>
            <a:pPr marL="6350" marR="44450" indent="270510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на подготовительном этапе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005922"/>
              </p:ext>
            </p:extLst>
          </p:nvPr>
        </p:nvGraphicFramePr>
        <p:xfrm>
          <a:off x="468354" y="925551"/>
          <a:ext cx="11050856" cy="57751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5379">
                  <a:extLst>
                    <a:ext uri="{9D8B030D-6E8A-4147-A177-3AD203B41FA5}">
                      <a16:colId xmlns:a16="http://schemas.microsoft.com/office/drawing/2014/main" val="3491732764"/>
                    </a:ext>
                  </a:extLst>
                </a:gridCol>
                <a:gridCol w="2704909">
                  <a:extLst>
                    <a:ext uri="{9D8B030D-6E8A-4147-A177-3AD203B41FA5}">
                      <a16:colId xmlns:a16="http://schemas.microsoft.com/office/drawing/2014/main" val="675881921"/>
                    </a:ext>
                  </a:extLst>
                </a:gridCol>
                <a:gridCol w="2998626">
                  <a:extLst>
                    <a:ext uri="{9D8B030D-6E8A-4147-A177-3AD203B41FA5}">
                      <a16:colId xmlns:a16="http://schemas.microsoft.com/office/drawing/2014/main" val="2375380725"/>
                    </a:ext>
                  </a:extLst>
                </a:gridCol>
                <a:gridCol w="3131942">
                  <a:extLst>
                    <a:ext uri="{9D8B030D-6E8A-4147-A177-3AD203B41FA5}">
                      <a16:colId xmlns:a16="http://schemas.microsoft.com/office/drawing/2014/main" val="3372159893"/>
                    </a:ext>
                  </a:extLst>
                </a:gridCol>
              </a:tblGrid>
              <a:tr h="582393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</a:rPr>
                        <a:t>Образовательная область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</a:rPr>
                        <a:t>Деятельность с детьми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>
                          <a:effectLst/>
                        </a:rPr>
                        <a:t>Деятельность с родителями</a:t>
                      </a:r>
                      <a:endParaRPr lang="ru-RU" sz="1600" b="1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</a:rPr>
                        <a:t>Деятельность с педагогами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extLst>
                  <a:ext uri="{0D108BD9-81ED-4DB2-BD59-A6C34878D82A}">
                    <a16:rowId xmlns:a16="http://schemas.microsoft.com/office/drawing/2014/main" val="3088506667"/>
                  </a:ext>
                </a:extLst>
              </a:tr>
              <a:tr h="1019081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effectLst/>
                        </a:rPr>
                        <a:t>Социально-коммуникативное развитие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беседа «Что такое театр».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Игра: «Кто из нас самый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наблюдательный»</a:t>
                      </a: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Онлайн-консультация «Театрализованная деятельность в детском саду»,(ЦОР)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анкетирование «</a:t>
                      </a:r>
                      <a:r>
                        <a:rPr lang="en-US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Театр</a:t>
                      </a: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en-US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</a:t>
                      </a: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 – практикум «Домашний театр»(ЦОР)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extLst>
                  <a:ext uri="{0D108BD9-81ED-4DB2-BD59-A6C34878D82A}">
                    <a16:rowId xmlns:a16="http://schemas.microsoft.com/office/drawing/2014/main" val="1592006417"/>
                  </a:ext>
                </a:extLst>
              </a:tr>
              <a:tr h="1078195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effectLst/>
                        </a:rPr>
                        <a:t>Речевое развитие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игра-диалог «Театральные профессии»</a:t>
                      </a: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Банк идей (общее родительское собрание, онлайн) «Домашний театр как средство формирования отношений в семье».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Онлайн-ярмарка педагогических идей «Развитие речи детей через театрализованную деятельность»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extLst>
                  <a:ext uri="{0D108BD9-81ED-4DB2-BD59-A6C34878D82A}">
                    <a16:rowId xmlns:a16="http://schemas.microsoft.com/office/drawing/2014/main" val="3754862048"/>
                  </a:ext>
                </a:extLst>
              </a:tr>
              <a:tr h="952465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effectLst/>
                        </a:rPr>
                        <a:t>Познавательное развитие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-игра «Узнай сказку» (по иллюстрациям, по отрывкам) (использование интерактивного комплекса)</a:t>
                      </a: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Мастер-класс онлайн «Как изготовить театральную куклу?» 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Педагогический ринг</a:t>
                      </a: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Игрушки</a:t>
                      </a: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US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говорушки</a:t>
                      </a: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extLst>
                  <a:ext uri="{0D108BD9-81ED-4DB2-BD59-A6C34878D82A}">
                    <a16:rowId xmlns:a16="http://schemas.microsoft.com/office/drawing/2014/main" val="3990187617"/>
                  </a:ext>
                </a:extLst>
              </a:tr>
              <a:tr h="1190582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effectLst/>
                        </a:rPr>
                        <a:t>Физическое развитие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Весёлая пантомима. «Немой диалог», «Загадки без слов с движениями» (с использованием интерактивного пола)</a:t>
                      </a: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Родительский онлайн – марафон 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 часы идут, идут»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 семинар- тренинг «Я весёлый осьминог»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extLst>
                  <a:ext uri="{0D108BD9-81ED-4DB2-BD59-A6C34878D82A}">
                    <a16:rowId xmlns:a16="http://schemas.microsoft.com/office/drawing/2014/main" val="3844038871"/>
                  </a:ext>
                </a:extLst>
              </a:tr>
              <a:tr h="952465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effectLst/>
                        </a:rPr>
                        <a:t>Художественно-эстетическое развитие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Музыкальная пауза «Сказку ты, дружок, послушай и сыграй»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(использование интерактивного комплекса)</a:t>
                      </a: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Деловая игра онлайн (театральная минутка) «Мы, веселые ребята, любим петь и танцевать»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Аукцион (онлайн) «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Оживлялки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(кто как двигается)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extLst>
                  <a:ext uri="{0D108BD9-81ED-4DB2-BD59-A6C34878D82A}">
                    <a16:rowId xmlns:a16="http://schemas.microsoft.com/office/drawing/2014/main" val="18929296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62684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448" y="133816"/>
            <a:ext cx="10364451" cy="791735"/>
          </a:xfrm>
        </p:spPr>
        <p:txBody>
          <a:bodyPr>
            <a:normAutofit/>
          </a:bodyPr>
          <a:lstStyle/>
          <a:p>
            <a:pPr marL="6350" marR="44450" indent="270510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89667" y="841661"/>
            <a:ext cx="4647234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350" marR="44450" indent="-6350" algn="just">
              <a:lnSpc>
                <a:spcPct val="107000"/>
              </a:lnSpc>
              <a:spcAft>
                <a:spcPts val="25"/>
              </a:spcAft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II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этап – практический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98606"/>
              </p:ext>
            </p:extLst>
          </p:nvPr>
        </p:nvGraphicFramePr>
        <p:xfrm>
          <a:off x="122848" y="1425411"/>
          <a:ext cx="11980871" cy="5008753"/>
        </p:xfrm>
        <a:graphic>
          <a:graphicData uri="http://schemas.openxmlformats.org/drawingml/2006/table">
            <a:tbl>
              <a:tblPr firstRow="1" firstCol="1" bandRow="1"/>
              <a:tblGrid>
                <a:gridCol w="1790423">
                  <a:extLst>
                    <a:ext uri="{9D8B030D-6E8A-4147-A177-3AD203B41FA5}">
                      <a16:colId xmlns:a16="http://schemas.microsoft.com/office/drawing/2014/main" val="3029707806"/>
                    </a:ext>
                  </a:extLst>
                </a:gridCol>
                <a:gridCol w="2617593">
                  <a:extLst>
                    <a:ext uri="{9D8B030D-6E8A-4147-A177-3AD203B41FA5}">
                      <a16:colId xmlns:a16="http://schemas.microsoft.com/office/drawing/2014/main" val="636953825"/>
                    </a:ext>
                  </a:extLst>
                </a:gridCol>
                <a:gridCol w="1240270">
                  <a:extLst>
                    <a:ext uri="{9D8B030D-6E8A-4147-A177-3AD203B41FA5}">
                      <a16:colId xmlns:a16="http://schemas.microsoft.com/office/drawing/2014/main" val="2416369503"/>
                    </a:ext>
                  </a:extLst>
                </a:gridCol>
                <a:gridCol w="1929421">
                  <a:extLst>
                    <a:ext uri="{9D8B030D-6E8A-4147-A177-3AD203B41FA5}">
                      <a16:colId xmlns:a16="http://schemas.microsoft.com/office/drawing/2014/main" val="1341523354"/>
                    </a:ext>
                  </a:extLst>
                </a:gridCol>
                <a:gridCol w="2201582">
                  <a:extLst>
                    <a:ext uri="{9D8B030D-6E8A-4147-A177-3AD203B41FA5}">
                      <a16:colId xmlns:a16="http://schemas.microsoft.com/office/drawing/2014/main" val="1632322961"/>
                    </a:ext>
                  </a:extLst>
                </a:gridCol>
                <a:gridCol w="2201582">
                  <a:extLst>
                    <a:ext uri="{9D8B030D-6E8A-4147-A177-3AD203B41FA5}">
                      <a16:colId xmlns:a16="http://schemas.microsoft.com/office/drawing/2014/main" val="294265488"/>
                    </a:ext>
                  </a:extLst>
                </a:gridCol>
              </a:tblGrid>
              <a:tr h="318124"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Этапы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Содержание работы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Ожидаемый результат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230879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Родители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3257421"/>
                  </a:ext>
                </a:extLst>
              </a:tr>
              <a:tr h="4023365"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I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этап </a:t>
                      </a:r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–практический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Разработка методической основы для реализации проекта.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Создание игровой среды для самостоятельной театрализованной деятельности детей в детском саду.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Подбор видео и музыкальных иллюстраций для спектакля.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Изготовление дeкораций и атрибутов.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Изготовление различных видов театра детьми и их родителями, использование их для детских игр дома.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Непосредственная постановка спектакля «Гуси-лебеди» воспитанниками старшего дошкольного возраста (6-7 лет) группы «Умка».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Январь–февраль 2022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Дети станут дружнее, зародится чувство партнерства.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Сформировано умение передавать характер персонажа интонационной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выразительностью речи, мимикой, жестами.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Умение строить ролевые диалоги и согласовывать свои действия с другими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детьми в ходе спектакля.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Умение свободно держаться на сцене.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Повысится интерес родителей к жизни детей в ДОУ.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Проявление творческих способностей в театральной деятельности; установление партнёрских отношений с ребёнком и педагогами.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Создана образовательная модель воспитания основ 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театрализованной деятельности как средства повышения коммуникативных навыков детей 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дошкольного возраста, обеспечивающей взаимодействие всех субъектов образовательного процесса (педагоги, родители, ребенок). Повышение профессионального мастерства в области театрализованного искусства.</a:t>
                      </a: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компетентности и пополнение опыта работы в вопросах художественно-эстетического развития и воспитания детей и проектной деятельности.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9312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96890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27718" y="65059"/>
            <a:ext cx="6566093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350" marR="44450" indent="-6350" algn="ctr">
              <a:lnSpc>
                <a:spcPct val="107000"/>
              </a:lnSpc>
              <a:spcAft>
                <a:spcPts val="25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Формы работы на практическом этапе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4382181"/>
              </p:ext>
            </p:extLst>
          </p:nvPr>
        </p:nvGraphicFramePr>
        <p:xfrm>
          <a:off x="189571" y="639378"/>
          <a:ext cx="11731083" cy="62333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90485">
                  <a:extLst>
                    <a:ext uri="{9D8B030D-6E8A-4147-A177-3AD203B41FA5}">
                      <a16:colId xmlns:a16="http://schemas.microsoft.com/office/drawing/2014/main" val="1980988258"/>
                    </a:ext>
                  </a:extLst>
                </a:gridCol>
                <a:gridCol w="3851307">
                  <a:extLst>
                    <a:ext uri="{9D8B030D-6E8A-4147-A177-3AD203B41FA5}">
                      <a16:colId xmlns:a16="http://schemas.microsoft.com/office/drawing/2014/main" val="2481176896"/>
                    </a:ext>
                  </a:extLst>
                </a:gridCol>
                <a:gridCol w="2455010">
                  <a:extLst>
                    <a:ext uri="{9D8B030D-6E8A-4147-A177-3AD203B41FA5}">
                      <a16:colId xmlns:a16="http://schemas.microsoft.com/office/drawing/2014/main" val="1577862580"/>
                    </a:ext>
                  </a:extLst>
                </a:gridCol>
                <a:gridCol w="3034281">
                  <a:extLst>
                    <a:ext uri="{9D8B030D-6E8A-4147-A177-3AD203B41FA5}">
                      <a16:colId xmlns:a16="http://schemas.microsoft.com/office/drawing/2014/main" val="1892325658"/>
                    </a:ext>
                  </a:extLst>
                </a:gridCol>
              </a:tblGrid>
              <a:tr h="510341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 область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с детьми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с родителями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с педагогами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extLst>
                  <a:ext uri="{0D108BD9-81ED-4DB2-BD59-A6C34878D82A}">
                    <a16:rowId xmlns:a16="http://schemas.microsoft.com/office/drawing/2014/main" val="1103054247"/>
                  </a:ext>
                </a:extLst>
              </a:tr>
              <a:tr h="1116255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Социально-коммуникативное развитие</a:t>
                      </a:r>
                      <a:endParaRPr lang="ru-RU" sz="16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беседа с детьми о театральных понятиях-сцена, занавес, спектакль, аплодисменты, сценарист, дублер. Интерактивная игра «Поиграем в сказку» (знакомство со сказкой «Гуси-лебеди)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Круглый стол онлайн «Семейная мастерская, изготовим атрибуты для русской народной сказки «Гуси-лебеди»(ЦОР)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 практикум «Волшебные превращения, подготовка атрибутов к сказкам»(ЦОР)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extLst>
                  <a:ext uri="{0D108BD9-81ED-4DB2-BD59-A6C34878D82A}">
                    <a16:rowId xmlns:a16="http://schemas.microsoft.com/office/drawing/2014/main" val="2736172765"/>
                  </a:ext>
                </a:extLst>
              </a:tr>
              <a:tr h="1339505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Речевое развитие</a:t>
                      </a:r>
                      <a:endParaRPr lang="ru-RU" sz="16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Интерактивное речевое упражнение «Кто за кем идет» М. Картушин. Игры и упражнения: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«Диктор»,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«Изобрази героя»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(использование интерактивной настенной панели)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КВН онлайн «Читайте детям русские народные сказки».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Семинары-тренинг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речи детей через театрализованную деятельность»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(использование интерактивного комплекса)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extLst>
                  <a:ext uri="{0D108BD9-81ED-4DB2-BD59-A6C34878D82A}">
                    <a16:rowId xmlns:a16="http://schemas.microsoft.com/office/drawing/2014/main" val="1902926933"/>
                  </a:ext>
                </a:extLst>
              </a:tr>
              <a:tr h="1460601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 развитие</a:t>
                      </a:r>
                      <a:endParaRPr lang="ru-RU" sz="16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над текстом, голосом.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Интерактивные театральные игры «Что изменилось?», «Поймай хлопок»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«Я положил в мешок.», «Тень», «Внимательные звери»,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(использование интерактивной настенной панели)</a:t>
                      </a: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игра «Развитие речевого творчества посредством театральной деятельности»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Деловая игра онлайн «Как использовать разные виды театра» 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extLst>
                  <a:ext uri="{0D108BD9-81ED-4DB2-BD59-A6C34878D82A}">
                    <a16:rowId xmlns:a16="http://schemas.microsoft.com/office/drawing/2014/main" val="3349007207"/>
                  </a:ext>
                </a:extLst>
              </a:tr>
              <a:tr h="697197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 развитие</a:t>
                      </a:r>
                      <a:endParaRPr lang="ru-RU" sz="16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Пальчиковая гимнастика с движениями «Домик гномика», «Шла кукушка»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(использование интерактивной настенной панели)</a:t>
                      </a: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Аукцион –онлайн «Поиграем в сказку»(ЦОР)</a:t>
                      </a: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Мастер-класс «Мы фотографы»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(использование интерактивного комплекса)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extLst>
                  <a:ext uri="{0D108BD9-81ED-4DB2-BD59-A6C34878D82A}">
                    <a16:rowId xmlns:a16="http://schemas.microsoft.com/office/drawing/2014/main" val="4217604769"/>
                  </a:ext>
                </a:extLst>
              </a:tr>
              <a:tr h="834629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Художественно-эстетическое развитие</a:t>
                      </a:r>
                      <a:endParaRPr lang="ru-RU" sz="16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Драматизация (имитация движений под музыку) сказки «Гуси-лебеди»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(использование интерактивного комплекса)</a:t>
                      </a: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 – класс «Музыкально-подвижные игры с элементами драматизации» (разработка сценария)(ЦОР)</a:t>
                      </a: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 – консультация  «И учение и развлечение»(ЦОР)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extLst>
                  <a:ext uri="{0D108BD9-81ED-4DB2-BD59-A6C34878D82A}">
                    <a16:rowId xmlns:a16="http://schemas.microsoft.com/office/drawing/2014/main" val="3629380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12269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448" y="133816"/>
            <a:ext cx="10364451" cy="791735"/>
          </a:xfrm>
        </p:spPr>
        <p:txBody>
          <a:bodyPr>
            <a:normAutofit/>
          </a:bodyPr>
          <a:lstStyle/>
          <a:p>
            <a:pPr marL="6350" marR="44450" indent="270510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23289" y="841661"/>
            <a:ext cx="5379999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350" marR="44450" indent="-6350" algn="just">
              <a:lnSpc>
                <a:spcPct val="107000"/>
              </a:lnSpc>
              <a:spcAft>
                <a:spcPts val="25"/>
              </a:spcAft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III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этап – заключительный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3568285"/>
              </p:ext>
            </p:extLst>
          </p:nvPr>
        </p:nvGraphicFramePr>
        <p:xfrm>
          <a:off x="122848" y="1425411"/>
          <a:ext cx="11980871" cy="4642998"/>
        </p:xfrm>
        <a:graphic>
          <a:graphicData uri="http://schemas.openxmlformats.org/drawingml/2006/table">
            <a:tbl>
              <a:tblPr firstRow="1" firstCol="1" bandRow="1"/>
              <a:tblGrid>
                <a:gridCol w="1790423">
                  <a:extLst>
                    <a:ext uri="{9D8B030D-6E8A-4147-A177-3AD203B41FA5}">
                      <a16:colId xmlns:a16="http://schemas.microsoft.com/office/drawing/2014/main" val="2644302267"/>
                    </a:ext>
                  </a:extLst>
                </a:gridCol>
                <a:gridCol w="2617593">
                  <a:extLst>
                    <a:ext uri="{9D8B030D-6E8A-4147-A177-3AD203B41FA5}">
                      <a16:colId xmlns:a16="http://schemas.microsoft.com/office/drawing/2014/main" val="3444417242"/>
                    </a:ext>
                  </a:extLst>
                </a:gridCol>
                <a:gridCol w="1240270">
                  <a:extLst>
                    <a:ext uri="{9D8B030D-6E8A-4147-A177-3AD203B41FA5}">
                      <a16:colId xmlns:a16="http://schemas.microsoft.com/office/drawing/2014/main" val="85574027"/>
                    </a:ext>
                  </a:extLst>
                </a:gridCol>
                <a:gridCol w="1929421">
                  <a:extLst>
                    <a:ext uri="{9D8B030D-6E8A-4147-A177-3AD203B41FA5}">
                      <a16:colId xmlns:a16="http://schemas.microsoft.com/office/drawing/2014/main" val="63706096"/>
                    </a:ext>
                  </a:extLst>
                </a:gridCol>
                <a:gridCol w="2201582">
                  <a:extLst>
                    <a:ext uri="{9D8B030D-6E8A-4147-A177-3AD203B41FA5}">
                      <a16:colId xmlns:a16="http://schemas.microsoft.com/office/drawing/2014/main" val="4255038199"/>
                    </a:ext>
                  </a:extLst>
                </a:gridCol>
                <a:gridCol w="2201582">
                  <a:extLst>
                    <a:ext uri="{9D8B030D-6E8A-4147-A177-3AD203B41FA5}">
                      <a16:colId xmlns:a16="http://schemas.microsoft.com/office/drawing/2014/main" val="4168170738"/>
                    </a:ext>
                  </a:extLst>
                </a:gridCol>
              </a:tblGrid>
              <a:tr h="318124"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Этапы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Содержание работы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Ожидаемый результат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76387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Родители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721632"/>
                  </a:ext>
                </a:extLst>
              </a:tr>
              <a:tr h="4023365"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II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этап –</a:t>
                      </a:r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заключительный </a:t>
                      </a:r>
                      <a:endParaRPr lang="ru-RU" sz="18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Анализ и обобщение итоговых результатов.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Смотр-конкурс работ родителей по созданию видов театра.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Март–май 2022 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детей сформировался интерес к миру театра, театрально игровой деятельности.</a:t>
                      </a: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активно, с желанием участвуют в театрализованных постановках.</a:t>
                      </a: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спокойно и раскрепощенно держатся при выступлении перед другими людьми.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Повышение компетентности родителей в вопросах организации совместной театральной деятельности детей.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Обновлена предметно-развивающая среда в группе.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40168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17691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448" y="133816"/>
            <a:ext cx="10364451" cy="791735"/>
          </a:xfrm>
        </p:spPr>
        <p:txBody>
          <a:bodyPr>
            <a:normAutofit/>
          </a:bodyPr>
          <a:lstStyle/>
          <a:p>
            <a:pPr marL="6350" marR="44450" indent="270510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на заключительном этапе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743705"/>
              </p:ext>
            </p:extLst>
          </p:nvPr>
        </p:nvGraphicFramePr>
        <p:xfrm>
          <a:off x="905107" y="769433"/>
          <a:ext cx="10892883" cy="60247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70160">
                  <a:extLst>
                    <a:ext uri="{9D8B030D-6E8A-4147-A177-3AD203B41FA5}">
                      <a16:colId xmlns:a16="http://schemas.microsoft.com/office/drawing/2014/main" val="652809412"/>
                    </a:ext>
                  </a:extLst>
                </a:gridCol>
                <a:gridCol w="3353311">
                  <a:extLst>
                    <a:ext uri="{9D8B030D-6E8A-4147-A177-3AD203B41FA5}">
                      <a16:colId xmlns:a16="http://schemas.microsoft.com/office/drawing/2014/main" val="704331142"/>
                    </a:ext>
                  </a:extLst>
                </a:gridCol>
                <a:gridCol w="2405613">
                  <a:extLst>
                    <a:ext uri="{9D8B030D-6E8A-4147-A177-3AD203B41FA5}">
                      <a16:colId xmlns:a16="http://schemas.microsoft.com/office/drawing/2014/main" val="392623597"/>
                    </a:ext>
                  </a:extLst>
                </a:gridCol>
                <a:gridCol w="2663799">
                  <a:extLst>
                    <a:ext uri="{9D8B030D-6E8A-4147-A177-3AD203B41FA5}">
                      <a16:colId xmlns:a16="http://schemas.microsoft.com/office/drawing/2014/main" val="2250155081"/>
                    </a:ext>
                  </a:extLst>
                </a:gridCol>
              </a:tblGrid>
              <a:tr h="522349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 область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с детьми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с родителями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с педагогами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extLst>
                  <a:ext uri="{0D108BD9-81ED-4DB2-BD59-A6C34878D82A}">
                    <a16:rowId xmlns:a16="http://schemas.microsoft.com/office/drawing/2014/main" val="2497469765"/>
                  </a:ext>
                </a:extLst>
              </a:tr>
              <a:tr h="898697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Социально-коммуникативное развитие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викторина «О театральных понятиях» (сцена, занавес, спектакль, аплодисменты, сценарист, дублер)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Консультация «Развитие творческих способностей с помощью речевых игр»(ЦОР)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Педагогический ринг </a:t>
                      </a:r>
                    </a:p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«Игрушки своими руками»</a:t>
                      </a:r>
                    </a:p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extLst>
                  <a:ext uri="{0D108BD9-81ED-4DB2-BD59-A6C34878D82A}">
                    <a16:rowId xmlns:a16="http://schemas.microsoft.com/office/drawing/2014/main" val="2589433710"/>
                  </a:ext>
                </a:extLst>
              </a:tr>
              <a:tr h="1584208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Речевое развитие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игра речевое упражнение «Кто за кем идет» М. Картушин. 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Упражнение «Нам грустно», «Нам весело».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Разыгрывание по ролям стихотворений А. Тетивкина «Как по речке по реке».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Мини-игра: литературный вечер «И снова в гостях у сказки»(ЦОР)</a:t>
                      </a: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Онлайн– ярмарка педагогических идей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«Наш театральный уголок»(ЦОР)</a:t>
                      </a:r>
                    </a:p>
                  </a:txBody>
                  <a:tcPr marL="25717" marR="25717" marT="0" marB="0"/>
                </a:tc>
                <a:extLst>
                  <a:ext uri="{0D108BD9-81ED-4DB2-BD59-A6C34878D82A}">
                    <a16:rowId xmlns:a16="http://schemas.microsoft.com/office/drawing/2014/main" val="2132764121"/>
                  </a:ext>
                </a:extLst>
              </a:tr>
              <a:tr h="522349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 развитие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беседа «Как это было» (обсуждение сказки «Гуси - лебеди»)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Онлайн-акция «Книжка – малышка детям»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Банк идей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«Играем как дети»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extLst>
                  <a:ext uri="{0D108BD9-81ED-4DB2-BD59-A6C34878D82A}">
                    <a16:rowId xmlns:a16="http://schemas.microsoft.com/office/drawing/2014/main" val="461176754"/>
                  </a:ext>
                </a:extLst>
              </a:tr>
              <a:tr h="1127200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 развитие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Расскажи стихи руками «Игра на инструментах», «Сенокос», «Сороконожка»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(использование интерактивной настенной панели)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Круглый стол 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«Двигательная сказка»(ЦОР)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Банк идей интерактивные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игры-тренинги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«Сказочные человечки»(ЦОР)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extLst>
                  <a:ext uri="{0D108BD9-81ED-4DB2-BD59-A6C34878D82A}">
                    <a16:rowId xmlns:a16="http://schemas.microsoft.com/office/drawing/2014/main" val="92199821"/>
                  </a:ext>
                </a:extLst>
              </a:tr>
              <a:tr h="1355705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Художественно-эстетическое развитие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Онлайн-конкурс видеороликов «Мы – юные театралы!».</a:t>
                      </a:r>
                    </a:p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Мультимедийная презентация и фотоотчѐт «Юные актѐры» (использование интерактивного комплекса)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 - выставка рисуем театр (конкурс рисунков «В театре») 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выставка конкурс</a:t>
                      </a:r>
                    </a:p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«Нарисуем сказку «Гуси-лебеди»(ЦОР)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extLst>
                  <a:ext uri="{0D108BD9-81ED-4DB2-BD59-A6C34878D82A}">
                    <a16:rowId xmlns:a16="http://schemas.microsoft.com/office/drawing/2014/main" val="3561870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98864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96" y="1181100"/>
            <a:ext cx="11293219" cy="495207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87445" y="389622"/>
            <a:ext cx="74378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281305" algn="ctr">
              <a:spcAft>
                <a:spcPts val="0"/>
              </a:spcAft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ресурсы: </a:t>
            </a: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36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8371" y="367991"/>
            <a:ext cx="8044371" cy="88094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 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156" y="1475625"/>
            <a:ext cx="3844122" cy="5276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174166" y="814039"/>
            <a:ext cx="6568068" cy="57874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Ссылка на анкетирование для родителей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«Театр и дети»: </a:t>
            </a:r>
          </a:p>
          <a:p>
            <a:pPr algn="ctr"/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hlinkClick r:id="rId4"/>
              </a:rPr>
              <a:t>https://docs.google.com/forms/d/e/1FAIpQLSe05cCZI5JSFRi5mskJIqqGxygONXDR2z8_WljMbTKK6NIWaw/viewform?usp=sharing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4468" y="3767286"/>
            <a:ext cx="5038641" cy="283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007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/>
          <p:nvPr/>
        </p:nvPicPr>
        <p:blipFill>
          <a:blip r:embed="rId2"/>
          <a:stretch>
            <a:fillRect/>
          </a:stretch>
        </p:blipFill>
        <p:spPr>
          <a:xfrm>
            <a:off x="5798633" y="2864872"/>
            <a:ext cx="5639107" cy="35470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1403" y="100361"/>
            <a:ext cx="10364451" cy="89488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692" y="1665292"/>
            <a:ext cx="6196936" cy="3486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925336" y="163869"/>
            <a:ext cx="79024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Работа с родителями</a:t>
            </a:r>
            <a:br>
              <a:rPr lang="ru-RU" sz="36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36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Мастер-классы  </a:t>
            </a:r>
            <a:r>
              <a:rPr lang="ru-RU" sz="24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(платформа </a:t>
            </a:r>
            <a:r>
              <a:rPr lang="en-US" sz="24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ZOOM</a:t>
            </a:r>
            <a:r>
              <a:rPr lang="ru-RU" sz="24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2030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204" y="596452"/>
            <a:ext cx="11050622" cy="4170101"/>
          </a:xfrm>
        </p:spPr>
        <p:txBody>
          <a:bodyPr>
            <a:normAutofit fontScale="90000"/>
          </a:bodyPr>
          <a:lstStyle/>
          <a:p>
            <a:pPr marR="44450" indent="450000" algn="just">
              <a:lnSpc>
                <a:spcPct val="150000"/>
              </a:lnSpc>
            </a:pPr>
            <a:r>
              <a:rPr lang="ru-RU" sz="31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Под цифровым образовательным ресурсом (</a:t>
            </a:r>
            <a:r>
              <a:rPr lang="ru-RU" sz="3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ЦОР</a:t>
            </a:r>
            <a:r>
              <a:rPr lang="ru-RU" sz="31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 понимается информационный источник, содержащий графическую, текстовую, цифровую, речевую, музыкальную, видео, фото и другую информацию, направленный на реализацию целей и задач современного </a:t>
            </a:r>
            <a:r>
              <a:rPr lang="ru-RU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образования.</a:t>
            </a:r>
            <a:br>
              <a:rPr lang="ru-RU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ru-RU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10333F-A258-545F-FF4C-F31E6505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79807"/>
            <a:ext cx="2578193" cy="257819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A83A98-4AF1-7508-D69C-0E8B68D5F1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585" y="4317477"/>
            <a:ext cx="2779415" cy="254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8744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1403" y="100361"/>
            <a:ext cx="10364451" cy="89488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/>
          <a:stretch>
            <a:fillRect/>
          </a:stretch>
        </p:blipFill>
        <p:spPr>
          <a:xfrm>
            <a:off x="1929161" y="1594626"/>
            <a:ext cx="7225990" cy="4884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702417" y="223024"/>
            <a:ext cx="87425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br>
              <a:rPr lang="ru-RU" sz="36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</a:t>
            </a:r>
            <a:r>
              <a:rPr lang="ru-RU" sz="36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</a:t>
            </a:r>
            <a:r>
              <a:rPr lang="ru-RU" sz="24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(платформа </a:t>
            </a:r>
            <a:r>
              <a:rPr lang="en-US" sz="24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ZOOM</a:t>
            </a:r>
            <a:r>
              <a:rPr lang="ru-RU" sz="24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8702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2906" y="167268"/>
            <a:ext cx="7047571" cy="132699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собрание </a:t>
            </a:r>
            <a:r>
              <a:rPr lang="ru-RU" sz="2400" b="1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(платформа </a:t>
            </a:r>
            <a:r>
              <a:rPr lang="en-US" sz="2400" b="1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ZOOM</a:t>
            </a:r>
            <a:r>
              <a:rPr lang="ru-RU" sz="2400" b="1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r>
              <a:rPr lang="ru-RU" sz="180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180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73"/>
          <a:stretch/>
        </p:blipFill>
        <p:spPr>
          <a:xfrm>
            <a:off x="1862252" y="1260087"/>
            <a:ext cx="7763297" cy="5084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33921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1403" y="100361"/>
            <a:ext cx="10364451" cy="894885"/>
          </a:xfrm>
        </p:spPr>
        <p:txBody>
          <a:bodyPr>
            <a:normAutofit/>
          </a:bodyPr>
          <a:lstStyle/>
          <a:p>
            <a:r>
              <a:rPr lang="ru-RU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педагогами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7" y="1508203"/>
            <a:ext cx="6887396" cy="443539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683190" y="1954118"/>
            <a:ext cx="4627757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https://disk.yandex.ru/d/3ikhfQ6_Zgj0VQ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80663" y="1558714"/>
            <a:ext cx="36018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274FA4">
                    <a:lumMod val="50000"/>
                  </a:srgbClr>
                </a:solidFill>
              </a:rPr>
              <a:t>Ссылка на кейс:</a:t>
            </a:r>
          </a:p>
          <a:p>
            <a:pPr lvl="0" algn="ctr"/>
            <a:endParaRPr lang="ru-RU" sz="2400" b="1" dirty="0">
              <a:solidFill>
                <a:srgbClr val="274FA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2979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801818033"/>
              </p:ext>
            </p:extLst>
          </p:nvPr>
        </p:nvGraphicFramePr>
        <p:xfrm>
          <a:off x="1416205" y="1070517"/>
          <a:ext cx="8909824" cy="5241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494265" y="278781"/>
            <a:ext cx="9177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диагностики детей</a:t>
            </a:r>
          </a:p>
        </p:txBody>
      </p:sp>
    </p:spTree>
    <p:extLst>
      <p:ext uri="{BB962C8B-B14F-4D97-AF65-F5344CB8AC3E}">
        <p14:creationId xmlns:p14="http://schemas.microsoft.com/office/powerpoint/2010/main" val="9200804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94265" y="278781"/>
            <a:ext cx="9177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диагностики детей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481433391"/>
              </p:ext>
            </p:extLst>
          </p:nvPr>
        </p:nvGraphicFramePr>
        <p:xfrm>
          <a:off x="1832246" y="1271240"/>
          <a:ext cx="7947374" cy="4237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05891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62255" y="836341"/>
            <a:ext cx="822960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декораций по русской народной сказке «Гуси-лебеди»</a:t>
            </a:r>
          </a:p>
          <a:p>
            <a:pPr algn="ctr"/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(фотоотчет)</a:t>
            </a:r>
          </a:p>
          <a:p>
            <a:pPr algn="ctr"/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7629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User\Desktop\ВСЕ МОИ ПАПКИ\НА САЙТ МБДОУ\фото 3\Фото по сказке___ГУСИ-ЛЕБЕДИ\я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18" y="413274"/>
            <a:ext cx="6589837" cy="44932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User\Desktop\ВСЕ МОИ ПАПКИ\НА САЙТ МБДОУ\фото 3\Фото по сказке___ГУСИ-ЛЕБЕДИ\изображение_viber_2020-02-09_22-40-0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578" y="1706136"/>
            <a:ext cx="6740380" cy="4527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71344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12" y="519833"/>
            <a:ext cx="5397190" cy="66175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527" y="430885"/>
            <a:ext cx="5461220" cy="68423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2513" y="122664"/>
            <a:ext cx="6078239" cy="382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807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5250" y="1271241"/>
            <a:ext cx="5686750" cy="56867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9332" b="16119"/>
          <a:stretch/>
        </p:blipFill>
        <p:spPr>
          <a:xfrm>
            <a:off x="825544" y="-154995"/>
            <a:ext cx="5541801" cy="6739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06979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0898" y="903250"/>
            <a:ext cx="5921298" cy="546609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28945" y="0"/>
            <a:ext cx="60848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Разработка афиши</a:t>
            </a:r>
          </a:p>
          <a:p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999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191" y="829914"/>
            <a:ext cx="11624554" cy="3236247"/>
          </a:xfrm>
        </p:spPr>
        <p:txBody>
          <a:bodyPr>
            <a:noAutofit/>
          </a:bodyPr>
          <a:lstStyle/>
          <a:p>
            <a:pPr marR="44450" indent="450000" algn="just">
              <a:lnSpc>
                <a:spcPct val="150000"/>
              </a:lnSpc>
            </a:pPr>
            <a:r>
              <a:rPr lang="ru-RU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Цифровой </a:t>
            </a:r>
            <a:r>
              <a:rPr lang="ru-RU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образовательный ресурс может быть представлен на СD, DVD или любом другом электронном носителе, а также опубликован в телекоммуникационной сети. Важно отметить, что ЦОР не может быть редуцирован к бумажному варианту, так как при этом теряются его дидактические свойства.</a:t>
            </a:r>
            <a:br>
              <a:rPr lang="ru-RU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FCE180-7951-2620-4127-67ED13372E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59683" y="2306478"/>
            <a:ext cx="2891161" cy="641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9894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4086" y="121992"/>
            <a:ext cx="44664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по сказке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862" y="946743"/>
            <a:ext cx="5712447" cy="44321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186" y="1471242"/>
            <a:ext cx="4048095" cy="458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542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4086" y="121992"/>
            <a:ext cx="44664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по сказке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1828" y="768323"/>
            <a:ext cx="8025849" cy="622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5360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4086" y="121992"/>
            <a:ext cx="44664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по сказке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3724" y="1952673"/>
            <a:ext cx="5852667" cy="46699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-1" t="9340" r="-531"/>
          <a:stretch/>
        </p:blipFill>
        <p:spPr>
          <a:xfrm>
            <a:off x="108693" y="1103970"/>
            <a:ext cx="6002176" cy="4527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7946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4086" y="121992"/>
            <a:ext cx="44664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по сказке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637" y="924440"/>
            <a:ext cx="5639663" cy="47626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1815" y="778141"/>
            <a:ext cx="6293512" cy="599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5673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4086" y="121992"/>
            <a:ext cx="44664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по сказке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947" y="1002499"/>
            <a:ext cx="5933746" cy="53536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5693" y="670866"/>
            <a:ext cx="4815493" cy="618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7613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040673" y="1215481"/>
            <a:ext cx="8776010" cy="4653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0" marR="281305" indent="-6350">
              <a:lnSpc>
                <a:spcPct val="107000"/>
              </a:lnSpc>
              <a:spcAft>
                <a:spcPts val="910"/>
              </a:spcAft>
            </a:pPr>
            <a:r>
              <a:rPr lang="en-US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Список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использованных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источников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marR="39370" lvl="1" indent="-342900" algn="just">
              <a:lnSpc>
                <a:spcPct val="107000"/>
              </a:lnSpc>
              <a:buFont typeface="+mj-lt"/>
              <a:buAutoNum type="arabicPeriod"/>
              <a:tabLst>
                <a:tab pos="408940" algn="l"/>
                <a:tab pos="457200" algn="l"/>
              </a:tabLst>
            </a:pPr>
            <a:r>
              <a:rPr lang="ru-RU" sz="14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Дерягина Л.Б.</a:t>
            </a: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Театральная деятельность в ДОУ. Детство-Пресс, 2014 г.</a:t>
            </a:r>
          </a:p>
          <a:p>
            <a:pPr marL="800100" marR="39370" lvl="1" indent="-342900" algn="just">
              <a:lnSpc>
                <a:spcPct val="107000"/>
              </a:lnSpc>
              <a:buFont typeface="+mj-lt"/>
              <a:buAutoNum type="arabicPeriod"/>
              <a:tabLst>
                <a:tab pos="408940" algn="l"/>
                <a:tab pos="457200" algn="l"/>
              </a:tabLst>
            </a:pP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Проектная деятельность в детском саду: наука и педагогическая практика., под редакцией Полянской Л.И., Школьная пресса, 2010 г</a:t>
            </a:r>
          </a:p>
          <a:p>
            <a:pPr marL="800100" marR="39370" lvl="1" indent="-342900" algn="just">
              <a:lnSpc>
                <a:spcPct val="107000"/>
              </a:lnSpc>
              <a:buFont typeface="+mj-lt"/>
              <a:buAutoNum type="arabicPeriod"/>
              <a:tabLst>
                <a:tab pos="408940" algn="l"/>
              </a:tabLst>
            </a:pP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Русские народные сказки под редакцией Волковой Т.С., Лабиринт, 2015г.</a:t>
            </a:r>
          </a:p>
          <a:p>
            <a:pPr marL="800100" marR="39370" lvl="1" indent="-342900" algn="just">
              <a:lnSpc>
                <a:spcPct val="107000"/>
              </a:lnSpc>
              <a:buFont typeface="+mj-lt"/>
              <a:buAutoNum type="arabicPeriod"/>
              <a:tabLst>
                <a:tab pos="408940" algn="l"/>
              </a:tabLst>
            </a:pPr>
            <a:r>
              <a:rPr lang="ru-RU" sz="14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Антипина Е.А.</a:t>
            </a: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Театрализованная деятельность в детском саду: Игры,</a:t>
            </a:r>
          </a:p>
          <a:p>
            <a:pPr marR="39370" lvl="1" algn="just">
              <a:lnSpc>
                <a:spcPct val="107000"/>
              </a:lnSpc>
              <a:tabLst>
                <a:tab pos="408940" algn="l"/>
              </a:tabLst>
            </a:pP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упражнения, сценарии / Е.А. Антипина. – М.: ТЦ Сфера, 2003. – 128 с.</a:t>
            </a:r>
          </a:p>
          <a:p>
            <a:pPr marR="39370" lvl="1" algn="just">
              <a:lnSpc>
                <a:spcPct val="107000"/>
              </a:lnSpc>
              <a:tabLst>
                <a:tab pos="408940" algn="l"/>
              </a:tabLst>
            </a:pPr>
            <a:r>
              <a:rPr lang="ru-RU" sz="14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 </a:t>
            </a:r>
            <a:r>
              <a:rPr lang="ru-RU" sz="14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Арстанова</a:t>
            </a:r>
            <a:r>
              <a:rPr lang="ru-RU" sz="14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Л.В.</a:t>
            </a: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Занятия и развлечения со старшими дошкольниками: разработки занятий,                                     игр, бесед и развлечений / Л.В. </a:t>
            </a:r>
            <a:r>
              <a:rPr lang="ru-RU" sz="14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Арстанова</a:t>
            </a: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– Волгоград: Учитель, 2009.</a:t>
            </a:r>
          </a:p>
          <a:p>
            <a:pPr marR="39370" lvl="1" algn="just">
              <a:lnSpc>
                <a:spcPct val="107000"/>
              </a:lnSpc>
              <a:tabLst>
                <a:tab pos="408940" algn="l"/>
              </a:tabLst>
            </a:pPr>
            <a:r>
              <a:rPr lang="ru-RU" sz="14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6.    Артемова Л.В.</a:t>
            </a: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Театральные игры дошкольников / Л.В. Артемова. – М.:</a:t>
            </a:r>
          </a:p>
          <a:p>
            <a:pPr marL="408940" marR="39370" indent="-635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Просвещение, 1991.</a:t>
            </a:r>
          </a:p>
          <a:p>
            <a:pPr marL="408940" marR="39370" indent="-635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7.</a:t>
            </a:r>
            <a:r>
              <a:rPr lang="en-US" sz="1400" u="sng" dirty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https://zhurnalpe dagog.ru/</a:t>
            </a:r>
            <a:r>
              <a:rPr lang="en-US" sz="1400" u="sng" dirty="0" err="1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servisy</a:t>
            </a:r>
            <a:r>
              <a:rPr lang="en-US" sz="1400" u="sng" dirty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400" u="sng" dirty="0" err="1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publik</a:t>
            </a:r>
            <a:r>
              <a:rPr lang="en-US" sz="1400" u="sng" dirty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400" u="sng" dirty="0" err="1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publ?id</a:t>
            </a:r>
            <a:r>
              <a:rPr lang="en-US" sz="1400" u="sng" dirty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=11357</a:t>
            </a:r>
            <a:endParaRPr lang="ru-RU" sz="1400" u="sng" dirty="0">
              <a:solidFill>
                <a:schemeClr val="accent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9370" lvl="1" algn="just">
              <a:lnSpc>
                <a:spcPct val="107000"/>
              </a:lnSpc>
              <a:tabLst>
                <a:tab pos="408940" algn="l"/>
              </a:tabLst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8.</a:t>
            </a:r>
            <a:r>
              <a:rPr lang="en-US" sz="14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</a:t>
            </a:r>
            <a:r>
              <a:rPr lang="en-US" sz="1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ttps://nsportal.ru/detskiy-sad/razvitie-rechi/2019/10/09/aktualnye-problemy-razvitiya-rechi-doshkolnikov-na-sovremennom</a:t>
            </a:r>
            <a:r>
              <a:rPr lang="ru-RU" sz="1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R="39370" lvl="1" algn="just">
              <a:lnSpc>
                <a:spcPct val="107000"/>
              </a:lnSpc>
              <a:tabLst>
                <a:tab pos="408940" algn="l"/>
              </a:tabLst>
            </a:pP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9. </a:t>
            </a:r>
            <a:r>
              <a:rPr lang="en-US" sz="1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http://sosh7-ugansk.ru/storage/app/uploads/public/5bc/ee4/ced/5bcee4ced9a3e021569423.pdf</a:t>
            </a:r>
            <a:r>
              <a:rPr lang="ru-RU" sz="1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R="39370" lvl="1" algn="just">
              <a:lnSpc>
                <a:spcPct val="107000"/>
              </a:lnSpc>
              <a:tabLst>
                <a:tab pos="408940" algn="l"/>
              </a:tabLst>
            </a:pP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10.</a:t>
            </a:r>
            <a:r>
              <a:rPr lang="en-US" sz="1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https://interactive-plus.ru/e-articles/192/Action192-14187.pdf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 algn="just"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 algn="just"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 algn="just"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4002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6533" y="1306838"/>
            <a:ext cx="10058400" cy="298852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цифровых образовательных ресурсов в реализации проектов с детьми старшего дошкольного возраста!»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0788" y="89210"/>
            <a:ext cx="10582236" cy="624467"/>
          </a:xfrm>
        </p:spPr>
        <p:txBody>
          <a:bodyPr>
            <a:normAutofit fontScale="77500" lnSpcReduction="20000"/>
          </a:bodyPr>
          <a:lstStyle/>
          <a:p>
            <a:pPr lvl="0">
              <a:lnSpc>
                <a:spcPct val="90000"/>
              </a:lnSpc>
              <a:buClrTx/>
            </a:pPr>
            <a:r>
              <a:rPr lang="ru-RU" sz="2400" cap="none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lvl="0">
              <a:lnSpc>
                <a:spcPct val="90000"/>
              </a:lnSpc>
              <a:buClrTx/>
            </a:pPr>
            <a:r>
              <a:rPr lang="ru-RU" sz="2400" cap="none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№18 «Мишутка»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913757" y="4565141"/>
            <a:ext cx="43712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Подготовил: воспитатель: </a:t>
            </a: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Красноперова Наталья Николаевна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61867" y="6222957"/>
            <a:ext cx="43712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Сургут, 2023г.</a:t>
            </a:r>
          </a:p>
        </p:txBody>
      </p:sp>
    </p:spTree>
    <p:extLst>
      <p:ext uri="{BB962C8B-B14F-4D97-AF65-F5344CB8AC3E}">
        <p14:creationId xmlns:p14="http://schemas.microsoft.com/office/powerpoint/2010/main" val="1261393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959" y="217073"/>
            <a:ext cx="11504050" cy="6342347"/>
          </a:xfrm>
        </p:spPr>
        <p:txBody>
          <a:bodyPr>
            <a:normAutofit/>
          </a:bodyPr>
          <a:lstStyle/>
          <a:p>
            <a:pPr marL="6350" marR="44450" indent="270510" algn="l">
              <a:lnSpc>
                <a:spcPct val="107000"/>
              </a:lnSpc>
            </a:pPr>
            <a:r>
              <a:rPr lang="ru-RU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ru-RU" sz="2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EBD4A1-AEBA-1B60-3A03-9EA3F2AAA96B}"/>
              </a:ext>
            </a:extLst>
          </p:cNvPr>
          <p:cNvSpPr txBox="1"/>
          <p:nvPr/>
        </p:nvSpPr>
        <p:spPr>
          <a:xfrm>
            <a:off x="409779" y="785984"/>
            <a:ext cx="109644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Цифровые образовательные ресурсы можно представить в виде нескольких групп: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051325-C1D6-7D02-B20C-C18EEE37C664}"/>
              </a:ext>
            </a:extLst>
          </p:cNvPr>
          <p:cNvSpPr txBox="1"/>
          <p:nvPr/>
        </p:nvSpPr>
        <p:spPr>
          <a:xfrm>
            <a:off x="183734" y="2826127"/>
            <a:ext cx="210713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28A85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информационные </a:t>
            </a:r>
            <a:r>
              <a:rPr lang="ru-RU" sz="1600" b="1" dirty="0" smtClean="0">
                <a:solidFill>
                  <a:srgbClr val="28A85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источники</a:t>
            </a:r>
            <a:r>
              <a:rPr lang="ru-RU" sz="1600" b="1" dirty="0">
                <a:solidFill>
                  <a:srgbClr val="28A85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/>
            <a:r>
              <a:rPr lang="ru-RU" sz="1600" dirty="0">
                <a:solidFill>
                  <a:srgbClr val="28A85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оригинальные тексты (хрестоматии; тексты из специальных словарей и энциклопедий; тексты из научной, научно-популярной, учебной, художественной литературы и </a:t>
            </a:r>
            <a:r>
              <a:rPr lang="ru-RU" sz="1600" dirty="0" smtClean="0">
                <a:solidFill>
                  <a:srgbClr val="28A85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публицистики, не </a:t>
            </a:r>
            <a:r>
              <a:rPr lang="ru-RU" sz="1600" dirty="0">
                <a:solidFill>
                  <a:srgbClr val="28A85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повторяющие стабильные учебники;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0728BA-6BBF-4C9C-B098-86470B31914D}"/>
              </a:ext>
            </a:extLst>
          </p:cNvPr>
          <p:cNvSpPr txBox="1"/>
          <p:nvPr/>
        </p:nvSpPr>
        <p:spPr>
          <a:xfrm>
            <a:off x="2973884" y="2828835"/>
            <a:ext cx="208449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28A85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динамические    изображения</a:t>
            </a:r>
            <a:r>
              <a:rPr lang="ru-RU" sz="1600" dirty="0">
                <a:solidFill>
                  <a:srgbClr val="28A85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algn="ctr"/>
            <a:r>
              <a:rPr lang="ru-RU" sz="1600" dirty="0">
                <a:solidFill>
                  <a:srgbClr val="28A85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(изучаемые процессы и явления в пространственно-временном континууме – кино- и видеофрагменты, анимационные модели на CD, DVD);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EA0545-A8EF-3A04-7EC8-30224FB2A39D}"/>
              </a:ext>
            </a:extLst>
          </p:cNvPr>
          <p:cNvSpPr txBox="1"/>
          <p:nvPr/>
        </p:nvSpPr>
        <p:spPr>
          <a:xfrm>
            <a:off x="6021421" y="2828835"/>
            <a:ext cx="276920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28A85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мультимедиа среды</a:t>
            </a:r>
            <a:r>
              <a:rPr lang="ru-RU" sz="1600" dirty="0">
                <a:solidFill>
                  <a:srgbClr val="28A85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algn="ctr"/>
            <a:r>
              <a:rPr lang="ru-RU" sz="1600" dirty="0">
                <a:solidFill>
                  <a:srgbClr val="28A85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(информационно-справочные источники, практикумы (виртуальные конструкторы), тренажеры и тестовые системы, программированные учебные пособия («электронные учебники», виртуальные экскурсии и пр</a:t>
            </a:r>
            <a:r>
              <a:rPr lang="ru-RU" sz="1600" dirty="0" smtClean="0">
                <a:solidFill>
                  <a:srgbClr val="28A85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.)</a:t>
            </a:r>
            <a:endParaRPr lang="ru-RU" sz="1600" dirty="0">
              <a:solidFill>
                <a:srgbClr val="28A85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7C15AA-F97E-02A1-04B6-086D6282B294}"/>
              </a:ext>
            </a:extLst>
          </p:cNvPr>
          <p:cNvSpPr txBox="1"/>
          <p:nvPr/>
        </p:nvSpPr>
        <p:spPr>
          <a:xfrm>
            <a:off x="9753665" y="2828835"/>
            <a:ext cx="243833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28A85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информационные инструменты</a:t>
            </a:r>
            <a:r>
              <a:rPr lang="ru-RU" sz="1600" dirty="0">
                <a:solidFill>
                  <a:srgbClr val="28A85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– </a:t>
            </a:r>
          </a:p>
          <a:p>
            <a:pPr algn="ctr"/>
            <a:r>
              <a:rPr lang="ru-RU" sz="1600" dirty="0">
                <a:solidFill>
                  <a:srgbClr val="28A85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это информационные средства обеспечивающие работу с информационными источниками.</a:t>
            </a:r>
          </a:p>
        </p:txBody>
      </p:sp>
    </p:spTree>
    <p:extLst>
      <p:ext uri="{BB962C8B-B14F-4D97-AF65-F5344CB8AC3E}">
        <p14:creationId xmlns:p14="http://schemas.microsoft.com/office/powerpoint/2010/main" val="2033620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84" y="0"/>
            <a:ext cx="10964410" cy="5103957"/>
          </a:xfrm>
        </p:spPr>
        <p:txBody>
          <a:bodyPr>
            <a:normAutofit/>
          </a:bodyPr>
          <a:lstStyle/>
          <a:p>
            <a:pPr marL="6350" marR="44450" indent="270510" algn="l">
              <a:lnSpc>
                <a:spcPct val="107000"/>
              </a:lnSpc>
            </a:pPr>
            <a:r>
              <a:rPr lang="ru-RU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46CE77-9616-FA2C-8523-3048D27AFADC}"/>
              </a:ext>
            </a:extLst>
          </p:cNvPr>
          <p:cNvSpPr txBox="1"/>
          <p:nvPr/>
        </p:nvSpPr>
        <p:spPr>
          <a:xfrm>
            <a:off x="605299" y="762904"/>
            <a:ext cx="1080484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ru-RU" sz="2800" b="1" dirty="0" smtClean="0">
                <a:solidFill>
                  <a:srgbClr val="28A8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Информатизация </a:t>
            </a:r>
            <a:r>
              <a:rPr lang="ru-RU" sz="2800" b="1" dirty="0">
                <a:solidFill>
                  <a:srgbClr val="28A8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общества – это реальность наших дней. Компьютеризация образования имеет почти двадцатилетнюю историю. Начинается использование компьютеров на занятиях и в детских садах. От того, как наши дети будут подготовлены к новым информационным технологиям, зависит их социальная адаптация, личностная удовлетворенность своим местом в обществе, их творческая активность в профессиональной деятельности.</a:t>
            </a:r>
          </a:p>
          <a:p>
            <a:pPr algn="just"/>
            <a:r>
              <a:rPr lang="ru-RU" sz="2800" b="1" dirty="0">
                <a:solidFill>
                  <a:srgbClr val="28A8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Дошкольное образовательное учреждение, как носитель культуры и знаний, также не может оставаться в стороне. Речь идет об использовании информационно-коммуникационных технологий педагогами, воспитателями для повышения эффективности образовательного процесса.</a:t>
            </a:r>
          </a:p>
        </p:txBody>
      </p:sp>
    </p:spTree>
    <p:extLst>
      <p:ext uri="{BB962C8B-B14F-4D97-AF65-F5344CB8AC3E}">
        <p14:creationId xmlns:p14="http://schemas.microsoft.com/office/powerpoint/2010/main" val="3025477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599" y="217073"/>
            <a:ext cx="10964410" cy="5103957"/>
          </a:xfrm>
        </p:spPr>
        <p:txBody>
          <a:bodyPr>
            <a:normAutofit/>
          </a:bodyPr>
          <a:lstStyle/>
          <a:p>
            <a:pPr marL="6350" marR="44450" indent="270510" algn="l">
              <a:lnSpc>
                <a:spcPct val="107000"/>
              </a:lnSpc>
            </a:pPr>
            <a:r>
              <a:rPr lang="ru-RU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46CE77-9616-FA2C-8523-3048D27AFADC}"/>
              </a:ext>
            </a:extLst>
          </p:cNvPr>
          <p:cNvSpPr txBox="1"/>
          <p:nvPr/>
        </p:nvSpPr>
        <p:spPr>
          <a:xfrm>
            <a:off x="517751" y="347701"/>
            <a:ext cx="11674249" cy="77559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ru-RU" sz="2200" b="1" dirty="0" smtClean="0">
                <a:solidFill>
                  <a:srgbClr val="28A8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 </a:t>
            </a:r>
            <a:r>
              <a:rPr lang="ru-RU" sz="2200" b="1" dirty="0">
                <a:solidFill>
                  <a:srgbClr val="28A8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ЦОР может помочь современному воспитателю, педагогу в его работе?</a:t>
            </a:r>
          </a:p>
          <a:p>
            <a:pPr algn="just"/>
            <a:r>
              <a:rPr lang="ru-RU" sz="2200" b="1" dirty="0">
                <a:solidFill>
                  <a:srgbClr val="28A8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подбор иллюстративного материала к занятиям и для оформления стендов, группы, кабинетов (сканирование, Интернет, принтер, презентации);</a:t>
            </a:r>
          </a:p>
          <a:p>
            <a:pPr algn="just"/>
            <a:r>
              <a:rPr lang="ru-RU" sz="2200" b="1" dirty="0">
                <a:solidFill>
                  <a:srgbClr val="28A8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подбор дополнительного материала к занятиям, знакомство со сценариями праздников и других мероприятий;</a:t>
            </a:r>
          </a:p>
          <a:p>
            <a:pPr algn="just"/>
            <a:r>
              <a:rPr lang="ru-RU" sz="2200" b="1" dirty="0">
                <a:solidFill>
                  <a:srgbClr val="28A8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обмен опытом, знакомство с периодикою, наработками других педагогов;</a:t>
            </a:r>
          </a:p>
          <a:p>
            <a:pPr algn="just"/>
            <a:r>
              <a:rPr lang="ru-RU" sz="2200" b="1" dirty="0">
                <a:solidFill>
                  <a:srgbClr val="28A8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создание презентаций в программе </a:t>
            </a:r>
            <a:r>
              <a:rPr lang="ru-RU" sz="2200" b="1" dirty="0" err="1">
                <a:solidFill>
                  <a:srgbClr val="28A8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Power</a:t>
            </a:r>
            <a:r>
              <a:rPr lang="ru-RU" sz="2200" b="1" dirty="0">
                <a:solidFill>
                  <a:srgbClr val="28A8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b="1" dirty="0" err="1">
                <a:solidFill>
                  <a:srgbClr val="28A8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Point</a:t>
            </a:r>
            <a:r>
              <a:rPr lang="ru-RU" sz="2200" b="1" dirty="0">
                <a:solidFill>
                  <a:srgbClr val="28A8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для повышения эффективности образовательных занятий с детьми;</a:t>
            </a:r>
          </a:p>
          <a:p>
            <a:pPr algn="just"/>
            <a:r>
              <a:rPr lang="ru-RU" sz="2200" b="1" dirty="0">
                <a:solidFill>
                  <a:srgbClr val="28A8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использование цифрового фотоаппарата и программы </a:t>
            </a:r>
            <a:r>
              <a:rPr lang="ru-RU" sz="2200" b="1" dirty="0" err="1">
                <a:solidFill>
                  <a:srgbClr val="28A8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iPhoto</a:t>
            </a:r>
            <a:r>
              <a:rPr lang="ru-RU" sz="2200" b="1" dirty="0">
                <a:solidFill>
                  <a:srgbClr val="28A8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200" b="1" dirty="0">
                <a:solidFill>
                  <a:srgbClr val="28A8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Picasa</a:t>
            </a:r>
            <a:r>
              <a:rPr lang="ru-RU" sz="2200" b="1" dirty="0">
                <a:solidFill>
                  <a:srgbClr val="28A8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которые позволяют управлять снимками так же просто, как фотографировать, легко находить нужные, редактировать и демонстрировать друзьям и близким;</a:t>
            </a:r>
          </a:p>
          <a:p>
            <a:pPr algn="just"/>
            <a:r>
              <a:rPr lang="ru-RU" sz="2200" b="1" dirty="0">
                <a:solidFill>
                  <a:srgbClr val="28A8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использование Интернета и ЦОР в педагогической деятельности, с целью информационного и научно-методического сопровождения образовательного процесса в дошкольном учреждении, как поиск дополнительной информации на занятии, расширения кругозора детей.</a:t>
            </a:r>
          </a:p>
          <a:p>
            <a:pPr algn="just"/>
            <a:r>
              <a:rPr lang="ru-RU" sz="2200" b="1" dirty="0">
                <a:solidFill>
                  <a:srgbClr val="28A8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интегрированные творческие среды </a:t>
            </a:r>
            <a:r>
              <a:rPr lang="ru-RU" sz="2200" b="1" dirty="0" err="1">
                <a:solidFill>
                  <a:srgbClr val="28A8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Перво</a:t>
            </a:r>
            <a:r>
              <a:rPr lang="ru-RU" sz="2200" b="1" dirty="0">
                <a:solidFill>
                  <a:srgbClr val="28A8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Лого, Лого Миры. (Программы представляют собой компьютерные альбомы, в которых, в отличие от бумажного, ребенок может не только рисовать, писать и решать задачки, но и создавать мультфильмы и другие проекты на любые - как дошкольные, так и "личные" – темы).</a:t>
            </a:r>
          </a:p>
          <a:p>
            <a:pPr algn="just"/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563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599" y="1"/>
            <a:ext cx="10964410" cy="6439710"/>
          </a:xfrm>
        </p:spPr>
        <p:txBody>
          <a:bodyPr>
            <a:normAutofit/>
          </a:bodyPr>
          <a:lstStyle/>
          <a:p>
            <a:pPr marR="44450" indent="90000">
              <a:lnSpc>
                <a:spcPct val="150000"/>
              </a:lnSpc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Каким образом можно заинтересовать ребенка старшего дошкольного возраста ?</a:t>
            </a: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деятельность, является одной из форм работы с детьми данной возрастной категории, которые реализуют так же в своей работе современные педагоги используют цифровые образовательные ресурсы, которые применяют в реализации проектов с детьми.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104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599" y="1"/>
            <a:ext cx="10964410" cy="6439710"/>
          </a:xfrm>
        </p:spPr>
        <p:txBody>
          <a:bodyPr>
            <a:normAutofit/>
          </a:bodyPr>
          <a:lstStyle/>
          <a:p>
            <a:pPr marR="44450" indent="90000">
              <a:lnSpc>
                <a:spcPct val="150000"/>
              </a:lnSpc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задач нашего дошкольного учреждения является -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профессиональных компетентностей педагогов посредством технологии проектной деятельности с использованием цифровых образовательных ресурсов»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184458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913</TotalTime>
  <Words>1921</Words>
  <Application>Microsoft Office PowerPoint</Application>
  <PresentationFormat>Широкоэкранный</PresentationFormat>
  <Paragraphs>296</Paragraphs>
  <Slides>46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2" baseType="lpstr">
      <vt:lpstr>Arial</vt:lpstr>
      <vt:lpstr>Calibri</vt:lpstr>
      <vt:lpstr>Times New Roman</vt:lpstr>
      <vt:lpstr>Tw Cen MT</vt:lpstr>
      <vt:lpstr>Wingdings</vt:lpstr>
      <vt:lpstr>Капля</vt:lpstr>
      <vt:lpstr>«Использование цифровых образовательных ресурсов в реализации проектов в ДОУ» </vt:lpstr>
      <vt:lpstr>«Использование цифровых образовательных ресурсов в реализации проектов в ДОУ» </vt:lpstr>
      <vt:lpstr>Под цифровым образовательным ресурсом (ЦОР) понимается информационный источник, содержащий графическую, текстовую, цифровую, речевую, музыкальную, видео, фото и другую информацию, направленный на реализацию целей и задач современного образования. </vt:lpstr>
      <vt:lpstr> Цифровой образовательный ресурс может быть представлен на СD, DVD или любом другом электронном носителе, а также опубликован в телекоммуникационной сети. Важно отметить, что ЦОР не может быть редуцирован к бумажному варианту, так как при этом теряются его дидактические свойства. </vt:lpstr>
      <vt:lpstr> </vt:lpstr>
      <vt:lpstr> </vt:lpstr>
      <vt:lpstr> </vt:lpstr>
      <vt:lpstr>Каким образом можно заинтересовать ребенка старшего дошкольного возраста ?  проектная деятельность, является одной из форм работы с детьми данной возрастной категории, которые реализуют так же в своей работе современные педагоги используют цифровые образовательные ресурсы, которые применяют в реализации проектов с детьми. </vt:lpstr>
      <vt:lpstr>Одной из задач нашего дошкольного учреждения является - «Развитие профессиональных компетентностей педагогов посредством технологии проектной деятельности с использованием цифровых образовательных ресурсов» </vt:lpstr>
      <vt:lpstr>Использование цифровых образовательных ресурсов реализации проекта «Театрализованная деятельность в развитии речи детей старшего дошкольного возраста»</vt:lpstr>
      <vt:lpstr>Актуальность:   В последние десятилетия происходит осознание того, что формы поведения и мышления людей в современном обществе изменяются. На передний план исследований выдвигаются такие аспекты общения, как коммуникативное поведение, культура общения и понимания, а также ряд теоретических и практических вопросов, в которых коммуникативные навыки человека приобретает особую значимость. </vt:lpstr>
      <vt:lpstr>Проблема:   Маленький ребенок становится человеком только в общении со взрослыми и сверстниками. </vt:lpstr>
      <vt:lpstr>Презентация PowerPoint</vt:lpstr>
      <vt:lpstr>Цель проекта:</vt:lpstr>
      <vt:lpstr>Задачи проекта:  </vt:lpstr>
      <vt:lpstr>участники проекта:</vt:lpstr>
      <vt:lpstr>Нормативно-правовая основа проекта:  </vt:lpstr>
      <vt:lpstr>Теоретическая значимость проекта:  </vt:lpstr>
      <vt:lpstr>новизна проекта:  </vt:lpstr>
      <vt:lpstr>Принципы реализации проекта  </vt:lpstr>
      <vt:lpstr>Этапы реализации проекта</vt:lpstr>
      <vt:lpstr>Формы работы на подготовительном этапе</vt:lpstr>
      <vt:lpstr>Этапы реализации проекта</vt:lpstr>
      <vt:lpstr>Презентация PowerPoint</vt:lpstr>
      <vt:lpstr>Этапы реализации проекта</vt:lpstr>
      <vt:lpstr>Формы работы на заключительном этапе</vt:lpstr>
      <vt:lpstr>Презентация PowerPoint</vt:lpstr>
      <vt:lpstr>Работа с родителями Анкетирование  (google  Формы)</vt:lpstr>
      <vt:lpstr>  </vt:lpstr>
      <vt:lpstr>  </vt:lpstr>
      <vt:lpstr>Работа с родителями онлайн собрание (платформа ZOOM)   </vt:lpstr>
      <vt:lpstr>Работа с педагогами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«Использование цифровых образовательных ресурсов в реализации проектов с детьми старшего дошкольного возраста!»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Образовательный проект  «Театрализованная деятельность как средство повышения коммуникативных навыков  детей старшего  дошкольного возраста (6 -7 лет)»</dc:title>
  <dc:creator>User</dc:creator>
  <cp:lastModifiedBy>Lenovo</cp:lastModifiedBy>
  <cp:revision>65</cp:revision>
  <dcterms:created xsi:type="dcterms:W3CDTF">2023-03-12T09:12:17Z</dcterms:created>
  <dcterms:modified xsi:type="dcterms:W3CDTF">2023-04-18T15:20:04Z</dcterms:modified>
</cp:coreProperties>
</file>