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3" r:id="rId2"/>
    <p:sldId id="278" r:id="rId3"/>
    <p:sldId id="265" r:id="rId4"/>
    <p:sldId id="264" r:id="rId5"/>
    <p:sldId id="257" r:id="rId6"/>
    <p:sldId id="260" r:id="rId7"/>
    <p:sldId id="261" r:id="rId8"/>
    <p:sldId id="262" r:id="rId9"/>
    <p:sldId id="286" r:id="rId10"/>
    <p:sldId id="287" r:id="rId11"/>
    <p:sldId id="271" r:id="rId12"/>
    <p:sldId id="266" r:id="rId13"/>
    <p:sldId id="267" r:id="rId14"/>
    <p:sldId id="283" r:id="rId15"/>
    <p:sldId id="268" r:id="rId16"/>
    <p:sldId id="270" r:id="rId17"/>
    <p:sldId id="272" r:id="rId18"/>
    <p:sldId id="273" r:id="rId19"/>
    <p:sldId id="274" r:id="rId20"/>
    <p:sldId id="280" r:id="rId21"/>
    <p:sldId id="281" r:id="rId22"/>
    <p:sldId id="284" r:id="rId23"/>
    <p:sldId id="28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>
        <p:scale>
          <a:sx n="91" d="100"/>
          <a:sy n="91" d="100"/>
        </p:scale>
        <p:origin x="-989" y="23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6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8CEB22-8749-46D3-A057-4FE9B3707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7FA0A61-90DC-45DC-B01F-226367F145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F9490C6-2AEE-4F45-BFB7-0CAE4E69A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B3B12CD-A23F-40C3-BDD2-1988F370F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C84965-51A6-43EF-A547-FCBF5BECE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5A1B3EA-1923-428E-A5E0-25789CAA1F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31B9759-6441-4C0A-9C1D-58E9BC60BA30}"/>
              </a:ext>
            </a:extLst>
          </p:cNvPr>
          <p:cNvSpPr/>
          <p:nvPr/>
        </p:nvSpPr>
        <p:spPr>
          <a:xfrm>
            <a:off x="200892" y="237837"/>
            <a:ext cx="8749145" cy="6382327"/>
          </a:xfrm>
          <a:prstGeom prst="rect">
            <a:avLst/>
          </a:prstGeom>
          <a:noFill/>
          <a:ln w="666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0E932C-F99F-42C3-968E-D095F306F6F5}"/>
              </a:ext>
            </a:extLst>
          </p:cNvPr>
          <p:cNvSpPr/>
          <p:nvPr/>
        </p:nvSpPr>
        <p:spPr>
          <a:xfrm>
            <a:off x="4029942" y="1657786"/>
            <a:ext cx="3484418" cy="4253055"/>
          </a:xfrm>
          <a:custGeom>
            <a:avLst/>
            <a:gdLst>
              <a:gd name="connsiteX0" fmla="*/ 0 w 11665527"/>
              <a:gd name="connsiteY0" fmla="*/ 0 h 2378073"/>
              <a:gd name="connsiteX1" fmla="*/ 11665527 w 11665527"/>
              <a:gd name="connsiteY1" fmla="*/ 0 h 2378073"/>
              <a:gd name="connsiteX2" fmla="*/ 11665527 w 11665527"/>
              <a:gd name="connsiteY2" fmla="*/ 2378073 h 2378073"/>
              <a:gd name="connsiteX3" fmla="*/ 0 w 11665527"/>
              <a:gd name="connsiteY3" fmla="*/ 2378073 h 2378073"/>
              <a:gd name="connsiteX4" fmla="*/ 0 w 11665527"/>
              <a:gd name="connsiteY4" fmla="*/ 0 h 2378073"/>
              <a:gd name="connsiteX0" fmla="*/ 0 w 11665527"/>
              <a:gd name="connsiteY0" fmla="*/ 572655 h 2950728"/>
              <a:gd name="connsiteX1" fmla="*/ 9698181 w 11665527"/>
              <a:gd name="connsiteY1" fmla="*/ 0 h 2950728"/>
              <a:gd name="connsiteX2" fmla="*/ 11665527 w 11665527"/>
              <a:gd name="connsiteY2" fmla="*/ 2950728 h 2950728"/>
              <a:gd name="connsiteX3" fmla="*/ 0 w 11665527"/>
              <a:gd name="connsiteY3" fmla="*/ 2950728 h 2950728"/>
              <a:gd name="connsiteX4" fmla="*/ 0 w 11665527"/>
              <a:gd name="connsiteY4" fmla="*/ 572655 h 2950728"/>
              <a:gd name="connsiteX0" fmla="*/ 0 w 10178473"/>
              <a:gd name="connsiteY0" fmla="*/ 572655 h 4253055"/>
              <a:gd name="connsiteX1" fmla="*/ 9698181 w 10178473"/>
              <a:gd name="connsiteY1" fmla="*/ 0 h 4253055"/>
              <a:gd name="connsiteX2" fmla="*/ 10178473 w 10178473"/>
              <a:gd name="connsiteY2" fmla="*/ 4253055 h 4253055"/>
              <a:gd name="connsiteX3" fmla="*/ 0 w 10178473"/>
              <a:gd name="connsiteY3" fmla="*/ 2950728 h 4253055"/>
              <a:gd name="connsiteX4" fmla="*/ 0 w 10178473"/>
              <a:gd name="connsiteY4" fmla="*/ 572655 h 4253055"/>
              <a:gd name="connsiteX0" fmla="*/ 0 w 10178473"/>
              <a:gd name="connsiteY0" fmla="*/ 572655 h 4253055"/>
              <a:gd name="connsiteX1" fmla="*/ 9698181 w 10178473"/>
              <a:gd name="connsiteY1" fmla="*/ 0 h 4253055"/>
              <a:gd name="connsiteX2" fmla="*/ 10178473 w 10178473"/>
              <a:gd name="connsiteY2" fmla="*/ 4253055 h 4253055"/>
              <a:gd name="connsiteX3" fmla="*/ 6040582 w 10178473"/>
              <a:gd name="connsiteY3" fmla="*/ 4114510 h 4253055"/>
              <a:gd name="connsiteX4" fmla="*/ 0 w 10178473"/>
              <a:gd name="connsiteY4" fmla="*/ 572655 h 4253055"/>
              <a:gd name="connsiteX0" fmla="*/ 0 w 4645891"/>
              <a:gd name="connsiteY0" fmla="*/ 572655 h 4253055"/>
              <a:gd name="connsiteX1" fmla="*/ 4165599 w 4645891"/>
              <a:gd name="connsiteY1" fmla="*/ 0 h 4253055"/>
              <a:gd name="connsiteX2" fmla="*/ 4645891 w 4645891"/>
              <a:gd name="connsiteY2" fmla="*/ 4253055 h 4253055"/>
              <a:gd name="connsiteX3" fmla="*/ 508000 w 4645891"/>
              <a:gd name="connsiteY3" fmla="*/ 4114510 h 4253055"/>
              <a:gd name="connsiteX4" fmla="*/ 0 w 4645891"/>
              <a:gd name="connsiteY4" fmla="*/ 572655 h 425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5891" h="4253055">
                <a:moveTo>
                  <a:pt x="0" y="572655"/>
                </a:moveTo>
                <a:lnTo>
                  <a:pt x="4165599" y="0"/>
                </a:lnTo>
                <a:lnTo>
                  <a:pt x="4645891" y="4253055"/>
                </a:lnTo>
                <a:lnTo>
                  <a:pt x="508000" y="4114510"/>
                </a:lnTo>
                <a:lnTo>
                  <a:pt x="0" y="572655"/>
                </a:lnTo>
                <a:close/>
              </a:path>
            </a:pathLst>
          </a:custGeom>
          <a:solidFill>
            <a:schemeClr val="bg1">
              <a:alpha val="62000"/>
            </a:schemeClr>
          </a:soli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857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37A1DC-E9F6-4771-B914-5BB7A72A5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50E4533-3532-43A7-86D6-18006E42C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61F5B7-400B-4E85-99CC-9EF606514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429974-CD57-43EB-AE7A-B52ECFCE3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F50E48-7119-4DDB-81B8-320746072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439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6F816DB-7D02-49F5-85AB-E6BA42075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D6A5790-C829-4EE1-AD6F-01BA6DC9F5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9600BA-5BD8-4307-99EE-D80F582ED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DC23D15-822C-46C4-8D40-87B314BD2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A1FCFAB-A41B-4057-85E2-9DE066AC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57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CA7431-21BB-4C79-9C36-338726888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3DF6F9-DDA6-4CBF-99BA-5A4E65492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C3D6F73-6CCA-442D-8B43-D5025378E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1EE6112-7151-49A5-B799-CCB8DD629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67D6978-094A-408B-8C4A-CD8E52ED8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962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2760DB-51AC-4704-BE8A-526623F72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2DB436E-A489-45ED-9C76-754863275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DB7CA72-7539-4D17-B2B1-F8D07FD74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E9238F8-7715-4AD9-B9E7-B692EE5B1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C024DC-423A-4169-94E8-8D7794A58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323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BB7664-8B0E-4E4D-AC09-B82BDA4D6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524B03-0F7A-4670-A634-18AB0A141F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AFFD17F-8565-4CF3-B17D-868344480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5E76164-8D9B-4B74-BC01-73FADB41C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051D213-6FB8-4093-9090-D96B5F254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E127C5F-702D-4BD9-912D-BA6BAEAFC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438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E0689E-4118-4BA3-8472-E4D1ACC23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EC6A38F-A9A0-481D-89BD-BC1076213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5CD21E-F100-4E92-8AF1-55A52CC2A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216368B-883D-49E5-AFE2-E53016D820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0789A56-B14D-42FA-919E-8AB94A828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DE0DE55-BF36-469E-894A-3AE8F0F3D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FC45B7B-7B37-45E8-B032-FCDAA3E4B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E6E9A09-0CDD-4808-8C86-6C03849EE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602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004ABF-4D3A-42BA-923E-5BC13B580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DD6B723-40B5-4E71-9C34-A0A5C3C5B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B837806-AD95-4221-A63A-13928278D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4F2C429-35D3-4278-9B02-D76B4DEED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338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3BBFF43-4E55-48AE-A7E0-1CE591EBB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571F636-922D-44DC-8723-818C7AC3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5115A12-5237-40C8-A363-D9E87F635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8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8A5993-C7ED-40BD-AF6D-FC2659035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8BDC7B-6A55-488E-9394-9BC81C80E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855AB70-4B16-4C99-8735-F0881388E6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18A9AD7-73F7-44B5-81C7-CD4E13D2A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45546BF-1853-4D1D-B6FE-3CBA1799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F05954F-A376-4EB8-8BB7-B4A0DC106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3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51933F-7430-4475-826C-B64CFEE9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831F1E0-44E4-4115-90B0-1D057E137C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E3C3CAB-5CD5-4D5E-9D36-29344D664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1C28F73-C0DD-4414-BABC-C7A03397C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1648CFB-58B8-40D0-9908-EA8307BD6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C38A96E-D396-4F8C-8690-5BBE8803B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422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4F580C-0DF5-4EFE-9C98-116FD315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330A29D-3215-4D3C-89D7-1AD3A4A71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E4C641-AED7-463D-94E0-CE8B52672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6014D-289E-4AA2-8330-D454A632454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0E316D-0CC7-46E9-93A8-4C9227FE3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47484C5-4B5D-42ED-BDB1-71E24ABFBE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3A7D9-7EBA-4112-88FA-AC3BCDE1172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222C58A-35CB-45BF-B983-9D244B33329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1AFD3C6-F4C1-4A48-AC20-A148EC9DDA6F}"/>
              </a:ext>
            </a:extLst>
          </p:cNvPr>
          <p:cNvSpPr/>
          <p:nvPr/>
        </p:nvSpPr>
        <p:spPr>
          <a:xfrm>
            <a:off x="200892" y="237837"/>
            <a:ext cx="8749145" cy="6382327"/>
          </a:xfrm>
          <a:prstGeom prst="rect">
            <a:avLst/>
          </a:prstGeom>
          <a:noFill/>
          <a:ln w="666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4FE2073-9418-4C36-870A-0B432BD9A071}"/>
              </a:ext>
            </a:extLst>
          </p:cNvPr>
          <p:cNvSpPr/>
          <p:nvPr/>
        </p:nvSpPr>
        <p:spPr>
          <a:xfrm>
            <a:off x="315192" y="390237"/>
            <a:ext cx="8524009" cy="6102639"/>
          </a:xfrm>
          <a:prstGeom prst="rect">
            <a:avLst/>
          </a:prstGeom>
          <a:solidFill>
            <a:schemeClr val="bg1">
              <a:alpha val="79000"/>
            </a:schemeClr>
          </a:solidFill>
          <a:ln w="666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0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848872" cy="129614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Constantia" panose="02030602050306030303" pitchFamily="18" charset="0"/>
              </a:rPr>
              <a:t>Одними из основательниц </a:t>
            </a:r>
            <a:br>
              <a:rPr lang="ru-RU" sz="4000" dirty="0" smtClean="0">
                <a:latin typeface="Constantia" panose="02030602050306030303" pitchFamily="18" charset="0"/>
              </a:rPr>
            </a:br>
            <a:r>
              <a:rPr lang="ru-RU" sz="4000" dirty="0" smtClean="0">
                <a:latin typeface="Constantia" panose="02030602050306030303" pitchFamily="18" charset="0"/>
              </a:rPr>
              <a:t>ясли-сада №21 были воспитатели</a:t>
            </a:r>
            <a:endParaRPr lang="ru-RU" sz="4000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611397"/>
            <a:ext cx="8640960" cy="9361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Яблокова				    Веселова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Валентина Викторовна</a:t>
            </a:r>
            <a:r>
              <a:rPr lang="ru-RU" sz="2800" b="1" dirty="0">
                <a:solidFill>
                  <a:srgbClr val="FF0000"/>
                </a:solidFill>
              </a:rPr>
              <a:t>	</a:t>
            </a:r>
            <a:r>
              <a:rPr lang="ru-RU" sz="2800" b="1" dirty="0" smtClean="0">
                <a:solidFill>
                  <a:srgbClr val="FF0000"/>
                </a:solidFill>
              </a:rPr>
              <a:t>          Анастасия Степановна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Оксана\Pictures\16807051988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2909462" cy="3897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Оксана\Pictures\16807053522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29130"/>
            <a:ext cx="3096344" cy="3882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09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ксана\Downloads\16945493614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911" y="3140968"/>
            <a:ext cx="4436012" cy="3316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ксана\Downloads\IMG-c95f4dc2480e7951ca0b989145a3f3bc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4320480" cy="3230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959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908720"/>
            <a:ext cx="4680520" cy="3754113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Лебедева Людмила </a:t>
            </a:r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Кузьминична</a:t>
            </a:r>
            <a:b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>
                <a:latin typeface="Bookman Old Style" panose="02050604050505020204" pitchFamily="18" charset="0"/>
              </a:rPr>
              <a:t>воспитатель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869160"/>
            <a:ext cx="8568952" cy="1646487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Педагогический стаж – 31 год</a:t>
            </a:r>
          </a:p>
          <a:p>
            <a:r>
              <a:rPr lang="ru-RU" dirty="0"/>
              <a:t>В 1971 году окончила Кинешемское педагогическое училище.</a:t>
            </a:r>
          </a:p>
          <a:p>
            <a:r>
              <a:rPr lang="ru-RU" dirty="0"/>
              <a:t>Работала в детском саду № 21 с 1973 по 2004 год</a:t>
            </a:r>
          </a:p>
          <a:p>
            <a:endParaRPr lang="ru-RU" b="1" i="1" dirty="0"/>
          </a:p>
          <a:p>
            <a:endParaRPr lang="ru-RU" dirty="0"/>
          </a:p>
        </p:txBody>
      </p:sp>
      <p:pic>
        <p:nvPicPr>
          <p:cNvPr id="1026" name="Picture 2" descr="C:\Users\Оксана\Downloads\IMG_20230320_093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556024" cy="4258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38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764705"/>
            <a:ext cx="4536504" cy="369875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400" b="1" dirty="0" err="1">
                <a:solidFill>
                  <a:srgbClr val="7030A0"/>
                </a:solidFill>
                <a:latin typeface="Bookman Old Style" panose="02050604050505020204" pitchFamily="18" charset="0"/>
              </a:rPr>
              <a:t>Гулина</a:t>
            </a:r>
            <a:r>
              <a:rPr lang="ru-RU" sz="4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Галина Михайловна</a:t>
            </a:r>
            <a:r>
              <a:rPr lang="ru-RU" sz="18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18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400" dirty="0" smtClean="0">
                <a:latin typeface="Bookman Old Style" panose="02050604050505020204" pitchFamily="18" charset="0"/>
              </a:rPr>
              <a:t> </a:t>
            </a:r>
            <a:r>
              <a:rPr lang="ru-RU" sz="3100" dirty="0" smtClean="0">
                <a:latin typeface="Bookman Old Style" panose="02050604050505020204" pitchFamily="18" charset="0"/>
              </a:rPr>
              <a:t>музыкальный </a:t>
            </a:r>
            <a:r>
              <a:rPr lang="ru-RU" sz="3100" dirty="0">
                <a:latin typeface="Bookman Old Style" panose="02050604050505020204" pitchFamily="18" charset="0"/>
              </a:rPr>
              <a:t>руководитель.</a:t>
            </a:r>
            <a:br>
              <a:rPr lang="ru-RU" sz="3100" dirty="0">
                <a:latin typeface="Bookman Old Style" panose="02050604050505020204" pitchFamily="18" charset="0"/>
              </a:rPr>
            </a:br>
            <a:endParaRPr lang="ru-RU" sz="3100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5013176"/>
            <a:ext cx="6858000" cy="792088"/>
          </a:xfrm>
        </p:spPr>
        <p:txBody>
          <a:bodyPr/>
          <a:lstStyle/>
          <a:p>
            <a:r>
              <a:rPr lang="ru-RU" b="1" i="1" dirty="0"/>
              <a:t>Педагогический стаж работы – 37 лет.</a:t>
            </a:r>
          </a:p>
          <a:p>
            <a:endParaRPr lang="ru-RU" dirty="0"/>
          </a:p>
        </p:txBody>
      </p:sp>
      <p:pic>
        <p:nvPicPr>
          <p:cNvPr id="4" name="Рисунок 3" descr="https://i.mycdn.me/i?r=AzEPZsRbOZEKgBhR0XGMT1Rk8JRKN0cqkHq1VavxrB40HaaKTM5SRkZCeTgDn6uOyi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2933700" cy="391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618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268760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Bookman Old Style" panose="02050604050505020204" pitchFamily="18" charset="0"/>
              </a:rPr>
              <a:t>Педагогический путь Галина Михайловна начала с 1967 года в детском саду №33. </a:t>
            </a:r>
            <a:endParaRPr lang="ru-RU" sz="2400" dirty="0" smtClean="0">
              <a:latin typeface="Bookman Old Style" panose="02050604050505020204" pitchFamily="18" charset="0"/>
            </a:endParaRPr>
          </a:p>
          <a:p>
            <a:r>
              <a:rPr lang="ru-RU" sz="2400" dirty="0" smtClean="0">
                <a:latin typeface="Bookman Old Style" panose="02050604050505020204" pitchFamily="18" charset="0"/>
              </a:rPr>
              <a:t>За </a:t>
            </a:r>
            <a:r>
              <a:rPr lang="ru-RU" sz="2400" dirty="0">
                <a:latin typeface="Bookman Old Style" panose="02050604050505020204" pitchFamily="18" charset="0"/>
              </a:rPr>
              <a:t>долголетний и добросовестный труд, в августе 1988 года исполком Ивановской области наградил </a:t>
            </a:r>
            <a:r>
              <a:rPr lang="ru-RU" sz="2400" dirty="0" err="1">
                <a:latin typeface="Bookman Old Style" panose="02050604050505020204" pitchFamily="18" charset="0"/>
              </a:rPr>
              <a:t>Гулину</a:t>
            </a:r>
            <a:r>
              <a:rPr lang="ru-RU" sz="2400" dirty="0">
                <a:latin typeface="Bookman Old Style" panose="02050604050505020204" pitchFamily="18" charset="0"/>
              </a:rPr>
              <a:t> Г.М. медалью «Ветеран труда». 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В 1992 году Галина Михайловна награждена значком «Отличник народного просвещения». </a:t>
            </a:r>
          </a:p>
          <a:p>
            <a:r>
              <a:rPr lang="ru-RU" sz="2400" dirty="0" smtClean="0">
                <a:latin typeface="Bookman Old Style" panose="02050604050505020204" pitchFamily="18" charset="0"/>
              </a:rPr>
              <a:t>После закрытия детского сада № </a:t>
            </a:r>
            <a:r>
              <a:rPr lang="ru-RU" sz="2400" dirty="0">
                <a:latin typeface="Bookman Old Style" panose="02050604050505020204" pitchFamily="18" charset="0"/>
              </a:rPr>
              <a:t>33 </a:t>
            </a:r>
            <a:r>
              <a:rPr lang="ru-RU" sz="2400" dirty="0" smtClean="0">
                <a:latin typeface="Bookman Old Style" panose="02050604050505020204" pitchFamily="18" charset="0"/>
              </a:rPr>
              <a:t>с </a:t>
            </a:r>
            <a:r>
              <a:rPr lang="ru-RU" sz="2400" dirty="0">
                <a:latin typeface="Bookman Old Style" panose="02050604050505020204" pitchFamily="18" charset="0"/>
              </a:rPr>
              <a:t>1994 года по 2004 </a:t>
            </a:r>
            <a:r>
              <a:rPr lang="ru-RU" sz="2400" dirty="0" smtClean="0">
                <a:latin typeface="Bookman Old Style" panose="02050604050505020204" pitchFamily="18" charset="0"/>
              </a:rPr>
              <a:t>год </a:t>
            </a:r>
            <a:r>
              <a:rPr lang="ru-RU" sz="2400" dirty="0">
                <a:latin typeface="Bookman Old Style" panose="02050604050505020204" pitchFamily="18" charset="0"/>
              </a:rPr>
              <a:t>она продолжила свой творческий педагогический путь в МБДОУ д/с №21.</a:t>
            </a:r>
          </a:p>
        </p:txBody>
      </p:sp>
    </p:spTree>
    <p:extLst>
      <p:ext uri="{BB962C8B-B14F-4D97-AF65-F5344CB8AC3E}">
        <p14:creationId xmlns:p14="http://schemas.microsoft.com/office/powerpoint/2010/main" val="127386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67944" y="683467"/>
            <a:ext cx="4248472" cy="3888432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Крошкина </a:t>
            </a:r>
            <a:b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Светлана </a:t>
            </a:r>
            <a:b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Борисовна</a:t>
            </a:r>
            <a:r>
              <a:rPr lang="ru-RU" sz="1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1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000" dirty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000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3600" dirty="0" smtClean="0">
                <a:latin typeface="Bookman Old Style" panose="02050604050505020204" pitchFamily="18" charset="0"/>
              </a:rPr>
              <a:t>воспитатель</a:t>
            </a:r>
            <a:r>
              <a:rPr lang="ru-RU" sz="1200" dirty="0">
                <a:latin typeface="Bookman Old Style" panose="02050604050505020204" pitchFamily="18" charset="0"/>
              </a:rPr>
              <a:t/>
            </a:r>
            <a:br>
              <a:rPr lang="ru-RU" sz="1200" dirty="0">
                <a:latin typeface="Bookman Old Style" panose="02050604050505020204" pitchFamily="18" charset="0"/>
              </a:rPr>
            </a:br>
            <a:r>
              <a:rPr lang="ru-RU" sz="3600" dirty="0" smtClean="0">
                <a:latin typeface="Bookman Old Style" panose="02050604050505020204" pitchFamily="18" charset="0"/>
              </a:rPr>
              <a:t/>
            </a:r>
            <a:br>
              <a:rPr lang="ru-RU" sz="3600" dirty="0" smtClean="0">
                <a:latin typeface="Bookman Old Style" panose="02050604050505020204" pitchFamily="18" charset="0"/>
              </a:rPr>
            </a:br>
            <a:r>
              <a:rPr lang="ru-RU" sz="2700" b="1" i="1" dirty="0" smtClean="0">
                <a:latin typeface="Bookman Old Style" panose="02050604050505020204" pitchFamily="18" charset="0"/>
              </a:rPr>
              <a:t>Педагогический </a:t>
            </a:r>
            <a:r>
              <a:rPr lang="ru-RU" sz="2700" b="1" i="1" dirty="0">
                <a:latin typeface="Bookman Old Style" panose="02050604050505020204" pitchFamily="18" charset="0"/>
              </a:rPr>
              <a:t>стаж </a:t>
            </a:r>
            <a:r>
              <a:rPr lang="ru-RU" sz="2700" b="1" i="1" dirty="0" smtClean="0">
                <a:latin typeface="Bookman Old Style" panose="02050604050505020204" pitchFamily="18" charset="0"/>
              </a:rPr>
              <a:t>– 44 года </a:t>
            </a:r>
            <a:r>
              <a:rPr lang="ru-RU" sz="2700" dirty="0" smtClean="0">
                <a:latin typeface="Bookman Old Style" panose="02050604050505020204" pitchFamily="18" charset="0"/>
              </a:rPr>
              <a:t>. </a:t>
            </a:r>
            <a:endParaRPr lang="ru-RU" sz="2700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7" y="4725144"/>
            <a:ext cx="8352927" cy="151216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 smtClean="0"/>
              <a:t>В 1979 году окончила Кинешемское педагогическое училище.</a:t>
            </a:r>
          </a:p>
          <a:p>
            <a:pPr algn="l"/>
            <a:r>
              <a:rPr lang="ru-RU" dirty="0" smtClean="0"/>
              <a:t>С 1979 года по 1995 год работала в должности воспитателя в детском саду №21.</a:t>
            </a:r>
          </a:p>
          <a:p>
            <a:pPr algn="l"/>
            <a:r>
              <a:rPr lang="ru-RU" dirty="0" smtClean="0"/>
              <a:t>Светлане Борисовне за многолетний и плодотворный труд присвоено звание «Ветерана труда».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3168351" cy="4100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71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5976" y="1772816"/>
            <a:ext cx="4337720" cy="3224816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400" b="1" dirty="0" err="1" smtClean="0">
                <a:solidFill>
                  <a:srgbClr val="7030A0"/>
                </a:solidFill>
                <a:latin typeface="Bookman Old Style" panose="02050604050505020204" pitchFamily="18" charset="0"/>
              </a:rPr>
              <a:t>Цикунова</a:t>
            </a:r>
            <a:r>
              <a:rPr lang="ru-RU" sz="4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  </a:t>
            </a:r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Галина</a:t>
            </a:r>
            <a:r>
              <a:rPr lang="ru-RU" sz="44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  </a:t>
            </a:r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Николаевна</a:t>
            </a:r>
            <a:br>
              <a:rPr lang="ru-RU" sz="44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000" dirty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000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3600" dirty="0" smtClean="0">
                <a:latin typeface="Bookman Old Style" panose="02050604050505020204" pitchFamily="18" charset="0"/>
              </a:rPr>
              <a:t>воспитатель</a:t>
            </a:r>
            <a:r>
              <a:rPr lang="ru-RU" sz="4000" dirty="0">
                <a:solidFill>
                  <a:srgbClr val="7030A0"/>
                </a:solidFill>
                <a:latin typeface="Bookman Old Style" panose="02050604050505020204" pitchFamily="18" charset="0"/>
              </a:rPr>
              <a:t> </a:t>
            </a:r>
            <a:br>
              <a:rPr lang="ru-RU" sz="4000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endParaRPr lang="ru-RU" sz="4000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166768"/>
            <a:ext cx="8568952" cy="1455704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>
                <a:latin typeface="Bookman Old Style" panose="02050604050505020204" pitchFamily="18" charset="0"/>
              </a:rPr>
              <a:t>Трудовой </a:t>
            </a:r>
            <a:r>
              <a:rPr lang="ru-RU" b="1" i="1" dirty="0" smtClean="0">
                <a:latin typeface="Bookman Old Style" panose="02050604050505020204" pitchFamily="18" charset="0"/>
              </a:rPr>
              <a:t>стаж – </a:t>
            </a:r>
            <a:r>
              <a:rPr lang="ru-RU" b="1" i="1" dirty="0">
                <a:latin typeface="Bookman Old Style" panose="02050604050505020204" pitchFamily="18" charset="0"/>
              </a:rPr>
              <a:t>43 </a:t>
            </a:r>
            <a:r>
              <a:rPr lang="ru-RU" b="1" i="1" dirty="0" smtClean="0">
                <a:latin typeface="Bookman Old Style" panose="02050604050505020204" pitchFamily="18" charset="0"/>
              </a:rPr>
              <a:t>года</a:t>
            </a:r>
            <a:r>
              <a:rPr lang="ru-RU" dirty="0" smtClean="0">
                <a:latin typeface="Bookman Old Style" panose="02050604050505020204" pitchFamily="18" charset="0"/>
              </a:rPr>
              <a:t> </a:t>
            </a:r>
          </a:p>
          <a:p>
            <a:pPr algn="l"/>
            <a:r>
              <a:rPr lang="ru-RU" dirty="0" smtClean="0">
                <a:latin typeface="Bookman Old Style" panose="02050604050505020204" pitchFamily="18" charset="0"/>
              </a:rPr>
              <a:t>В </a:t>
            </a:r>
            <a:r>
              <a:rPr lang="ru-RU" dirty="0">
                <a:latin typeface="Bookman Old Style" panose="02050604050505020204" pitchFamily="18" charset="0"/>
              </a:rPr>
              <a:t>1964 году </a:t>
            </a:r>
            <a:r>
              <a:rPr lang="ru-RU" dirty="0" smtClean="0">
                <a:latin typeface="Bookman Old Style" panose="02050604050505020204" pitchFamily="18" charset="0"/>
              </a:rPr>
              <a:t>закончила </a:t>
            </a:r>
            <a:r>
              <a:rPr lang="ru-RU" dirty="0">
                <a:latin typeface="Bookman Old Style" panose="02050604050505020204" pitchFamily="18" charset="0"/>
              </a:rPr>
              <a:t>Кинешемское педагогическое училище.</a:t>
            </a:r>
          </a:p>
          <a:p>
            <a:pPr algn="l"/>
            <a:r>
              <a:rPr lang="ru-RU" dirty="0">
                <a:latin typeface="Bookman Old Style" panose="02050604050505020204" pitchFamily="18" charset="0"/>
              </a:rPr>
              <a:t>Работала  в детском саду № 21 в должности воспитателя с 1983 </a:t>
            </a:r>
            <a:r>
              <a:rPr lang="ru-RU" dirty="0" smtClean="0">
                <a:latin typeface="Bookman Old Style" panose="02050604050505020204" pitchFamily="18" charset="0"/>
              </a:rPr>
              <a:t>по </a:t>
            </a:r>
            <a:r>
              <a:rPr lang="ru-RU" dirty="0">
                <a:latin typeface="Bookman Old Style" panose="02050604050505020204" pitchFamily="18" charset="0"/>
              </a:rPr>
              <a:t>2014 </a:t>
            </a:r>
            <a:r>
              <a:rPr lang="ru-RU" dirty="0" smtClean="0">
                <a:latin typeface="Bookman Old Style" panose="02050604050505020204" pitchFamily="18" charset="0"/>
              </a:rPr>
              <a:t>год.</a:t>
            </a:r>
            <a:endParaRPr lang="ru-RU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Оксана\Downloads\IMG_20230320_0928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3672408" cy="4448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71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9952" y="1122362"/>
            <a:ext cx="4680520" cy="3242741"/>
          </a:xfrm>
        </p:spPr>
        <p:txBody>
          <a:bodyPr>
            <a:noAutofit/>
          </a:bodyPr>
          <a:lstStyle/>
          <a:p>
            <a:r>
              <a:rPr lang="ru-RU" sz="42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Озерова </a:t>
            </a:r>
            <a: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Ирина</a:t>
            </a:r>
            <a:r>
              <a:rPr lang="ru-RU" sz="42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  </a:t>
            </a:r>
            <a: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Александровна</a:t>
            </a:r>
            <a:b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11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1100" b="1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3200" dirty="0" smtClean="0">
                <a:latin typeface="Bookman Old Style" panose="02050604050505020204" pitchFamily="18" charset="0"/>
              </a:rPr>
              <a:t>воспитатель</a:t>
            </a:r>
            <a:r>
              <a:rPr lang="ru-RU" sz="42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200" b="1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endParaRPr lang="ru-RU" sz="4200"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013176"/>
            <a:ext cx="8496944" cy="1512168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Bookman Old Style" panose="02050604050505020204" pitchFamily="18" charset="0"/>
              </a:rPr>
              <a:t>Дата рождения 14.10.1960г.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Годы учёбы в </a:t>
            </a:r>
            <a:r>
              <a:rPr lang="ru-RU" sz="2000" dirty="0" smtClean="0">
                <a:latin typeface="Bookman Old Style" panose="02050604050505020204" pitchFamily="18" charset="0"/>
              </a:rPr>
              <a:t>Кинешемском педагогическом училище: 1976-1980</a:t>
            </a:r>
            <a:r>
              <a:rPr lang="ru-RU" sz="2000" dirty="0">
                <a:latin typeface="Bookman Old Style" panose="02050604050505020204" pitchFamily="18" charset="0"/>
              </a:rPr>
              <a:t>.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Работала воспитателем с 1984 по 1995 </a:t>
            </a:r>
            <a:r>
              <a:rPr lang="ru-RU" sz="2000" dirty="0" smtClean="0">
                <a:latin typeface="Bookman Old Style" panose="02050604050505020204" pitchFamily="18" charset="0"/>
              </a:rPr>
              <a:t>год.</a:t>
            </a:r>
            <a:r>
              <a:rPr lang="ru-RU" sz="2000" dirty="0">
                <a:latin typeface="Bookman Old Style" panose="02050604050505020204" pitchFamily="18" charset="0"/>
              </a:rPr>
              <a:t/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/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 </a:t>
            </a:r>
            <a:br>
              <a:rPr lang="ru-RU" sz="2000" dirty="0">
                <a:latin typeface="Bookman Old Style" panose="02050604050505020204" pitchFamily="18" charset="0"/>
              </a:rPr>
            </a:br>
            <a:endParaRPr lang="ru-RU" sz="2000" dirty="0"/>
          </a:p>
        </p:txBody>
      </p:sp>
      <p:pic>
        <p:nvPicPr>
          <p:cNvPr id="4098" name="Picture 2" descr="C:\Users\Оксана\Downloads\IMG-20230311-WA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633524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82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Professional\Desktop\Авдеева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5040560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364088" y="-315416"/>
            <a:ext cx="3779912" cy="475252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Авдеева </a:t>
            </a:r>
            <a:r>
              <a:rPr lang="ru-RU" sz="40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000" b="1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0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Любовь</a:t>
            </a:r>
            <a:r>
              <a:rPr lang="ru-RU" sz="40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000" b="1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0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Викторовна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400" b="1" dirty="0" smtClean="0">
                <a:latin typeface="Bookman Old Style" panose="02050604050505020204" pitchFamily="18" charset="0"/>
              </a:rPr>
              <a:t>воспитатель,</a:t>
            </a:r>
            <a:br>
              <a:rPr lang="ru-RU" sz="2400" b="1" dirty="0" smtClean="0">
                <a:latin typeface="Bookman Old Style" panose="02050604050505020204" pitchFamily="18" charset="0"/>
              </a:rPr>
            </a:br>
            <a:r>
              <a:rPr lang="ru-RU" sz="2400" b="1" dirty="0" smtClean="0">
                <a:latin typeface="Bookman Old Style" panose="02050604050505020204" pitchFamily="18" charset="0"/>
              </a:rPr>
              <a:t>старший воспитатель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43000" y="5589239"/>
            <a:ext cx="6858000" cy="936103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Педагогический стаж – 27 лет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81170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344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Bookman Old Style" panose="02050604050505020204" pitchFamily="18" charset="0"/>
              </a:rPr>
              <a:t>После Ивановского госуниверситета с 1983 по1994 год Любовь Викторовна работала в детском саду №33 в должности воспитателя. С 1994 года, после </a:t>
            </a:r>
            <a:r>
              <a:rPr lang="ru-RU" sz="2400" dirty="0" smtClean="0">
                <a:latin typeface="Bookman Old Style" panose="02050604050505020204" pitchFamily="18" charset="0"/>
              </a:rPr>
              <a:t>закрытия детского сада №33, </a:t>
            </a:r>
            <a:r>
              <a:rPr lang="ru-RU" sz="2400" dirty="0">
                <a:latin typeface="Bookman Old Style" panose="02050604050505020204" pitchFamily="18" charset="0"/>
              </a:rPr>
              <a:t>Любовь Викторовна переходит в </a:t>
            </a:r>
            <a:r>
              <a:rPr lang="ru-RU" sz="2400" dirty="0" smtClean="0">
                <a:latin typeface="Bookman Old Style" panose="02050604050505020204" pitchFamily="18" charset="0"/>
              </a:rPr>
              <a:t>детский сад №</a:t>
            </a:r>
            <a:r>
              <a:rPr lang="ru-RU" sz="2400" dirty="0">
                <a:latin typeface="Bookman Old Style" panose="02050604050505020204" pitchFamily="18" charset="0"/>
              </a:rPr>
              <a:t>21 воспитателем. По сложившимся обстоятельствам, педагогическая деятельность Авдеевой Л.В. прерывается в 2000 году. А с 2010 по 2020 год Любовь Викторовна вновь активно работает в МБДОУ д/с № 21 в качестве старшего воспитателя. В 2013г. награждена Почетной Грамотой администрации городского округа Кинешма. </a:t>
            </a:r>
          </a:p>
          <a:p>
            <a:r>
              <a:rPr lang="ru-RU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0277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Professional\Desktop\Летопись\семинар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08920"/>
            <a:ext cx="4680520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42" y="502314"/>
            <a:ext cx="4320480" cy="3097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00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16016" y="1122362"/>
            <a:ext cx="3888432" cy="3962821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Груздева Анна </a:t>
            </a:r>
            <a:r>
              <a:rPr lang="ru-RU" sz="40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Ивановна</a:t>
            </a:r>
            <a:r>
              <a:rPr lang="ru-RU" sz="40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000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000" dirty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000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3200" dirty="0" smtClean="0">
                <a:latin typeface="Bookman Old Style" panose="02050604050505020204" pitchFamily="18" charset="0"/>
              </a:rPr>
              <a:t>воспитатель</a:t>
            </a:r>
            <a:r>
              <a:rPr lang="ru-RU" sz="4000" dirty="0">
                <a:latin typeface="Bookman Old Style" panose="02050604050505020204" pitchFamily="18" charset="0"/>
              </a:rPr>
              <a:t/>
            </a:r>
            <a:br>
              <a:rPr lang="ru-RU" sz="4000" dirty="0">
                <a:latin typeface="Bookman Old Style" panose="02050604050505020204" pitchFamily="18" charset="0"/>
              </a:rPr>
            </a:br>
            <a:endParaRPr lang="ru-RU" sz="4000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8984" y="5661248"/>
            <a:ext cx="6858000" cy="792088"/>
          </a:xfrm>
        </p:spPr>
        <p:txBody>
          <a:bodyPr/>
          <a:lstStyle/>
          <a:p>
            <a:r>
              <a:rPr lang="ru-RU" b="1" i="1" dirty="0" smtClean="0"/>
              <a:t>Педагогический стаж – 22 </a:t>
            </a:r>
            <a:r>
              <a:rPr lang="ru-RU" b="1" i="1" dirty="0"/>
              <a:t>года.</a:t>
            </a:r>
          </a:p>
          <a:p>
            <a:endParaRPr lang="ru-RU" dirty="0"/>
          </a:p>
        </p:txBody>
      </p:sp>
      <p:pic>
        <p:nvPicPr>
          <p:cNvPr id="1027" name="Picture 3" descr="C:\Users\Оксана\Pictures\20230320_093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3600400" cy="4358131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10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1124744"/>
            <a:ext cx="4176464" cy="2817267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Титова Надежда Геннадьевна</a:t>
            </a:r>
            <a:r>
              <a:rPr lang="ru-RU" sz="16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3200" dirty="0">
                <a:latin typeface="Bookman Old Style" panose="02050604050505020204" pitchFamily="18" charset="0"/>
              </a:rPr>
              <a:t>воспитатель</a:t>
            </a:r>
            <a:r>
              <a:rPr lang="ru-RU" sz="3600" dirty="0">
                <a:solidFill>
                  <a:srgbClr val="7030A0"/>
                </a:solidFill>
                <a:latin typeface="Bookman Old Style" panose="02050604050505020204" pitchFamily="18" charset="0"/>
              </a:rPr>
              <a:t> 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5373216"/>
            <a:ext cx="6858000" cy="936104"/>
          </a:xfrm>
        </p:spPr>
        <p:txBody>
          <a:bodyPr/>
          <a:lstStyle/>
          <a:p>
            <a:r>
              <a:rPr lang="ru-RU" b="1" i="1" dirty="0"/>
              <a:t>Педагогический стаж </a:t>
            </a:r>
            <a:r>
              <a:rPr lang="ru-RU" b="1" i="1" dirty="0" smtClean="0"/>
              <a:t>– 44 года</a:t>
            </a:r>
            <a:endParaRPr lang="ru-RU" b="1" i="1" dirty="0"/>
          </a:p>
          <a:p>
            <a:endParaRPr lang="ru-RU" dirty="0"/>
          </a:p>
        </p:txBody>
      </p:sp>
      <p:pic>
        <p:nvPicPr>
          <p:cNvPr id="1026" name="Picture 2" descr="C:\Users\Оксана\Pictures\IMG_20230410_151718_986@-9318193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3475116" cy="4633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51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620688"/>
            <a:ext cx="8047806" cy="52565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Bookman Old Style" pitchFamily="18" charset="0"/>
              </a:rPr>
              <a:t>Надежда Геннадьевна в 1972 году закончила Кинешемское педагогическое училище и получила специальность воспитатель детского сада. 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С августа 1972 года по 1981 год работала в г. Горьком воспитателем </a:t>
            </a:r>
            <a:r>
              <a:rPr lang="ru-RU" sz="2400" dirty="0" err="1" smtClean="0">
                <a:latin typeface="Bookman Old Style" pitchFamily="18" charset="0"/>
              </a:rPr>
              <a:t>д</a:t>
            </a:r>
            <a:r>
              <a:rPr lang="ru-RU" sz="2400" dirty="0" smtClean="0">
                <a:latin typeface="Bookman Old Style" pitchFamily="18" charset="0"/>
              </a:rPr>
              <a:t>/с №198. 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В июне 1981 была принята на должность воспитателя в </a:t>
            </a:r>
            <a:r>
              <a:rPr lang="ru-RU" sz="2400" dirty="0" err="1" smtClean="0">
                <a:latin typeface="Bookman Old Style" pitchFamily="18" charset="0"/>
              </a:rPr>
              <a:t>д</a:t>
            </a:r>
            <a:r>
              <a:rPr lang="ru-RU" sz="2400" dirty="0" smtClean="0">
                <a:latin typeface="Bookman Old Style" pitchFamily="18" charset="0"/>
              </a:rPr>
              <a:t>/с №33. В связи с закрытием </a:t>
            </a:r>
            <a:r>
              <a:rPr lang="ru-RU" sz="2400" dirty="0" err="1" smtClean="0">
                <a:latin typeface="Bookman Old Style" pitchFamily="18" charset="0"/>
              </a:rPr>
              <a:t>д</a:t>
            </a:r>
            <a:r>
              <a:rPr lang="ru-RU" sz="2400" dirty="0" smtClean="0">
                <a:latin typeface="Bookman Old Style" pitchFamily="18" charset="0"/>
              </a:rPr>
              <a:t>/с №33 в 1994 году была переведена в детский комбинат №21 и проработала там до 2016 года.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За многолетний добросовестный труд и преданность профессии была награждена Благодарностью Управления образования администрации г.о.Кинешма, Почётной Грамотой Ивановской областной Думы.</a:t>
            </a:r>
            <a:endParaRPr lang="ru-RU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307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76056" y="1196752"/>
            <a:ext cx="3816424" cy="2817267"/>
          </a:xfrm>
        </p:spPr>
        <p:txBody>
          <a:bodyPr>
            <a:normAutofit/>
          </a:bodyPr>
          <a:lstStyle/>
          <a:p>
            <a:r>
              <a:rPr lang="ru-RU" sz="42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Румянцева Валентина </a:t>
            </a:r>
            <a: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Юрьевна</a:t>
            </a:r>
            <a:r>
              <a:rPr lang="ru-RU" sz="16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16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3200" dirty="0">
                <a:latin typeface="Bookman Old Style" panose="02050604050505020204" pitchFamily="18" charset="0"/>
              </a:rPr>
              <a:t>воспитатель</a:t>
            </a:r>
            <a:r>
              <a:rPr lang="ru-RU" sz="3600" dirty="0">
                <a:solidFill>
                  <a:srgbClr val="7030A0"/>
                </a:solidFill>
                <a:latin typeface="Bookman Old Style" panose="02050604050505020204" pitchFamily="18" charset="0"/>
              </a:rPr>
              <a:t> 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5373216"/>
            <a:ext cx="6858000" cy="936104"/>
          </a:xfrm>
        </p:spPr>
        <p:txBody>
          <a:bodyPr/>
          <a:lstStyle/>
          <a:p>
            <a:r>
              <a:rPr lang="ru-RU" b="1" i="1" dirty="0"/>
              <a:t>Педагогический стаж – </a:t>
            </a:r>
            <a:r>
              <a:rPr lang="ru-RU" b="1" i="1" dirty="0" smtClean="0"/>
              <a:t>25 </a:t>
            </a:r>
            <a:r>
              <a:rPr lang="ru-RU" b="1" i="1" dirty="0"/>
              <a:t>лет</a:t>
            </a:r>
          </a:p>
          <a:p>
            <a:endParaRPr lang="ru-RU" dirty="0"/>
          </a:p>
        </p:txBody>
      </p:sp>
      <p:pic>
        <p:nvPicPr>
          <p:cNvPr id="4" name="Рисунок 3" descr="C:\Users\Professional\Desktop\Летопись\Румянцева В Ю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2" t="35958" r="8585" b="16895"/>
          <a:stretch/>
        </p:blipFill>
        <p:spPr bwMode="auto">
          <a:xfrm>
            <a:off x="395536" y="620688"/>
            <a:ext cx="4593838" cy="4236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5906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5256" y="908720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Bookman Old Style" panose="02050604050505020204" pitchFamily="18" charset="0"/>
              </a:rPr>
              <a:t>С 01.08.1983 года Валентина Юрьевна работала воспитателем в детском саду №33.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После закрытия этого сада, она продолжила педагогическую деятельность в МБДОУ д/с №21, и оставалась наставником подрастающего поколения с 01.09 1994 года по 31.05.2018 года.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За многолетний добросовестный труд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В.Ю.Румянцева</a:t>
            </a:r>
            <a:r>
              <a:rPr lang="ru-RU" sz="2400" dirty="0" smtClean="0">
                <a:latin typeface="Bookman Old Style" panose="02050604050505020204" pitchFamily="18" charset="0"/>
              </a:rPr>
              <a:t> была </a:t>
            </a:r>
            <a:r>
              <a:rPr lang="ru-RU" sz="2400" dirty="0">
                <a:latin typeface="Bookman Old Style" panose="02050604050505020204" pitchFamily="18" charset="0"/>
              </a:rPr>
              <a:t>награждена «</a:t>
            </a:r>
            <a:r>
              <a:rPr lang="ru-RU" sz="2400" dirty="0" smtClean="0">
                <a:latin typeface="Bookman Old Style" panose="02050604050505020204" pitchFamily="18" charset="0"/>
              </a:rPr>
              <a:t>Грамотой» </a:t>
            </a:r>
            <a:r>
              <a:rPr lang="ru-RU" sz="2400" dirty="0">
                <a:latin typeface="Bookman Old Style" panose="02050604050505020204" pitchFamily="18" charset="0"/>
              </a:rPr>
              <a:t>и </a:t>
            </a:r>
            <a:r>
              <a:rPr lang="ru-RU" sz="2400" dirty="0" smtClean="0">
                <a:latin typeface="Bookman Old Style" panose="02050604050505020204" pitchFamily="18" charset="0"/>
              </a:rPr>
              <a:t>«Почётной </a:t>
            </a:r>
            <a:r>
              <a:rPr lang="ru-RU" sz="2400" dirty="0">
                <a:latin typeface="Bookman Old Style" panose="02050604050505020204" pitchFamily="18" charset="0"/>
              </a:rPr>
              <a:t>Грамотой Управления Образования г. Кинешмы», «Почётной Грамотой Главы администрации городского округа Кинешма», «Благодарностью Департамента Образования Ивановской области».</a:t>
            </a:r>
          </a:p>
        </p:txBody>
      </p:sp>
    </p:spTree>
    <p:extLst>
      <p:ext uri="{BB962C8B-B14F-4D97-AF65-F5344CB8AC3E}">
        <p14:creationId xmlns:p14="http://schemas.microsoft.com/office/powerpoint/2010/main" val="413777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24744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Bookman Old Style" panose="02050604050505020204" pitchFamily="18" charset="0"/>
              </a:rPr>
              <a:t>Окончила Кинешемское педагогическое училище в 1970 году. </a:t>
            </a:r>
          </a:p>
          <a:p>
            <a:endParaRPr lang="ru-RU" sz="2400" dirty="0" smtClean="0">
              <a:latin typeface="Bookman Old Style" panose="02050604050505020204" pitchFamily="18" charset="0"/>
            </a:endParaRPr>
          </a:p>
          <a:p>
            <a:r>
              <a:rPr lang="ru-RU" sz="2400" dirty="0" smtClean="0">
                <a:latin typeface="Bookman Old Style" panose="02050604050505020204" pitchFamily="18" charset="0"/>
              </a:rPr>
              <a:t>С 1971 по 1993 год работала воспитателем в детском саду № 21.</a:t>
            </a:r>
          </a:p>
          <a:p>
            <a:endParaRPr lang="ru-RU" sz="2400" dirty="0" smtClean="0">
              <a:latin typeface="Bookman Old Style" panose="02050604050505020204" pitchFamily="18" charset="0"/>
            </a:endParaRPr>
          </a:p>
          <a:p>
            <a:r>
              <a:rPr lang="ru-RU" sz="2400" dirty="0" smtClean="0">
                <a:latin typeface="Bookman Old Style" panose="02050604050505020204" pitchFamily="18" charset="0"/>
              </a:rPr>
              <a:t>Награждена званием "Ветеран труда " в 1992 г.</a:t>
            </a:r>
          </a:p>
          <a:p>
            <a:endParaRPr lang="ru-RU" sz="2400" dirty="0" smtClean="0">
              <a:latin typeface="Bookman Old Style" panose="02050604050505020204" pitchFamily="18" charset="0"/>
            </a:endParaRPr>
          </a:p>
          <a:p>
            <a:r>
              <a:rPr lang="ru-RU" sz="2400" dirty="0" smtClean="0">
                <a:latin typeface="Bookman Old Style" panose="02050604050505020204" pitchFamily="18" charset="0"/>
              </a:rPr>
              <a:t>Затем продолжила свою трудовую деятельность, работая на фабрике № 1.</a:t>
            </a:r>
          </a:p>
          <a:p>
            <a:r>
              <a:rPr lang="ru-RU" sz="2400" dirty="0" smtClean="0">
                <a:latin typeface="Bookman Old Style" panose="02050604050505020204" pitchFamily="18" charset="0"/>
              </a:rPr>
              <a:t/>
            </a:r>
            <a:br>
              <a:rPr lang="ru-RU" sz="2400" dirty="0" smtClean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48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ксана\Pictures\20230320_0938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91515" y="1001196"/>
            <a:ext cx="4196189" cy="3147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89231" y="476672"/>
            <a:ext cx="5040560" cy="3888431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Туманова</a:t>
            </a:r>
            <a:br>
              <a:rPr lang="ru-RU" sz="4000" b="1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0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Наталья </a:t>
            </a:r>
            <a:br>
              <a:rPr lang="ru-RU" sz="4000" b="1" dirty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0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Николаевна</a:t>
            </a:r>
            <a:r>
              <a:rPr lang="ru-RU" sz="1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1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0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/>
            </a:r>
            <a:br>
              <a:rPr lang="ru-RU" sz="40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3200" dirty="0" smtClean="0">
                <a:latin typeface="Bookman Old Style" panose="02050604050505020204" pitchFamily="18" charset="0"/>
              </a:rPr>
              <a:t>воспитатель</a:t>
            </a:r>
            <a:r>
              <a:rPr lang="ru-RU" sz="3200" dirty="0">
                <a:latin typeface="Bookman Old Style" panose="02050604050505020204" pitchFamily="18" charset="0"/>
              </a:rPr>
              <a:t>,</a:t>
            </a:r>
            <a:br>
              <a:rPr lang="ru-RU" sz="3200" dirty="0">
                <a:latin typeface="Bookman Old Style" panose="02050604050505020204" pitchFamily="18" charset="0"/>
              </a:rPr>
            </a:br>
            <a:r>
              <a:rPr lang="ru-RU" sz="3200" dirty="0">
                <a:latin typeface="Bookman Old Style" panose="02050604050505020204" pitchFamily="18" charset="0"/>
              </a:rPr>
              <a:t>музыкальный руководитель</a:t>
            </a: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95536" y="4653136"/>
            <a:ext cx="8424936" cy="1728192"/>
          </a:xfrm>
        </p:spPr>
        <p:txBody>
          <a:bodyPr anchor="ctr">
            <a:noAutofit/>
          </a:bodyPr>
          <a:lstStyle/>
          <a:p>
            <a:pPr algn="l"/>
            <a:r>
              <a:rPr lang="ru-RU" sz="2000" dirty="0" smtClean="0">
                <a:latin typeface="Bookman Old Style" panose="02050604050505020204" pitchFamily="18" charset="0"/>
              </a:rPr>
              <a:t>Дата </a:t>
            </a:r>
            <a:r>
              <a:rPr lang="ru-RU" sz="2000" dirty="0">
                <a:latin typeface="Bookman Old Style" panose="02050604050505020204" pitchFamily="18" charset="0"/>
              </a:rPr>
              <a:t>рождения  6 июля 1954 г.</a:t>
            </a:r>
          </a:p>
          <a:p>
            <a:pPr algn="l"/>
            <a:r>
              <a:rPr lang="ru-RU" sz="2000" dirty="0">
                <a:latin typeface="Bookman Old Style" panose="02050604050505020204" pitchFamily="18" charset="0"/>
              </a:rPr>
              <a:t>Годы учёбы в </a:t>
            </a:r>
            <a:r>
              <a:rPr lang="ru-RU" sz="2000" dirty="0" smtClean="0">
                <a:latin typeface="Bookman Old Style" panose="02050604050505020204" pitchFamily="18" charset="0"/>
              </a:rPr>
              <a:t>Кинешемском педагогическом училище 1969-1972</a:t>
            </a:r>
            <a:r>
              <a:rPr lang="ru-RU" sz="2000" dirty="0">
                <a:latin typeface="Bookman Old Style" panose="02050604050505020204" pitchFamily="18" charset="0"/>
              </a:rPr>
              <a:t>.</a:t>
            </a:r>
          </a:p>
          <a:p>
            <a:pPr algn="l"/>
            <a:r>
              <a:rPr lang="ru-RU" sz="2000" dirty="0">
                <a:latin typeface="Bookman Old Style" panose="02050604050505020204" pitchFamily="18" charset="0"/>
              </a:rPr>
              <a:t>Начала трудовую деятельность  в </a:t>
            </a:r>
            <a:r>
              <a:rPr lang="ru-RU" sz="2000" dirty="0" smtClean="0">
                <a:latin typeface="Bookman Old Style" panose="02050604050505020204" pitchFamily="18" charset="0"/>
              </a:rPr>
              <a:t>детском саду</a:t>
            </a:r>
            <a:r>
              <a:rPr lang="ru-RU" sz="2000" dirty="0">
                <a:latin typeface="Bookman Old Style" panose="02050604050505020204" pitchFamily="18" charset="0"/>
              </a:rPr>
              <a:t> </a:t>
            </a:r>
            <a:r>
              <a:rPr lang="ru-RU" sz="2000" dirty="0" smtClean="0">
                <a:latin typeface="Bookman Old Style" panose="02050604050505020204" pitchFamily="18" charset="0"/>
              </a:rPr>
              <a:t>№21 в</a:t>
            </a:r>
          </a:p>
          <a:p>
            <a:pPr algn="l"/>
            <a:r>
              <a:rPr lang="ru-RU" sz="2000" dirty="0" smtClean="0">
                <a:latin typeface="Bookman Old Style" panose="02050604050505020204" pitchFamily="18" charset="0"/>
              </a:rPr>
              <a:t> </a:t>
            </a:r>
            <a:r>
              <a:rPr lang="ru-RU" sz="2000" dirty="0">
                <a:latin typeface="Bookman Old Style" panose="02050604050505020204" pitchFamily="18" charset="0"/>
              </a:rPr>
              <a:t>должности </a:t>
            </a:r>
            <a:r>
              <a:rPr lang="ru-RU" sz="2000" dirty="0" smtClean="0">
                <a:latin typeface="Bookman Old Style" panose="02050604050505020204" pitchFamily="18" charset="0"/>
              </a:rPr>
              <a:t>воспитателя с октября1972 </a:t>
            </a:r>
            <a:r>
              <a:rPr lang="ru-RU" sz="2000" dirty="0">
                <a:latin typeface="Bookman Old Style" panose="02050604050505020204" pitchFamily="18" charset="0"/>
              </a:rPr>
              <a:t>г. </a:t>
            </a:r>
          </a:p>
        </p:txBody>
      </p:sp>
    </p:spTree>
    <p:extLst>
      <p:ext uri="{BB962C8B-B14F-4D97-AF65-F5344CB8AC3E}">
        <p14:creationId xmlns:p14="http://schemas.microsoft.com/office/powerpoint/2010/main" val="392265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0840" y="548680"/>
            <a:ext cx="396044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Bookman Old Style" panose="02050604050505020204" pitchFamily="18" charset="0"/>
              </a:rPr>
              <a:t>Принимала участие  в благоустройстве территории учреждения, методическом оснащении  учебного материала, была наставником у студентов  КПУ. Наталья Николаевна  проявила себя творческим работником. Имея музыкальные задатки, в последствии стала работать музыкальным руководителем. </a:t>
            </a:r>
          </a:p>
          <a:p>
            <a:r>
              <a:rPr lang="ru-RU" sz="2400" dirty="0" smtClean="0">
                <a:latin typeface="Bookman Old Style" panose="02050604050505020204" pitchFamily="18" charset="0"/>
              </a:rPr>
              <a:t> 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C:\Users\Оксана\Pictures\20230320_0938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69594" y="1384846"/>
            <a:ext cx="5537200" cy="415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2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1122362"/>
            <a:ext cx="4032448" cy="389081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Бердяева Маргарита Васильевна </a:t>
            </a:r>
            <a:r>
              <a:rPr lang="ru-RU" sz="4000" dirty="0">
                <a:solidFill>
                  <a:srgbClr val="7030A0"/>
                </a:solidFill>
              </a:rPr>
              <a:t/>
            </a:r>
            <a:br>
              <a:rPr lang="ru-RU" sz="4000" dirty="0">
                <a:solidFill>
                  <a:srgbClr val="7030A0"/>
                </a:solidFill>
              </a:rPr>
            </a:br>
            <a:r>
              <a:rPr lang="ru-RU" sz="4000" dirty="0">
                <a:solidFill>
                  <a:srgbClr val="7030A0"/>
                </a:solidFill>
              </a:rPr>
              <a:t/>
            </a:r>
            <a:br>
              <a:rPr lang="ru-RU" sz="4000" dirty="0">
                <a:solidFill>
                  <a:srgbClr val="7030A0"/>
                </a:solidFill>
              </a:rPr>
            </a:br>
            <a:r>
              <a:rPr lang="ru-RU" sz="4000" dirty="0" smtClean="0"/>
              <a:t> </a:t>
            </a:r>
            <a:r>
              <a:rPr lang="ru-RU" sz="3200" dirty="0" smtClean="0">
                <a:latin typeface="Bookman Old Style" panose="02050604050505020204" pitchFamily="18" charset="0"/>
              </a:rPr>
              <a:t>воспитатель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5661248"/>
            <a:ext cx="6858000" cy="720080"/>
          </a:xfrm>
        </p:spPr>
        <p:txBody>
          <a:bodyPr/>
          <a:lstStyle/>
          <a:p>
            <a:r>
              <a:rPr lang="ru-RU" b="1" i="1" dirty="0"/>
              <a:t>Педагогический стаж работы – 27 лет.</a:t>
            </a:r>
          </a:p>
          <a:p>
            <a:endParaRPr lang="ru-RU" dirty="0"/>
          </a:p>
        </p:txBody>
      </p:sp>
      <p:pic>
        <p:nvPicPr>
          <p:cNvPr id="4" name="Рисунок 3" descr="C:\Users\Professional\Desktop\Летопись\00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3888432" cy="4392488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912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548680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Bookman Old Style" panose="02050604050505020204" pitchFamily="18" charset="0"/>
              </a:rPr>
              <a:t>После окончания Кинешемского Педагогического училища Маргарита Васильевна пришла воспитателем в детский сад № 21. </a:t>
            </a:r>
            <a:endParaRPr lang="ru-RU" sz="2400" dirty="0" smtClean="0">
              <a:latin typeface="Bookman Old Style" panose="02050604050505020204" pitchFamily="18" charset="0"/>
            </a:endParaRPr>
          </a:p>
          <a:p>
            <a:r>
              <a:rPr lang="ru-RU" sz="2400" dirty="0" smtClean="0">
                <a:latin typeface="Bookman Old Style" panose="02050604050505020204" pitchFamily="18" charset="0"/>
              </a:rPr>
              <a:t>С </a:t>
            </a:r>
            <a:r>
              <a:rPr lang="ru-RU" sz="2400" dirty="0">
                <a:latin typeface="Bookman Old Style" panose="02050604050505020204" pitchFamily="18" charset="0"/>
              </a:rPr>
              <a:t>1979 года и до выхода на пенсию Бердяева М.В. работала воспитателем в МБДОУ д/с №21 и передавала свои знания, свою любовь воспитанникам. </a:t>
            </a:r>
          </a:p>
        </p:txBody>
      </p:sp>
      <p:pic>
        <p:nvPicPr>
          <p:cNvPr id="8" name="Рисунок 7" descr="C:\Users\Professional\Desktop\Летопись\00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17" b="20689"/>
          <a:stretch/>
        </p:blipFill>
        <p:spPr bwMode="auto">
          <a:xfrm rot="5400000">
            <a:off x="4162402" y="2182414"/>
            <a:ext cx="3411483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84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Professional\Desktop\Летопись\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78" b="20664"/>
          <a:stretch/>
        </p:blipFill>
        <p:spPr bwMode="auto">
          <a:xfrm rot="5400000">
            <a:off x="1122197" y="2350315"/>
            <a:ext cx="3335416" cy="4665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C:\Users\Professional\Desktop\Летопись\00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89" b="20800"/>
          <a:stretch/>
        </p:blipFill>
        <p:spPr bwMode="auto">
          <a:xfrm rot="5400000">
            <a:off x="4615287" y="-68364"/>
            <a:ext cx="3672408" cy="4623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23604" y="620688"/>
            <a:ext cx="3816350" cy="100806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Bookman Old Style" panose="02050604050505020204" pitchFamily="18" charset="0"/>
              </a:rPr>
              <a:t>В роли деда Мороза </a:t>
            </a:r>
            <a:br>
              <a:rPr lang="ru-RU" sz="2800" dirty="0" smtClean="0">
                <a:latin typeface="Bookman Old Style" panose="02050604050505020204" pitchFamily="18" charset="0"/>
              </a:rPr>
            </a:br>
            <a:r>
              <a:rPr lang="ru-RU" sz="2800" dirty="0" smtClean="0">
                <a:latin typeface="Bookman Old Style" panose="02050604050505020204" pitchFamily="18" charset="0"/>
              </a:rPr>
              <a:t>1983 год</a:t>
            </a:r>
            <a:endParaRPr lang="ru-RU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0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4464496" cy="2592288"/>
          </a:xfrm>
        </p:spPr>
        <p:txBody>
          <a:bodyPr>
            <a:noAutofit/>
          </a:bodyPr>
          <a:lstStyle/>
          <a:p>
            <a: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Смирнова</a:t>
            </a:r>
            <a:b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Мария Юрьевна</a:t>
            </a:r>
            <a:br>
              <a:rPr lang="ru-RU" sz="4200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</a:br>
            <a:r>
              <a:rPr lang="ru-RU" sz="10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3600" dirty="0">
                <a:latin typeface="Bookman Old Style" panose="02050604050505020204" pitchFamily="18" charset="0"/>
              </a:rPr>
              <a:t>воспитатель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602038"/>
            <a:ext cx="4680520" cy="2419250"/>
          </a:xfrm>
        </p:spPr>
        <p:txBody>
          <a:bodyPr>
            <a:normAutofit/>
          </a:bodyPr>
          <a:lstStyle/>
          <a:p>
            <a:r>
              <a:rPr lang="ru-RU" b="1" i="1" dirty="0"/>
              <a:t>Педагогический стаж – </a:t>
            </a:r>
            <a:r>
              <a:rPr lang="ru-RU" b="1" i="1" dirty="0" smtClean="0"/>
              <a:t>20 лет</a:t>
            </a:r>
          </a:p>
          <a:p>
            <a:endParaRPr lang="ru-RU" b="1" i="1" dirty="0"/>
          </a:p>
          <a:p>
            <a:r>
              <a:rPr lang="ru-RU" dirty="0" smtClean="0"/>
              <a:t>Работала в детском саду №21  воспитателем с 1978 года.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4664"/>
            <a:ext cx="3371272" cy="4509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160312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base.com-96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</TotalTime>
  <Words>497</Words>
  <Application>Microsoft Office PowerPoint</Application>
  <PresentationFormat>Экран (4:3)</PresentationFormat>
  <Paragraphs>61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powerpointbase.com-963</vt:lpstr>
      <vt:lpstr>Одними из основательниц  ясли-сада №21 были воспитатели</vt:lpstr>
      <vt:lpstr>Груздева Анна Ивановна  воспитатель </vt:lpstr>
      <vt:lpstr>Презентация PowerPoint</vt:lpstr>
      <vt:lpstr>Туманова Наталья  Николаевна  воспитатель, музыкальный руководитель</vt:lpstr>
      <vt:lpstr>Презентация PowerPoint</vt:lpstr>
      <vt:lpstr>Бердяева Маргарита Васильевна    воспитатель </vt:lpstr>
      <vt:lpstr>Презентация PowerPoint</vt:lpstr>
      <vt:lpstr>В роли деда Мороза  1983 год</vt:lpstr>
      <vt:lpstr>Смирнова Мария Юрьевна   воспитатель</vt:lpstr>
      <vt:lpstr>Презентация PowerPoint</vt:lpstr>
      <vt:lpstr>Лебедева Людмила Кузьминична  воспитатель </vt:lpstr>
      <vt:lpstr> Гулина  Галина Михайловна  музыкальный руководитель. </vt:lpstr>
      <vt:lpstr>Презентация PowerPoint</vt:lpstr>
      <vt:lpstr> Крошкина  Светлана  Борисовна  воспитатель  Педагогический стаж – 44 года . </vt:lpstr>
      <vt:lpstr> Цикунова   Галина   Николаевна  воспитатель  </vt:lpstr>
      <vt:lpstr>Озерова  Ирина   Александровна  воспитатель </vt:lpstr>
      <vt:lpstr>Авдеева  Любовь Викторовна  воспитатель, старший воспитатель</vt:lpstr>
      <vt:lpstr>Презентация PowerPoint</vt:lpstr>
      <vt:lpstr>Презентация PowerPoint</vt:lpstr>
      <vt:lpstr>Титова Надежда Геннадьевна  воспитатель </vt:lpstr>
      <vt:lpstr>Надежда Геннадьевна в 1972 году закончила Кинешемское педагогическое училище и получила специальность воспитатель детского сада.  С августа 1972 года по 1981 год работала в г. Горьком воспитателем д/с №198.  В июне 1981 была принята на должность воспитателя в д/с №33. В связи с закрытием д/с №33 в 1994 году была переведена в детский комбинат №21 и проработала там до 2016 года. За многолетний добросовестный труд и преданность профессии была награждена Благодарностью Управления образования администрации г.о.Кинешма, Почётной Грамотой Ивановской областной Думы.</vt:lpstr>
      <vt:lpstr>Румянцева Валентина Юрьевна  воспитатель 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Оксана</cp:lastModifiedBy>
  <cp:revision>26</cp:revision>
  <dcterms:created xsi:type="dcterms:W3CDTF">2023-04-05T15:18:14Z</dcterms:created>
  <dcterms:modified xsi:type="dcterms:W3CDTF">2023-09-13T17:03:54Z</dcterms:modified>
</cp:coreProperties>
</file>