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80" autoAdjust="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FF77A-8F18-43ED-89A6-A4F89EA0A078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9071B9A-EC1C-4FFE-8563-FEA4087844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FF77A-8F18-43ED-89A6-A4F89EA0A078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1B9A-EC1C-4FFE-8563-FEA4087844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FF77A-8F18-43ED-89A6-A4F89EA0A078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1B9A-EC1C-4FFE-8563-FEA4087844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1FF77A-8F18-43ED-89A6-A4F89EA0A078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C9071B9A-EC1C-4FFE-8563-FEA4087844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FF77A-8F18-43ED-89A6-A4F89EA0A078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1B9A-EC1C-4FFE-8563-FEA4087844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FF77A-8F18-43ED-89A6-A4F89EA0A078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1B9A-EC1C-4FFE-8563-FEA4087844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1B9A-EC1C-4FFE-8563-FEA4087844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FF77A-8F18-43ED-89A6-A4F89EA0A078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FF77A-8F18-43ED-89A6-A4F89EA0A078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1B9A-EC1C-4FFE-8563-FEA4087844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FF77A-8F18-43ED-89A6-A4F89EA0A078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1B9A-EC1C-4FFE-8563-FEA4087844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1FF77A-8F18-43ED-89A6-A4F89EA0A078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9071B9A-EC1C-4FFE-8563-FEA4087844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FF77A-8F18-43ED-89A6-A4F89EA0A078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9071B9A-EC1C-4FFE-8563-FEA4087844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21FF77A-8F18-43ED-89A6-A4F89EA0A078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C9071B9A-EC1C-4FFE-8563-FEA4087844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467544" y="476250"/>
            <a:ext cx="8208912" cy="5184998"/>
          </a:xfrm>
        </p:spPr>
        <p:txBody>
          <a:bodyPr/>
          <a:lstStyle/>
          <a:p>
            <a:pPr algn="ctr"/>
            <a:r>
              <a:rPr lang="ru-RU" sz="3600" dirty="0">
                <a:effectLst/>
              </a:rPr>
              <a:t>Детский сад № 21 Кинешемской прядильно-ткацкой фабрики №1 начинает начинает свое летоисчисление с 1971 года.</a:t>
            </a:r>
            <a:br>
              <a:rPr lang="ru-RU" sz="3600" dirty="0">
                <a:effectLst/>
              </a:rPr>
            </a:br>
            <a:r>
              <a:rPr lang="ru-RU" sz="3600" dirty="0">
                <a:effectLst/>
              </a:rPr>
              <a:t>Руководство  дошкольным учреждением  принимает </a:t>
            </a:r>
            <a:r>
              <a:rPr lang="ru-RU" sz="3600" dirty="0" smtClean="0">
                <a:effectLst/>
              </a:rPr>
              <a:t/>
            </a:r>
            <a:br>
              <a:rPr lang="ru-RU" sz="3600" dirty="0" smtClean="0">
                <a:effectLst/>
              </a:rPr>
            </a:br>
            <a:r>
              <a:rPr lang="ru-RU" sz="3600" b="1" dirty="0" err="1" smtClean="0">
                <a:solidFill>
                  <a:srgbClr val="FF0000"/>
                </a:solidFill>
                <a:effectLst/>
              </a:rPr>
              <a:t>Хлопунова</a:t>
            </a:r>
            <a:r>
              <a:rPr lang="ru-RU" sz="36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ru-RU" sz="3600" b="1" dirty="0">
                <a:solidFill>
                  <a:srgbClr val="FF0000"/>
                </a:solidFill>
                <a:effectLst/>
              </a:rPr>
              <a:t>Маргарита Константиновна.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920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342\AppData\Local\Microsoft\Windows\Temporary Internet Files\Content.Word\IMG-9a9ad92aa1986d51f68a4fdf08118c31-V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76672"/>
            <a:ext cx="4084506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467544" y="3717032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Далее работала воспитателем в детский садах: №32,40,1,22. В 2007 году перешла на работу в детский сад №32 на должность старшего воспитателя и проработала там 6 лет.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21 октября 2013 года  Ирина Николаевна была назначена руководителем МДОУ детского сада №21 и по настоящее время работает на руководящей должности.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свой </a:t>
            </a:r>
            <a:r>
              <a:rPr lang="ru-RU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профессианолизм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была награждена: грамотой Управления образования, Почетной грамотой Администрации г.о. Кинешма, Грамотой Городской думы г.о. Кинешма. Стаж педагогической работы – 32 года.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Оксана\Pictures\16807050715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2927843" cy="422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467395" y="764704"/>
            <a:ext cx="5353077" cy="27363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700" b="1" dirty="0" err="1" smtClean="0">
                <a:solidFill>
                  <a:srgbClr val="FF0000"/>
                </a:solidFill>
                <a:latin typeface="Bookman Old Style" panose="02050604050505020204" pitchFamily="18" charset="0"/>
              </a:rPr>
              <a:t>Хлопунова</a:t>
            </a:r>
            <a:r>
              <a:rPr lang="ru-RU" sz="47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Маргарита Константиновна</a:t>
            </a:r>
            <a:r>
              <a:rPr lang="ru-RU" b="1" dirty="0" smtClean="0">
                <a:latin typeface="Bookman Old Style" panose="02050604050505020204" pitchFamily="18" charset="0"/>
              </a:rPr>
              <a:t/>
            </a:r>
            <a:br>
              <a:rPr lang="ru-RU" b="1" dirty="0" smtClean="0">
                <a:latin typeface="Bookman Old Style" panose="02050604050505020204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заведующий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0392" y="4697360"/>
            <a:ext cx="813690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Bookman Old Style" panose="02050604050505020204" pitchFamily="18" charset="0"/>
              </a:rPr>
              <a:t/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>
                <a:latin typeface="Bookman Old Style" panose="02050604050505020204" pitchFamily="18" charset="0"/>
              </a:rPr>
              <a:t>Маргарита Константиновна закончила </a:t>
            </a:r>
            <a:r>
              <a:rPr lang="ru-RU" sz="2000" dirty="0" smtClean="0">
                <a:latin typeface="Bookman Old Style" panose="02050604050505020204" pitchFamily="18" charset="0"/>
              </a:rPr>
              <a:t>Кинешемское педагогическое училище.</a:t>
            </a:r>
            <a:r>
              <a:rPr lang="ru-RU" sz="2000" dirty="0">
                <a:latin typeface="Bookman Old Style" panose="02050604050505020204" pitchFamily="18" charset="0"/>
              </a:rPr>
              <a:t>  Некоторое время работала </a:t>
            </a:r>
            <a:r>
              <a:rPr lang="ru-RU" sz="2000" dirty="0" smtClean="0">
                <a:latin typeface="Bookman Old Style" panose="02050604050505020204" pitchFamily="18" charset="0"/>
              </a:rPr>
              <a:t>воспитателем </a:t>
            </a:r>
            <a:r>
              <a:rPr lang="ru-RU" sz="2000" dirty="0">
                <a:latin typeface="Bookman Old Style" panose="02050604050505020204" pitchFamily="18" charset="0"/>
              </a:rPr>
              <a:t>в </a:t>
            </a:r>
            <a:r>
              <a:rPr lang="ru-RU" sz="2000" dirty="0" smtClean="0">
                <a:latin typeface="Bookman Old Style" panose="02050604050505020204" pitchFamily="18" charset="0"/>
              </a:rPr>
              <a:t>детском саду</a:t>
            </a:r>
            <a:r>
              <a:rPr lang="ru-RU" sz="2000" dirty="0">
                <a:latin typeface="Bookman Old Style" panose="02050604050505020204" pitchFamily="18" charset="0"/>
              </a:rPr>
              <a:t>  №</a:t>
            </a:r>
            <a:r>
              <a:rPr lang="ru-RU" sz="2000" dirty="0" smtClean="0">
                <a:latin typeface="Bookman Old Style" panose="02050604050505020204" pitchFamily="18" charset="0"/>
              </a:rPr>
              <a:t>33.</a:t>
            </a:r>
            <a:r>
              <a:rPr lang="ru-RU" sz="2000" dirty="0">
                <a:latin typeface="Bookman Old Style" panose="02050604050505020204" pitchFamily="18" charset="0"/>
              </a:rPr>
              <a:t/>
            </a:r>
            <a:br>
              <a:rPr lang="ru-RU" sz="2000" dirty="0">
                <a:latin typeface="Bookman Old Style" panose="02050604050505020204" pitchFamily="18" charset="0"/>
              </a:rPr>
            </a:br>
            <a:endParaRPr lang="ru-RU" sz="2000" dirty="0"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35896" y="3861048"/>
            <a:ext cx="5387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Руководила </a:t>
            </a:r>
            <a:r>
              <a:rPr lang="ru-RU" sz="2400" b="1" dirty="0" err="1" smtClean="0">
                <a:solidFill>
                  <a:srgbClr val="002060"/>
                </a:solidFill>
                <a:latin typeface="Bookman Old Style" panose="02050604050505020204" pitchFamily="18" charset="0"/>
              </a:rPr>
              <a:t>д</a:t>
            </a:r>
            <a:r>
              <a:rPr lang="ru-RU" sz="24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/с №</a:t>
            </a:r>
            <a:r>
              <a:rPr lang="ru-RU" sz="24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21 с 1971 по 1980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4731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88640"/>
            <a:ext cx="828092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Bookman Old Style" panose="02050604050505020204" pitchFamily="18" charset="0"/>
              </a:rPr>
              <a:t>Грамотного, ответственного педагога отметило руководство, её кандидатура была </a:t>
            </a:r>
            <a:r>
              <a:rPr lang="ru-RU" sz="2000" dirty="0" smtClean="0">
                <a:latin typeface="Bookman Old Style" panose="02050604050505020204" pitchFamily="18" charset="0"/>
              </a:rPr>
              <a:t>поддержана </a:t>
            </a:r>
            <a:r>
              <a:rPr lang="ru-RU" sz="2000" dirty="0">
                <a:latin typeface="Bookman Old Style" panose="02050604050505020204" pitchFamily="18" charset="0"/>
              </a:rPr>
              <a:t>для выдвижения на должность заведующего нового дошкольного учреждения. Инициативный, целеустремленный  руководитель возглавила новый коллектив. Все необходимо было начинать с чистого листа.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 smtClean="0">
                <a:latin typeface="Bookman Old Style" panose="02050604050505020204" pitchFamily="18" charset="0"/>
              </a:rPr>
              <a:t>Под </a:t>
            </a:r>
            <a:r>
              <a:rPr lang="ru-RU" sz="2000" dirty="0">
                <a:latin typeface="Bookman Old Style" panose="02050604050505020204" pitchFamily="18" charset="0"/>
              </a:rPr>
              <a:t>её руководством начинают работать педагоги: </a:t>
            </a:r>
            <a:endParaRPr lang="ru-RU" sz="2000" dirty="0" smtClean="0"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Bookman Old Style" panose="02050604050505020204" pitchFamily="18" charset="0"/>
              </a:rPr>
              <a:t>Груздева </a:t>
            </a:r>
            <a:r>
              <a:rPr lang="ru-RU" sz="2000" dirty="0">
                <a:latin typeface="Bookman Old Style" panose="02050604050505020204" pitchFamily="18" charset="0"/>
              </a:rPr>
              <a:t>Анна Ивановна, </a:t>
            </a:r>
            <a:endParaRPr lang="ru-RU" sz="2000" dirty="0" smtClean="0"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err="1" smtClean="0">
                <a:latin typeface="Bookman Old Style" panose="02050604050505020204" pitchFamily="18" charset="0"/>
              </a:rPr>
              <a:t>Слабуха</a:t>
            </a:r>
            <a:r>
              <a:rPr lang="ru-RU" sz="2000" dirty="0" smtClean="0">
                <a:latin typeface="Bookman Old Style" panose="02050604050505020204" pitchFamily="18" charset="0"/>
              </a:rPr>
              <a:t> </a:t>
            </a:r>
            <a:r>
              <a:rPr lang="ru-RU" sz="2000" dirty="0">
                <a:latin typeface="Bookman Old Style" panose="02050604050505020204" pitchFamily="18" charset="0"/>
              </a:rPr>
              <a:t>Зинаида Петровна, </a:t>
            </a:r>
            <a:endParaRPr lang="ru-RU" sz="2000" dirty="0" smtClean="0"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Bookman Old Style" panose="02050604050505020204" pitchFamily="18" charset="0"/>
              </a:rPr>
              <a:t>Туманова </a:t>
            </a:r>
            <a:r>
              <a:rPr lang="ru-RU" sz="2000" dirty="0">
                <a:latin typeface="Bookman Old Style" panose="02050604050505020204" pitchFamily="18" charset="0"/>
              </a:rPr>
              <a:t>Наталья Николаевна, </a:t>
            </a:r>
            <a:endParaRPr lang="ru-RU" sz="2000" dirty="0" smtClean="0"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Bookman Old Style" panose="02050604050505020204" pitchFamily="18" charset="0"/>
              </a:rPr>
              <a:t>Яблокова</a:t>
            </a:r>
            <a:r>
              <a:rPr lang="ru-RU" sz="2000" dirty="0">
                <a:latin typeface="Bookman Old Style" panose="02050604050505020204" pitchFamily="18" charset="0"/>
              </a:rPr>
              <a:t>  Валентина Викторовна, </a:t>
            </a:r>
            <a:endParaRPr lang="ru-RU" sz="2000" dirty="0" smtClean="0"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err="1" smtClean="0">
                <a:latin typeface="Bookman Old Style" panose="02050604050505020204" pitchFamily="18" charset="0"/>
              </a:rPr>
              <a:t>Урвачева</a:t>
            </a:r>
            <a:r>
              <a:rPr lang="ru-RU" sz="2000" dirty="0" smtClean="0">
                <a:latin typeface="Bookman Old Style" panose="02050604050505020204" pitchFamily="18" charset="0"/>
              </a:rPr>
              <a:t> </a:t>
            </a:r>
            <a:r>
              <a:rPr lang="ru-RU" sz="2000" dirty="0">
                <a:latin typeface="Bookman Old Style" panose="02050604050505020204" pitchFamily="18" charset="0"/>
              </a:rPr>
              <a:t>Татьяна </a:t>
            </a:r>
            <a:r>
              <a:rPr lang="ru-RU" sz="2000" dirty="0" smtClean="0">
                <a:latin typeface="Bookman Old Style" panose="02050604050505020204" pitchFamily="18" charset="0"/>
              </a:rPr>
              <a:t>Александровна</a:t>
            </a:r>
            <a:r>
              <a:rPr lang="ru-RU" sz="2000" dirty="0">
                <a:latin typeface="Bookman Old Style" panose="02050604050505020204" pitchFamily="18" charset="0"/>
              </a:rPr>
              <a:t>,</a:t>
            </a:r>
            <a:r>
              <a:rPr lang="ru-RU" sz="2000" dirty="0" smtClean="0">
                <a:latin typeface="Bookman Old Style" panose="02050604050505020204" pitchFamily="18" charset="0"/>
              </a:rPr>
              <a:t> </a:t>
            </a:r>
            <a:endParaRPr lang="ru-RU" sz="2000" dirty="0" smtClean="0"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err="1" smtClean="0">
                <a:latin typeface="Bookman Old Style" panose="02050604050505020204" pitchFamily="18" charset="0"/>
              </a:rPr>
              <a:t>мед.сестра</a:t>
            </a:r>
            <a:r>
              <a:rPr lang="ru-RU" sz="2000" dirty="0" smtClean="0">
                <a:latin typeface="Bookman Old Style" panose="02050604050505020204" pitchFamily="18" charset="0"/>
              </a:rPr>
              <a:t> </a:t>
            </a:r>
            <a:r>
              <a:rPr lang="ru-RU" sz="2000" dirty="0">
                <a:latin typeface="Bookman Old Style" panose="02050604050505020204" pitchFamily="18" charset="0"/>
              </a:rPr>
              <a:t>Леонтьева Галина </a:t>
            </a:r>
            <a:r>
              <a:rPr lang="ru-RU" sz="2000" dirty="0" smtClean="0">
                <a:latin typeface="Bookman Old Style" panose="02050604050505020204" pitchFamily="18" charset="0"/>
              </a:rPr>
              <a:t>Васильевна, </a:t>
            </a:r>
            <a:endParaRPr lang="ru-RU" sz="2000" dirty="0" smtClean="0"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Bookman Old Style" panose="02050604050505020204" pitchFamily="18" charset="0"/>
              </a:rPr>
              <a:t>мл</a:t>
            </a:r>
            <a:r>
              <a:rPr lang="ru-RU" sz="2000" dirty="0">
                <a:latin typeface="Bookman Old Style" panose="02050604050505020204" pitchFamily="18" charset="0"/>
              </a:rPr>
              <a:t>. воспитатель - Чумакова Анна </a:t>
            </a:r>
            <a:r>
              <a:rPr lang="ru-RU" sz="2000" dirty="0" smtClean="0">
                <a:latin typeface="Bookman Old Style" panose="02050604050505020204" pitchFamily="18" charset="0"/>
              </a:rPr>
              <a:t>Григорьевна</a:t>
            </a:r>
            <a:r>
              <a:rPr lang="ru-RU" sz="2000" dirty="0" smtClean="0">
                <a:latin typeface="Bookman Old Style" panose="02050604050505020204" pitchFamily="18" charset="0"/>
              </a:rPr>
              <a:t>,</a:t>
            </a:r>
            <a:endParaRPr lang="ru-RU" sz="2000" dirty="0" smtClean="0"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Bookman Old Style" panose="02050604050505020204" pitchFamily="18" charset="0"/>
              </a:rPr>
              <a:t>повар </a:t>
            </a:r>
            <a:r>
              <a:rPr lang="ru-RU" sz="2000" dirty="0">
                <a:latin typeface="Bookman Old Style" panose="02050604050505020204" pitchFamily="18" charset="0"/>
              </a:rPr>
              <a:t>- Девочкина Альбина </a:t>
            </a:r>
            <a:r>
              <a:rPr lang="ru-RU" sz="2000" dirty="0" smtClean="0">
                <a:latin typeface="Bookman Old Style" panose="02050604050505020204" pitchFamily="18" charset="0"/>
              </a:rPr>
              <a:t>Ивановна</a:t>
            </a:r>
            <a:r>
              <a:rPr lang="ru-RU" sz="2000" dirty="0" smtClean="0">
                <a:latin typeface="Bookman Old Style" panose="02050604050505020204" pitchFamily="18" charset="0"/>
              </a:rPr>
              <a:t>,</a:t>
            </a:r>
            <a:endParaRPr lang="ru-RU" sz="2000" dirty="0" smtClean="0">
              <a:latin typeface="Bookman Old Style" panose="0205060405050502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Bookman Old Style" panose="02050604050505020204" pitchFamily="18" charset="0"/>
              </a:rPr>
              <a:t>прачка </a:t>
            </a:r>
            <a:r>
              <a:rPr lang="ru-RU" sz="2000" dirty="0">
                <a:latin typeface="Bookman Old Style" panose="02050604050505020204" pitchFamily="18" charset="0"/>
              </a:rPr>
              <a:t>- Касаткина Римма Григорьевна. </a:t>
            </a:r>
          </a:p>
          <a:p>
            <a:endParaRPr lang="ru-RU" sz="2000" dirty="0" smtClean="0">
              <a:latin typeface="Bookman Old Style" panose="02050604050505020204" pitchFamily="18" charset="0"/>
            </a:endParaRPr>
          </a:p>
          <a:p>
            <a:r>
              <a:rPr lang="ru-RU" sz="2000" dirty="0" smtClean="0">
                <a:latin typeface="Bookman Old Style" panose="02050604050505020204" pitchFamily="18" charset="0"/>
              </a:rPr>
              <a:t>В </a:t>
            </a:r>
            <a:r>
              <a:rPr lang="ru-RU" sz="2000" dirty="0">
                <a:latin typeface="Bookman Old Style" panose="02050604050505020204" pitchFamily="18" charset="0"/>
              </a:rPr>
              <a:t>1980 году </a:t>
            </a:r>
            <a:r>
              <a:rPr lang="ru-RU" sz="2000" dirty="0" err="1">
                <a:latin typeface="Bookman Old Style" panose="02050604050505020204" pitchFamily="18" charset="0"/>
              </a:rPr>
              <a:t>Хлопунова</a:t>
            </a:r>
            <a:r>
              <a:rPr lang="ru-RU" sz="2000" dirty="0">
                <a:latin typeface="Bookman Old Style" panose="02050604050505020204" pitchFamily="18" charset="0"/>
              </a:rPr>
              <a:t> М.К. была назначена руководителем дошкольного учреждения  № 17 треста </a:t>
            </a:r>
            <a:r>
              <a:rPr lang="ru-RU" sz="2000" dirty="0" smtClean="0">
                <a:latin typeface="Bookman Old Style" panose="02050604050505020204" pitchFamily="18" charset="0"/>
              </a:rPr>
              <a:t>«Кинешма строй».</a:t>
            </a:r>
            <a:r>
              <a:rPr lang="ru-RU" sz="2000" dirty="0">
                <a:latin typeface="Bookman Old Style" panose="02050604050505020204" pitchFamily="18" charset="0"/>
              </a:rPr>
              <a:t/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>
                <a:latin typeface="Bookman Old Style" panose="02050604050505020204" pitchFamily="18" charset="0"/>
              </a:rPr>
              <a:t>Награждена званием </a:t>
            </a:r>
            <a:r>
              <a:rPr lang="ru-RU" sz="2000" dirty="0" smtClean="0">
                <a:latin typeface="Bookman Old Style" panose="02050604050505020204" pitchFamily="18" charset="0"/>
              </a:rPr>
              <a:t>«Ветеран труда</a:t>
            </a:r>
            <a:r>
              <a:rPr lang="ru-RU" sz="2000" dirty="0" smtClean="0">
                <a:latin typeface="Bookman Old Style" panose="02050604050505020204" pitchFamily="18" charset="0"/>
              </a:rPr>
              <a:t>».</a:t>
            </a:r>
            <a:r>
              <a:rPr lang="ru-RU" sz="2000" dirty="0">
                <a:latin typeface="Bookman Old Style" panose="02050604050505020204" pitchFamily="18" charset="0"/>
              </a:rPr>
              <a:t/>
            </a:r>
            <a:br>
              <a:rPr lang="ru-RU" sz="2000" dirty="0">
                <a:latin typeface="Bookman Old Style" panose="02050604050505020204" pitchFamily="18" charset="0"/>
              </a:rPr>
            </a:br>
            <a:endParaRPr lang="ru-RU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38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ксана\Pictures\20230320_1502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6728" y="371536"/>
            <a:ext cx="3151176" cy="3830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51920" y="371536"/>
            <a:ext cx="4896544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Bookman Old Style" panose="02050604050505020204" pitchFamily="18" charset="0"/>
              </a:rPr>
              <a:t>В середине 90-х годов заведование детским садом принимает</a:t>
            </a:r>
          </a:p>
          <a:p>
            <a:endParaRPr lang="ru-RU" sz="2000" dirty="0" smtClean="0">
              <a:latin typeface="Bookman Old Style" panose="02050604050505020204" pitchFamily="18" charset="0"/>
            </a:endParaRPr>
          </a:p>
          <a:p>
            <a:pPr algn="ctr"/>
            <a:r>
              <a:rPr lang="ru-RU" sz="42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Киселёва Тамара Павловна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заведующий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4365104"/>
            <a:ext cx="85689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Bookman Old Style" panose="02050604050505020204" pitchFamily="18" charset="0"/>
              </a:rPr>
              <a:t>Годы учёбы: Кинешемское педагогическое училище с 1962 по 1966 год.</a:t>
            </a:r>
          </a:p>
          <a:p>
            <a:r>
              <a:rPr lang="ru-RU" sz="2000" dirty="0" err="1" smtClean="0">
                <a:latin typeface="Bookman Old Style" panose="02050604050505020204" pitchFamily="18" charset="0"/>
              </a:rPr>
              <a:t>Шадринский</a:t>
            </a:r>
            <a:r>
              <a:rPr lang="ru-RU" sz="2000" dirty="0" smtClean="0">
                <a:latin typeface="Bookman Old Style" panose="02050604050505020204" pitchFamily="18" charset="0"/>
              </a:rPr>
              <a:t>  государственный педагогический институт с 1968 по 1974 год.</a:t>
            </a:r>
          </a:p>
          <a:p>
            <a:r>
              <a:rPr lang="ru-RU" sz="2000" dirty="0" smtClean="0">
                <a:latin typeface="Bookman Old Style" panose="02050604050505020204" pitchFamily="18" charset="0"/>
              </a:rPr>
              <a:t>Специальность - преподаватель  педагогики и психологии в дошкольном педагогическом училище  и методист  по дошкольному  воспитанию.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140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91520" y="1554854"/>
            <a:ext cx="3347864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Bookman Old Style" panose="02050604050505020204" pitchFamily="18" charset="0"/>
              </a:rPr>
              <a:t> Воспитатели:</a:t>
            </a:r>
          </a:p>
          <a:p>
            <a:r>
              <a:rPr lang="ru-RU" sz="2000" dirty="0" smtClean="0">
                <a:latin typeface="Bookman Old Style" panose="02050604050505020204" pitchFamily="18" charset="0"/>
              </a:rPr>
              <a:t>Груздева  А.И</a:t>
            </a:r>
            <a:r>
              <a:rPr lang="ru-RU" sz="2000" dirty="0" smtClean="0">
                <a:latin typeface="Bookman Old Style" panose="02050604050505020204" pitchFamily="18" charset="0"/>
              </a:rPr>
              <a:t>., </a:t>
            </a:r>
            <a:endParaRPr lang="ru-RU" sz="2000" dirty="0" smtClean="0">
              <a:latin typeface="Bookman Old Style" panose="02050604050505020204" pitchFamily="18" charset="0"/>
            </a:endParaRPr>
          </a:p>
          <a:p>
            <a:r>
              <a:rPr lang="ru-RU" sz="2000" dirty="0" smtClean="0">
                <a:latin typeface="Bookman Old Style" panose="02050604050505020204" pitchFamily="18" charset="0"/>
              </a:rPr>
              <a:t>Лебедева Л.К., </a:t>
            </a:r>
          </a:p>
          <a:p>
            <a:r>
              <a:rPr lang="ru-RU" sz="2000" dirty="0" err="1" smtClean="0">
                <a:latin typeface="Bookman Old Style" panose="02050604050505020204" pitchFamily="18" charset="0"/>
              </a:rPr>
              <a:t>Цикунова</a:t>
            </a:r>
            <a:r>
              <a:rPr lang="ru-RU" sz="2000" dirty="0" smtClean="0">
                <a:latin typeface="Bookman Old Style" panose="02050604050505020204" pitchFamily="18" charset="0"/>
              </a:rPr>
              <a:t> Г.Н.,</a:t>
            </a:r>
          </a:p>
          <a:p>
            <a:r>
              <a:rPr lang="ru-RU" sz="2000" dirty="0" smtClean="0">
                <a:latin typeface="Bookman Old Style" panose="02050604050505020204" pitchFamily="18" charset="0"/>
              </a:rPr>
              <a:t>Туманова Н.Н, </a:t>
            </a:r>
          </a:p>
          <a:p>
            <a:r>
              <a:rPr lang="ru-RU" sz="2000" dirty="0" smtClean="0">
                <a:latin typeface="Bookman Old Style" panose="02050604050505020204" pitchFamily="18" charset="0"/>
              </a:rPr>
              <a:t>Крошкина  С.А.,</a:t>
            </a:r>
          </a:p>
          <a:p>
            <a:r>
              <a:rPr lang="ru-RU" sz="2000" dirty="0" smtClean="0">
                <a:latin typeface="Bookman Old Style" panose="02050604050505020204" pitchFamily="18" charset="0"/>
              </a:rPr>
              <a:t>Озерова </a:t>
            </a:r>
            <a:r>
              <a:rPr lang="ru-RU" sz="2000" dirty="0" smtClean="0">
                <a:latin typeface="Bookman Old Style" panose="02050604050505020204" pitchFamily="18" charset="0"/>
              </a:rPr>
              <a:t>И.А.,</a:t>
            </a:r>
          </a:p>
          <a:p>
            <a:r>
              <a:rPr lang="ru-RU" sz="2000" dirty="0" smtClean="0">
                <a:latin typeface="Bookman Old Style" panose="02050604050505020204" pitchFamily="18" charset="0"/>
              </a:rPr>
              <a:t>Бердяева М.А., </a:t>
            </a:r>
          </a:p>
          <a:p>
            <a:r>
              <a:rPr lang="ru-RU" sz="2000" dirty="0" smtClean="0">
                <a:latin typeface="Bookman Old Style" panose="02050604050505020204" pitchFamily="18" charset="0"/>
              </a:rPr>
              <a:t>Смирнова М.Ю</a:t>
            </a:r>
            <a:r>
              <a:rPr lang="ru-RU" sz="2000" dirty="0" smtClean="0">
                <a:latin typeface="Bookman Old Style" panose="02050604050505020204" pitchFamily="18" charset="0"/>
              </a:rPr>
              <a:t>.,</a:t>
            </a:r>
            <a:endParaRPr lang="ru-RU" sz="2000" dirty="0" smtClean="0">
              <a:latin typeface="Bookman Old Style" panose="02050604050505020204" pitchFamily="18" charset="0"/>
            </a:endParaRPr>
          </a:p>
          <a:p>
            <a:r>
              <a:rPr lang="ru-RU" sz="2000" dirty="0" err="1" smtClean="0">
                <a:latin typeface="Bookman Old Style" panose="02050604050505020204" pitchFamily="18" charset="0"/>
              </a:rPr>
              <a:t>пом.воспитателя</a:t>
            </a:r>
            <a:r>
              <a:rPr lang="ru-RU" sz="2000" dirty="0" smtClean="0">
                <a:latin typeface="Bookman Old Style" panose="02050604050505020204" pitchFamily="18" charset="0"/>
              </a:rPr>
              <a:t> </a:t>
            </a:r>
            <a:r>
              <a:rPr lang="ru-RU" sz="2000" dirty="0" smtClean="0">
                <a:latin typeface="Bookman Old Style" panose="02050604050505020204" pitchFamily="18" charset="0"/>
              </a:rPr>
              <a:t>Чумакова А.Г.</a:t>
            </a:r>
          </a:p>
          <a:p>
            <a:r>
              <a:rPr lang="ru-RU" sz="2000" dirty="0" smtClean="0">
                <a:latin typeface="Bookman Old Style" panose="02050604050505020204" pitchFamily="18" charset="0"/>
              </a:rPr>
              <a:t>прачка </a:t>
            </a:r>
            <a:r>
              <a:rPr lang="ru-RU" sz="2000" dirty="0" smtClean="0">
                <a:latin typeface="Bookman Old Style" panose="02050604050505020204" pitchFamily="18" charset="0"/>
              </a:rPr>
              <a:t>Касаткина Р.Г.</a:t>
            </a:r>
          </a:p>
          <a:p>
            <a:r>
              <a:rPr lang="ru-RU" sz="2000" dirty="0" smtClean="0">
                <a:latin typeface="Bookman Old Style" panose="02050604050505020204" pitchFamily="18" charset="0"/>
              </a:rPr>
              <a:t> </a:t>
            </a:r>
          </a:p>
          <a:p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3077" name="Picture 5" descr="C:\Users\Оксана\Pictures\20230320_1503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4854"/>
            <a:ext cx="5246848" cy="3931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548680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Bookman Old Style" panose="02050604050505020204" pitchFamily="18" charset="0"/>
              </a:rPr>
              <a:t>Коллектив сотрудников детского сада, возглавляемый  заведующим Киселевой Т.П.  в 1980 - 1990 годы.</a:t>
            </a:r>
            <a:endParaRPr lang="ru-RU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455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Оксана\Pictures\20230324_104503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260648"/>
            <a:ext cx="4896544" cy="36686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Оксана\Pictures\20230324_1052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38768" y="3140968"/>
            <a:ext cx="4904170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084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3884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Bookman Old Style" panose="02050604050505020204" pitchFamily="18" charset="0"/>
              </a:rPr>
              <a:t>Под руководством заведующей Киселёвой Т.П. коллектив детского сада в 1982 году подготовил конкурсный номер "Русский народный танец", который стал победителем. Педагоги, подготовившие детей были награждены экскурсией в Загорский государственный историко-художественный музей-заповедник.</a:t>
            </a:r>
          </a:p>
        </p:txBody>
      </p:sp>
      <p:pic>
        <p:nvPicPr>
          <p:cNvPr id="5122" name="Picture 2" descr="C:\Users\Оксана\Pictures\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012" y="3883888"/>
            <a:ext cx="3971736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Оксана\Pictures\002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988840"/>
            <a:ext cx="4557865" cy="2529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4137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03848" y="152400"/>
            <a:ext cx="5482952" cy="3492624"/>
          </a:xfrm>
        </p:spPr>
        <p:txBody>
          <a:bodyPr>
            <a:normAutofit/>
          </a:bodyPr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В 2000-х годах эстафету управления дошкольным учреждением принимает </a:t>
            </a:r>
            <a:r>
              <a:rPr lang="ru-RU" b="1" dirty="0" err="1" smtClean="0">
                <a:solidFill>
                  <a:srgbClr val="FF0000"/>
                </a:solidFill>
                <a:latin typeface="Bookman Old Style" panose="02050604050505020204" pitchFamily="18" charset="0"/>
              </a:rPr>
              <a:t>Луховская</a:t>
            </a:r>
            <a:r>
              <a:rPr lang="ru-RU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br>
              <a:rPr lang="ru-RU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Нина </a:t>
            </a:r>
            <a:br>
              <a:rPr lang="ru-RU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Валентиновна</a:t>
            </a:r>
            <a:br>
              <a:rPr lang="ru-RU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</a:br>
            <a:r>
              <a:rPr lang="ru-RU" sz="31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заведующий</a:t>
            </a:r>
            <a:endParaRPr lang="ru-RU" sz="31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Рисунок 2" descr="C:\Users\342\Desktop\IMG_20230313_150133_82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2500330" cy="3357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539552" y="4149080"/>
            <a:ext cx="83529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 1971-1974 годы  Нина Валентиновна проходила обучение в Кинешемском педагогическом училище.  </a:t>
            </a:r>
            <a:endParaRPr lang="ru-RU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 февраля 1976 года по август 1994 года работала воспитателем в детском саду №33.  С сентября 1994 года по май 2004 года работала воспитателем в МДОУ детский сад №21. В мае 2004 года Нина Валентиновна была назначена на должность заведующего МДОУ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/с №21. И была на руководящей должности до августа 2013 года, затем вышла на пенсию.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463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404664"/>
            <a:ext cx="5338936" cy="3600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latin typeface="Bookman Old Style" panose="02050604050505020204" pitchFamily="18" charset="0"/>
              </a:rPr>
              <a:t>В 2013 году на должность заведующего МБДОУ детский сад №21 назначена </a:t>
            </a:r>
            <a:r>
              <a:rPr lang="ru-RU" dirty="0" smtClean="0">
                <a:latin typeface="Bookman Old Style" panose="02050604050505020204" pitchFamily="18" charset="0"/>
              </a:rPr>
              <a:t/>
            </a:r>
            <a:br>
              <a:rPr lang="ru-RU" dirty="0" smtClean="0">
                <a:latin typeface="Bookman Old Style" panose="02050604050505020204" pitchFamily="18" charset="0"/>
              </a:rPr>
            </a:br>
            <a:r>
              <a:rPr lang="ru-RU" b="1" dirty="0" err="1" smtClean="0">
                <a:solidFill>
                  <a:srgbClr val="FF0000"/>
                </a:solidFill>
                <a:latin typeface="Bookman Old Style" panose="02050604050505020204" pitchFamily="18" charset="0"/>
              </a:rPr>
              <a:t>Околодкова</a:t>
            </a:r>
            <a:r>
              <a:rPr lang="ru-RU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br>
              <a:rPr lang="ru-RU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Ирина </a:t>
            </a:r>
            <a:br>
              <a:rPr lang="ru-RU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Николаевна</a:t>
            </a:r>
            <a:br>
              <a:rPr lang="ru-RU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</a:br>
            <a:r>
              <a:rPr lang="ru-RU" sz="31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заведующий</a:t>
            </a:r>
            <a:endParaRPr lang="ru-RU" sz="31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Рисунок 2" descr="C:\Users\342\Downloads\0051K2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32656"/>
            <a:ext cx="2643206" cy="3857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23528" y="4293096"/>
            <a:ext cx="84969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1989 году Ирина Николаевна окончила среднюю школу №1 и поступила в педагогический класс при средней школе №18. В 1990 году получила специальность «Воспитатель детского сада» и по распределению была направлена на работу в ясли-сад №50. Работая поступила на заочное обучение в Кинешемское педагогическое училище, окончив его Ирина Николаевна сразу же поступает в Шуйский государственный институт на заочное отделение. В 2003году окончила и получила диплом по специальности «Дошкольная педагогика и психология».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922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256</TotalTime>
  <Words>385</Words>
  <Application>Microsoft Office PowerPoint</Application>
  <PresentationFormat>Экран (4:3)</PresentationFormat>
  <Paragraphs>46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Бумажная</vt:lpstr>
      <vt:lpstr>Детский сад № 21 Кинешемской прядильно-ткацкой фабрики №1 начинает начинает свое летоисчисление с 1971 года. Руководство  дошкольным учреждением  принимает  Хлопунова Маргарита Константиновна.</vt:lpstr>
      <vt:lpstr>Хлопунова Маргарита Константиновна заведующий</vt:lpstr>
      <vt:lpstr>Слайд 3</vt:lpstr>
      <vt:lpstr>Слайд 4</vt:lpstr>
      <vt:lpstr>Слайд 5</vt:lpstr>
      <vt:lpstr>Слайд 6</vt:lpstr>
      <vt:lpstr>Слайд 7</vt:lpstr>
      <vt:lpstr>В 2000-х годах эстафету управления дошкольным учреждением принимает Луховская  Нина  Валентиновна заведующий</vt:lpstr>
      <vt:lpstr>В 2013 году на должность заведующего МБДОУ детский сад №21 назначена  Околодкова  Ирина  Николаевна заведующий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</dc:creator>
  <cp:lastModifiedBy>Admin</cp:lastModifiedBy>
  <cp:revision>19</cp:revision>
  <dcterms:created xsi:type="dcterms:W3CDTF">2023-04-05T14:22:17Z</dcterms:created>
  <dcterms:modified xsi:type="dcterms:W3CDTF">2023-04-10T11:49:20Z</dcterms:modified>
</cp:coreProperties>
</file>