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256" r:id="rId3"/>
    <p:sldId id="327" r:id="rId4"/>
    <p:sldId id="258" r:id="rId5"/>
    <p:sldId id="259" r:id="rId6"/>
    <p:sldId id="257" r:id="rId7"/>
    <p:sldId id="310" r:id="rId8"/>
    <p:sldId id="261" r:id="rId9"/>
    <p:sldId id="264" r:id="rId10"/>
    <p:sldId id="291" r:id="rId11"/>
    <p:sldId id="294" r:id="rId12"/>
    <p:sldId id="332" r:id="rId13"/>
    <p:sldId id="297" r:id="rId14"/>
    <p:sldId id="298" r:id="rId15"/>
    <p:sldId id="299" r:id="rId16"/>
    <p:sldId id="328" r:id="rId17"/>
    <p:sldId id="329" r:id="rId18"/>
    <p:sldId id="300" r:id="rId19"/>
    <p:sldId id="330" r:id="rId20"/>
    <p:sldId id="331" r:id="rId21"/>
    <p:sldId id="301" r:id="rId22"/>
    <p:sldId id="333" r:id="rId23"/>
    <p:sldId id="335" r:id="rId24"/>
    <p:sldId id="303" r:id="rId25"/>
    <p:sldId id="304" r:id="rId26"/>
    <p:sldId id="314" r:id="rId27"/>
    <p:sldId id="266" r:id="rId28"/>
    <p:sldId id="270" r:id="rId29"/>
    <p:sldId id="267" r:id="rId30"/>
    <p:sldId id="315" r:id="rId31"/>
    <p:sldId id="316" r:id="rId32"/>
    <p:sldId id="317" r:id="rId33"/>
    <p:sldId id="271" r:id="rId34"/>
    <p:sldId id="318" r:id="rId35"/>
    <p:sldId id="272" r:id="rId36"/>
    <p:sldId id="320" r:id="rId37"/>
    <p:sldId id="306" r:id="rId38"/>
    <p:sldId id="319" r:id="rId39"/>
    <p:sldId id="274" r:id="rId40"/>
    <p:sldId id="275" r:id="rId41"/>
    <p:sldId id="276" r:id="rId42"/>
    <p:sldId id="278" r:id="rId43"/>
    <p:sldId id="277" r:id="rId44"/>
    <p:sldId id="321" r:id="rId45"/>
    <p:sldId id="323" r:id="rId46"/>
    <p:sldId id="324" r:id="rId47"/>
    <p:sldId id="325" r:id="rId48"/>
    <p:sldId id="326" r:id="rId49"/>
    <p:sldId id="281" r:id="rId50"/>
    <p:sldId id="282" r:id="rId51"/>
    <p:sldId id="283" r:id="rId52"/>
    <p:sldId id="286" r:id="rId53"/>
    <p:sldId id="287" r:id="rId54"/>
    <p:sldId id="307" r:id="rId55"/>
    <p:sldId id="334" r:id="rId56"/>
    <p:sldId id="289" r:id="rId57"/>
    <p:sldId id="290" r:id="rId5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254" y="-33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3.1446540880503853E-3"/>
                  <c:y val="-6.1732718539679113E-2"/>
                </c:manualLayout>
              </c:layout>
              <c:showVal val="1"/>
            </c:dLbl>
            <c:dLbl>
              <c:idx val="1"/>
              <c:layout>
                <c:manualLayout>
                  <c:x val="9.4339622641510228E-3"/>
                  <c:y val="-7.01508165223622E-2"/>
                </c:manualLayout>
              </c:layout>
              <c:showVal val="1"/>
            </c:dLbl>
            <c:dLbl>
              <c:idx val="2"/>
              <c:layout>
                <c:manualLayout>
                  <c:x val="2.4466475343287525E-2"/>
                  <c:y val="-2.3880124159991425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4705</c:v>
                </c:pt>
                <c:pt idx="1">
                  <c:v>4688</c:v>
                </c:pt>
                <c:pt idx="2">
                  <c:v>4364</c:v>
                </c:pt>
                <c:pt idx="3">
                  <c:v>3981</c:v>
                </c:pt>
                <c:pt idx="4">
                  <c:v>3754</c:v>
                </c:pt>
                <c:pt idx="5">
                  <c:v>3467</c:v>
                </c:pt>
                <c:pt idx="6">
                  <c:v>3270</c:v>
                </c:pt>
                <c:pt idx="7">
                  <c:v>3005</c:v>
                </c:pt>
              </c:numCache>
            </c:numRef>
          </c:val>
        </c:ser>
        <c:shape val="cylinder"/>
        <c:axId val="111907200"/>
        <c:axId val="111909504"/>
        <c:axId val="0"/>
      </c:bar3DChart>
      <c:catAx>
        <c:axId val="1119072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1909504"/>
        <c:crosses val="autoZero"/>
        <c:auto val="1"/>
        <c:lblAlgn val="ctr"/>
        <c:lblOffset val="100"/>
      </c:catAx>
      <c:valAx>
        <c:axId val="111909504"/>
        <c:scaling>
          <c:orientation val="minMax"/>
          <c:min val="280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11907200"/>
        <c:crosses val="autoZero"/>
        <c:crossBetween val="between"/>
      </c:valAx>
      <c:spPr>
        <a:noFill/>
        <a:ln w="25402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1.1887873423658978E-2"/>
                  <c:y val="-1.1590828984933058E-2"/>
                </c:manualLayout>
              </c:layout>
              <c:showVal val="1"/>
            </c:dLbl>
            <c:dLbl>
              <c:idx val="1"/>
              <c:layout>
                <c:manualLayout>
                  <c:x val="9.4340661786742747E-3"/>
                  <c:y val="-3.3683861422600173E-2"/>
                </c:manualLayout>
              </c:layout>
              <c:showVal val="1"/>
            </c:dLbl>
            <c:dLbl>
              <c:idx val="2"/>
              <c:layout>
                <c:manualLayout>
                  <c:x val="6.9802589336896981E-3"/>
                  <c:y val="1.9506480305442092E-3"/>
                </c:manualLayout>
              </c:layout>
              <c:showVal val="1"/>
            </c:dLbl>
            <c:dLbl>
              <c:idx val="3"/>
              <c:layout>
                <c:manualLayout>
                  <c:x val="1.1657477606398623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-5.8287388031992892E-3"/>
                  <c:y val="-2.279186326892048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8286</c:v>
                </c:pt>
                <c:pt idx="1">
                  <c:v>8343</c:v>
                </c:pt>
                <c:pt idx="2">
                  <c:v>8290</c:v>
                </c:pt>
                <c:pt idx="3">
                  <c:v>8366</c:v>
                </c:pt>
                <c:pt idx="4">
                  <c:v>8460</c:v>
                </c:pt>
                <c:pt idx="5">
                  <c:v>8389</c:v>
                </c:pt>
                <c:pt idx="6">
                  <c:v>8324</c:v>
                </c:pt>
                <c:pt idx="7">
                  <c:v>8030</c:v>
                </c:pt>
              </c:numCache>
            </c:numRef>
          </c:val>
        </c:ser>
        <c:shape val="cylinder"/>
        <c:axId val="136083712"/>
        <c:axId val="136089600"/>
        <c:axId val="0"/>
      </c:bar3DChart>
      <c:catAx>
        <c:axId val="1360837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6089600"/>
        <c:crosses val="autoZero"/>
        <c:auto val="1"/>
        <c:lblAlgn val="ctr"/>
        <c:lblOffset val="100"/>
      </c:catAx>
      <c:valAx>
        <c:axId val="136089600"/>
        <c:scaling>
          <c:orientation val="minMax"/>
          <c:max val="8500"/>
          <c:min val="750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36083712"/>
        <c:crosses val="autoZero"/>
        <c:crossBetween val="between"/>
      </c:valAx>
      <c:spPr>
        <a:noFill/>
        <a:ln w="25402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9.4797687861271698E-2"/>
          <c:y val="4.2016806722689093E-2"/>
          <c:w val="0.88670520231214678"/>
          <c:h val="0.8487394957983196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2021-22</c:v>
                </c:pt>
                <c:pt idx="1">
                  <c:v>2022-23</c:v>
                </c:pt>
                <c:pt idx="2">
                  <c:v>2023-24</c:v>
                </c:pt>
                <c:pt idx="3">
                  <c:v>2024-25</c:v>
                </c:pt>
                <c:pt idx="4">
                  <c:v>2025-26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116</c:v>
                </c:pt>
                <c:pt idx="1">
                  <c:v>135</c:v>
                </c:pt>
                <c:pt idx="2">
                  <c:v>150</c:v>
                </c:pt>
                <c:pt idx="3">
                  <c:v>169</c:v>
                </c:pt>
                <c:pt idx="4">
                  <c:v>183</c:v>
                </c:pt>
              </c:numCache>
            </c:numRef>
          </c:val>
        </c:ser>
        <c:axId val="136105344"/>
        <c:axId val="136234112"/>
      </c:barChart>
      <c:catAx>
        <c:axId val="1361053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36234112"/>
        <c:crosses val="autoZero"/>
        <c:auto val="1"/>
        <c:lblAlgn val="ctr"/>
        <c:lblOffset val="100"/>
      </c:catAx>
      <c:valAx>
        <c:axId val="136234112"/>
        <c:scaling>
          <c:orientation val="minMax"/>
          <c:max val="200"/>
          <c:min val="50"/>
        </c:scaling>
        <c:axPos val="l"/>
        <c:majorGridlines/>
        <c:numFmt formatCode="General" sourceLinked="1"/>
        <c:tickLblPos val="nextTo"/>
        <c:crossAx val="136105344"/>
        <c:crosses val="autoZero"/>
        <c:crossBetween val="between"/>
        <c:majorUnit val="20"/>
      </c:valAx>
      <c:spPr>
        <a:noFill/>
        <a:ln w="25392">
          <a:noFill/>
        </a:ln>
      </c:spPr>
    </c:plotArea>
    <c:plotVisOnly val="1"/>
    <c:dispBlanksAs val="gap"/>
  </c:chart>
  <c:txPr>
    <a:bodyPr/>
    <a:lstStyle/>
    <a:p>
      <a:pPr>
        <a:defRPr sz="1795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177649826461319"/>
          <c:y val="4.2016897988909646E-2"/>
          <c:w val="0.85828343313373678"/>
          <c:h val="0.84873949579831964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square"/>
            <c:size val="6"/>
            <c:spPr>
              <a:solidFill>
                <a:srgbClr val="7030A0"/>
              </a:solidFill>
            </c:spPr>
          </c:marker>
          <c:dLbls>
            <c:dLbl>
              <c:idx val="0"/>
              <c:delete val="1"/>
            </c:dLbl>
            <c:dLbl>
              <c:idx val="1"/>
              <c:layout>
                <c:manualLayout>
                  <c:x val="-0.17137861716364938"/>
                  <c:y val="-0.23407901124367267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1</a:t>
                    </a:r>
                    <a:r>
                      <a:rPr lang="en-US" sz="1800" dirty="0" smtClean="0"/>
                      <a:t>2,5</a:t>
                    </a:r>
                    <a:r>
                      <a:rPr lang="ru-RU" sz="1800" dirty="0" smtClean="0"/>
                      <a:t>%</a:t>
                    </a:r>
                    <a:endParaRPr lang="en-US" sz="1800" dirty="0"/>
                  </a:p>
                </c:rich>
              </c:tx>
              <c:dLblPos val="r"/>
            </c:dLbl>
            <c:dLbl>
              <c:idx val="2"/>
              <c:layout>
                <c:manualLayout>
                  <c:x val="-0.18029273266841123"/>
                  <c:y val="0.27295143493151319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8</a:t>
                    </a:r>
                    <a:r>
                      <a:rPr lang="en-US" sz="1800" dirty="0" smtClean="0"/>
                      <a:t>,6</a:t>
                    </a:r>
                    <a:r>
                      <a:rPr lang="ru-RU" sz="1800" dirty="0" smtClean="0"/>
                      <a:t>%</a:t>
                    </a:r>
                    <a:endParaRPr lang="en-US" sz="1800" dirty="0"/>
                  </a:p>
                </c:rich>
              </c:tx>
              <c:dLblPos val="r"/>
            </c:dLbl>
            <c:dLbl>
              <c:idx val="3"/>
              <c:layout>
                <c:manualLayout>
                  <c:x val="-0.19108675199149541"/>
                  <c:y val="-0.16513459354109244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1</a:t>
                    </a:r>
                    <a:r>
                      <a:rPr lang="en-US" sz="1800" dirty="0" smtClean="0"/>
                      <a:t>6,1</a:t>
                    </a:r>
                    <a:r>
                      <a:rPr lang="ru-RU" sz="1800" dirty="0" smtClean="0"/>
                      <a:t>%</a:t>
                    </a:r>
                    <a:endParaRPr lang="en-US" sz="1800" dirty="0"/>
                  </a:p>
                </c:rich>
              </c:tx>
              <c:dLblPos val="r"/>
            </c:dLbl>
            <c:dLbl>
              <c:idx val="4"/>
              <c:layout>
                <c:manualLayout>
                  <c:x val="-0.20094663557349896"/>
                  <c:y val="9.7939360109213822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12,1</a:t>
                    </a:r>
                    <a:r>
                      <a:rPr lang="ru-RU" sz="1800" dirty="0" smtClean="0"/>
                      <a:t> %</a:t>
                    </a:r>
                    <a:endParaRPr lang="en-US" sz="1800" dirty="0"/>
                  </a:p>
                </c:rich>
              </c:tx>
              <c:dLblPos val="r"/>
            </c:dLbl>
            <c:dLbl>
              <c:idx val="5"/>
              <c:layout>
                <c:manualLayout>
                  <c:x val="-6.7605560493274069E-2"/>
                  <c:y val="-0.10930372998791649"/>
                </c:manualLayout>
              </c:layout>
              <c:tx>
                <c:rich>
                  <a:bodyPr/>
                  <a:lstStyle/>
                  <a:p>
                    <a:r>
                      <a:rPr lang="en-US" sz="1800" smtClean="0"/>
                      <a:t>15</a:t>
                    </a:r>
                    <a:r>
                      <a:rPr lang="ru-RU" sz="1800" smtClean="0"/>
                      <a:t>%</a:t>
                    </a:r>
                    <a:endParaRPr lang="en-US" sz="1800"/>
                  </a:p>
                </c:rich>
              </c:tx>
              <c:showVal val="1"/>
            </c:dLbl>
            <c:dLbl>
              <c:idx val="6"/>
              <c:layout>
                <c:manualLayout>
                  <c:x val="-4.5070373662182667E-2"/>
                  <c:y val="-5.985669229992157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12.5</c:v>
                </c:pt>
                <c:pt idx="1">
                  <c:v>8.6</c:v>
                </c:pt>
                <c:pt idx="2">
                  <c:v>16.100000000000001</c:v>
                </c:pt>
                <c:pt idx="3">
                  <c:v>12.1</c:v>
                </c:pt>
                <c:pt idx="4">
                  <c:v>12.1</c:v>
                </c:pt>
                <c:pt idx="5">
                  <c:v>15</c:v>
                </c:pt>
                <c:pt idx="6">
                  <c:v>25.1</c:v>
                </c:pt>
                <c:pt idx="7">
                  <c:v>16</c:v>
                </c:pt>
              </c:numCache>
            </c:numRef>
          </c:val>
        </c:ser>
        <c:marker val="1"/>
        <c:axId val="136914048"/>
        <c:axId val="136915584"/>
      </c:lineChart>
      <c:catAx>
        <c:axId val="1369140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599" b="1"/>
            </a:pPr>
            <a:endParaRPr lang="ru-RU"/>
          </a:p>
        </c:txPr>
        <c:crossAx val="136915584"/>
        <c:crosses val="autoZero"/>
        <c:auto val="1"/>
        <c:lblAlgn val="ctr"/>
        <c:lblOffset val="100"/>
      </c:catAx>
      <c:valAx>
        <c:axId val="13691558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199" baseline="0"/>
            </a:pPr>
            <a:endParaRPr lang="ru-RU"/>
          </a:p>
        </c:txPr>
        <c:crossAx val="136914048"/>
        <c:crosses val="autoZero"/>
        <c:crossBetween val="between"/>
      </c:valAx>
      <c:spPr>
        <a:noFill/>
        <a:ln w="25388">
          <a:noFill/>
        </a:ln>
      </c:spPr>
    </c:plotArea>
    <c:plotVisOnly val="1"/>
    <c:dispBlanksAs val="zero"/>
  </c:chart>
  <c:txPr>
    <a:bodyPr/>
    <a:lstStyle/>
    <a:p>
      <a:pPr>
        <a:defRPr sz="1064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рус.яз.</c:v>
                </c:pt>
                <c:pt idx="1">
                  <c:v>матем.</c:v>
                </c:pt>
                <c:pt idx="2">
                  <c:v>обществ.</c:v>
                </c:pt>
                <c:pt idx="3">
                  <c:v>физика</c:v>
                </c:pt>
                <c:pt idx="4">
                  <c:v>химия</c:v>
                </c:pt>
                <c:pt idx="5">
                  <c:v>история</c:v>
                </c:pt>
                <c:pt idx="6">
                  <c:v>биология</c:v>
                </c:pt>
                <c:pt idx="7">
                  <c:v>англ.яз.</c:v>
                </c:pt>
                <c:pt idx="8">
                  <c:v>инф.</c:v>
                </c:pt>
                <c:pt idx="9">
                  <c:v>литер.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63.3</c:v>
                </c:pt>
                <c:pt idx="1">
                  <c:v>64.8</c:v>
                </c:pt>
                <c:pt idx="2">
                  <c:v>57.5</c:v>
                </c:pt>
                <c:pt idx="3">
                  <c:v>65.400000000000006</c:v>
                </c:pt>
                <c:pt idx="4">
                  <c:v>53.6</c:v>
                </c:pt>
                <c:pt idx="5">
                  <c:v>59</c:v>
                </c:pt>
                <c:pt idx="6">
                  <c:v>57</c:v>
                </c:pt>
                <c:pt idx="7">
                  <c:v>56</c:v>
                </c:pt>
                <c:pt idx="8">
                  <c:v>48</c:v>
                </c:pt>
                <c:pt idx="9">
                  <c:v>61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cat>
            <c:strRef>
              <c:f>Лист1!$A$2:$A$11</c:f>
              <c:strCache>
                <c:ptCount val="10"/>
                <c:pt idx="0">
                  <c:v>рус.яз.</c:v>
                </c:pt>
                <c:pt idx="1">
                  <c:v>матем.</c:v>
                </c:pt>
                <c:pt idx="2">
                  <c:v>обществ.</c:v>
                </c:pt>
                <c:pt idx="3">
                  <c:v>физика</c:v>
                </c:pt>
                <c:pt idx="4">
                  <c:v>химия</c:v>
                </c:pt>
                <c:pt idx="5">
                  <c:v>история</c:v>
                </c:pt>
                <c:pt idx="6">
                  <c:v>биология</c:v>
                </c:pt>
                <c:pt idx="7">
                  <c:v>англ.яз.</c:v>
                </c:pt>
                <c:pt idx="8">
                  <c:v>инф.</c:v>
                </c:pt>
                <c:pt idx="9">
                  <c:v>литер.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62.7</c:v>
                </c:pt>
                <c:pt idx="1">
                  <c:v>64.8</c:v>
                </c:pt>
                <c:pt idx="2">
                  <c:v>54.6</c:v>
                </c:pt>
                <c:pt idx="3">
                  <c:v>61.4</c:v>
                </c:pt>
                <c:pt idx="4">
                  <c:v>63.8</c:v>
                </c:pt>
                <c:pt idx="5">
                  <c:v>52.4</c:v>
                </c:pt>
                <c:pt idx="6">
                  <c:v>58.2</c:v>
                </c:pt>
                <c:pt idx="7">
                  <c:v>59.7</c:v>
                </c:pt>
                <c:pt idx="8">
                  <c:v>54.4</c:v>
                </c:pt>
                <c:pt idx="9">
                  <c:v>55.3</c:v>
                </c:pt>
              </c:numCache>
            </c:numRef>
          </c:val>
        </c:ser>
        <c:axId val="137153920"/>
        <c:axId val="137164672"/>
      </c:barChart>
      <c:catAx>
        <c:axId val="13715392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37164672"/>
        <c:crosses val="autoZero"/>
        <c:auto val="1"/>
        <c:lblAlgn val="ctr"/>
        <c:lblOffset val="100"/>
      </c:catAx>
      <c:valAx>
        <c:axId val="137164672"/>
        <c:scaling>
          <c:orientation val="minMax"/>
        </c:scaling>
        <c:axPos val="l"/>
        <c:majorGridlines/>
        <c:numFmt formatCode="General" sourceLinked="1"/>
        <c:tickLblPos val="nextTo"/>
        <c:crossAx val="13715392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20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2020-21</c:v>
                </c:pt>
                <c:pt idx="1">
                  <c:v>2021-22</c:v>
                </c:pt>
                <c:pt idx="2">
                  <c:v>2022-23</c:v>
                </c:pt>
                <c:pt idx="3">
                  <c:v>2023-24</c:v>
                </c:pt>
                <c:pt idx="4">
                  <c:v>2024-25</c:v>
                </c:pt>
                <c:pt idx="5">
                  <c:v>2025-26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78</c:v>
                </c:pt>
                <c:pt idx="1">
                  <c:v>80</c:v>
                </c:pt>
                <c:pt idx="2">
                  <c:v>77</c:v>
                </c:pt>
                <c:pt idx="3">
                  <c:v>77</c:v>
                </c:pt>
                <c:pt idx="4">
                  <c:v>77</c:v>
                </c:pt>
                <c:pt idx="5">
                  <c:v>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Доля молодых педагогов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2020-21</c:v>
                </c:pt>
                <c:pt idx="1">
                  <c:v>2021-22</c:v>
                </c:pt>
                <c:pt idx="2">
                  <c:v>2022-23</c:v>
                </c:pt>
                <c:pt idx="3">
                  <c:v>2023-24</c:v>
                </c:pt>
                <c:pt idx="4">
                  <c:v>2024-25</c:v>
                </c:pt>
                <c:pt idx="5">
                  <c:v>2025-26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22</c:v>
                </c:pt>
                <c:pt idx="1">
                  <c:v>20</c:v>
                </c:pt>
                <c:pt idx="2">
                  <c:v>23</c:v>
                </c:pt>
                <c:pt idx="3">
                  <c:v>23</c:v>
                </c:pt>
                <c:pt idx="4">
                  <c:v>37</c:v>
                </c:pt>
                <c:pt idx="5">
                  <c:v>43</c:v>
                </c:pt>
              </c:numCache>
            </c:numRef>
          </c:val>
        </c:ser>
        <c:gapWidth val="75"/>
        <c:overlap val="100"/>
        <c:axId val="151203200"/>
        <c:axId val="151213184"/>
      </c:barChart>
      <c:catAx>
        <c:axId val="15120320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1213184"/>
        <c:crosses val="autoZero"/>
        <c:auto val="1"/>
        <c:lblAlgn val="ctr"/>
        <c:lblOffset val="100"/>
      </c:catAx>
      <c:valAx>
        <c:axId val="151213184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9525">
            <a:noFill/>
          </a:ln>
        </c:spPr>
        <c:crossAx val="1512032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Lbls>
            <c:dLbl>
              <c:idx val="0"/>
              <c:layout>
                <c:manualLayout>
                  <c:x val="-5.0314465408805034E-2"/>
                  <c:y val="-4.2104968459952763E-2"/>
                </c:manualLayout>
              </c:layout>
              <c:showVal val="1"/>
            </c:dLbl>
            <c:dLbl>
              <c:idx val="1"/>
              <c:layout>
                <c:manualLayout>
                  <c:x val="1.5723270440251583E-2"/>
                  <c:y val="-4.6783298288836737E-3"/>
                </c:manualLayout>
              </c:layout>
              <c:showVal val="1"/>
            </c:dLbl>
            <c:showVal val="1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23</c:v>
                </c:pt>
                <c:pt idx="1">
                  <c:v>23</c:v>
                </c:pt>
                <c:pt idx="2">
                  <c:v>48</c:v>
                </c:pt>
                <c:pt idx="3">
                  <c:v>55</c:v>
                </c:pt>
                <c:pt idx="4">
                  <c:v>47</c:v>
                </c:pt>
                <c:pt idx="5">
                  <c:v>35</c:v>
                </c:pt>
              </c:numCache>
            </c:numRef>
          </c:val>
        </c:ser>
        <c:marker val="1"/>
        <c:axId val="151225856"/>
        <c:axId val="151227392"/>
      </c:lineChart>
      <c:catAx>
        <c:axId val="1512258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51227392"/>
        <c:crosses val="autoZero"/>
        <c:auto val="1"/>
        <c:lblAlgn val="ctr"/>
        <c:lblOffset val="100"/>
      </c:catAx>
      <c:valAx>
        <c:axId val="151227392"/>
        <c:scaling>
          <c:orientation val="minMax"/>
        </c:scaling>
        <c:axPos val="l"/>
        <c:majorGridlines/>
        <c:numFmt formatCode="General" sourceLinked="1"/>
        <c:tickLblPos val="nextTo"/>
        <c:crossAx val="1512258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1.8867924528301886E-2"/>
                  <c:y val="-0.34198793653974702"/>
                </c:manualLayout>
              </c:layout>
              <c:showVal val="1"/>
            </c:dLbl>
            <c:dLbl>
              <c:idx val="1"/>
              <c:layout>
                <c:manualLayout>
                  <c:x val="9.4339622641509448E-3"/>
                  <c:y val="-0.32163720178410132"/>
                </c:manualLayout>
              </c:layout>
              <c:showVal val="1"/>
            </c:dLbl>
            <c:dLbl>
              <c:idx val="2"/>
              <c:layout>
                <c:manualLayout>
                  <c:x val="1.2578616352201184E-2"/>
                  <c:y val="-0.36046752355005107"/>
                </c:manualLayout>
              </c:layout>
              <c:showVal val="1"/>
            </c:dLbl>
            <c:dLbl>
              <c:idx val="3"/>
              <c:layout>
                <c:manualLayout>
                  <c:x val="9.4339622641509448E-3"/>
                  <c:y val="-0.36701718531048894"/>
                </c:manualLayout>
              </c:layout>
              <c:showVal val="1"/>
            </c:dLbl>
            <c:dLbl>
              <c:idx val="4"/>
              <c:layout>
                <c:manualLayout>
                  <c:x val="2.5157232704402552E-2"/>
                  <c:y val="-0.39859609584166755"/>
                </c:manualLayout>
              </c:layout>
              <c:showVal val="1"/>
            </c:dLbl>
            <c:dLbl>
              <c:idx val="5"/>
              <c:layout>
                <c:manualLayout>
                  <c:x val="2.2012578616352092E-2"/>
                  <c:y val="-0.40545525183658215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1.4</c:v>
                </c:pt>
                <c:pt idx="1">
                  <c:v>1.6</c:v>
                </c:pt>
                <c:pt idx="2">
                  <c:v>1.6</c:v>
                </c:pt>
                <c:pt idx="3">
                  <c:v>1.6700000000000021</c:v>
                </c:pt>
                <c:pt idx="4">
                  <c:v>1.8</c:v>
                </c:pt>
                <c:pt idx="5">
                  <c:v>1.9000000000000001</c:v>
                </c:pt>
              </c:numCache>
            </c:numRef>
          </c:val>
        </c:ser>
        <c:shape val="pyramid"/>
        <c:axId val="139338880"/>
        <c:axId val="139340416"/>
        <c:axId val="0"/>
      </c:bar3DChart>
      <c:catAx>
        <c:axId val="1393388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39340416"/>
        <c:crosses val="autoZero"/>
        <c:auto val="1"/>
        <c:lblAlgn val="ctr"/>
        <c:lblOffset val="100"/>
      </c:catAx>
      <c:valAx>
        <c:axId val="139340416"/>
        <c:scaling>
          <c:orientation val="minMax"/>
        </c:scaling>
        <c:axPos val="l"/>
        <c:majorGridlines/>
        <c:numFmt formatCode="General" sourceLinked="1"/>
        <c:tickLblPos val="nextTo"/>
        <c:crossAx val="1393388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0.63381</cdr:x>
      <cdr:y>0.61484</cdr:y>
    </cdr:from>
    <cdr:to>
      <cdr:x>0.79551</cdr:x>
      <cdr:y>0.67339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214710" y="3000396"/>
          <a:ext cx="820153" cy="285724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733FD-6BCC-4E83-A0E6-9FC8EFD7B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1394D-2DD2-4F5A-AD7E-78A71C1C71F9}" type="datetimeFigureOut">
              <a:rPr lang="ru-RU" smtClean="0"/>
              <a:pPr/>
              <a:t>27.08.2025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9DBC5-44C9-4796-AB2A-43C1C645AD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7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chemeClr val="bg1">
                <a:alpha val="20000"/>
              </a:schemeClr>
            </a:gs>
            <a:gs pos="39000">
              <a:schemeClr val="tx2">
                <a:lumMod val="60000"/>
                <a:lumOff val="40000"/>
              </a:schemeClr>
            </a:gs>
            <a:gs pos="75000">
              <a:srgbClr val="C00000">
                <a:alpha val="56000"/>
              </a:srgbClr>
            </a:gs>
            <a:gs pos="81000">
              <a:srgbClr val="C00000">
                <a:alpha val="52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304"/>
            <a:ext cx="7772400" cy="28575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Monotype Corsiva" pitchFamily="66" charset="0"/>
              </a:rPr>
              <a:t>Вызовы времени: </a:t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200" b="1" i="1" dirty="0" smtClean="0">
                <a:latin typeface="Monotype Corsiva" pitchFamily="66" charset="0"/>
              </a:rPr>
              <a:t>актуальные подходы к развитию муниципальной системы образования в условиях достижения приоритетов суверенной национальной системы образования</a:t>
            </a:r>
            <a:endParaRPr lang="ru-RU" sz="3600" i="1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4271986"/>
            <a:ext cx="6400800" cy="728656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Кинешма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2025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Picture 3" descr="D:\Users\user\Downloads\Безымянный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7224" y="176369"/>
            <a:ext cx="928694" cy="10380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071670" y="353783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ambria" pitchFamily="18" charset="0"/>
                <a:ea typeface="Cambria" pitchFamily="18" charset="0"/>
              </a:rPr>
              <a:t>Управление образования администрации городского округа Кинешма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26" name="Picture 2" descr="D:\Users\user\Downloads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0"/>
            <a:ext cx="1262018" cy="1262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8596" y="-18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Приемка образовательных организаций </a:t>
            </a:r>
            <a:endParaRPr lang="ru-RU" sz="2800" b="1" dirty="0"/>
          </a:p>
        </p:txBody>
      </p:sp>
      <p:pic>
        <p:nvPicPr>
          <p:cNvPr id="9" name="Содержимое 8" descr="B6Gy-VzQaVPzyUh3nrEMH3wdAAnSwktk5tWgHvtazZ0DmLV6EusW88-9NaRsIs5wZE0eg2Gvr6oiash2cldHtEk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3" y="500048"/>
            <a:ext cx="3323165" cy="2214578"/>
          </a:xfrm>
        </p:spPr>
      </p:pic>
      <p:pic>
        <p:nvPicPr>
          <p:cNvPr id="5" name="Содержимое 4" descr="IMG-20250807-WA00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29256" y="534996"/>
            <a:ext cx="3402812" cy="4537084"/>
          </a:xfrm>
        </p:spPr>
      </p:pic>
      <p:pic>
        <p:nvPicPr>
          <p:cNvPr id="2050" name="Picture 2" descr="D:\Users\user\Downloads\CbxZeQoB2pKpTSCXR6WI-i7q0KpGhuvui3RdtPPMJ7KnCJ1bW1jO5OSxkC7ERHw1KuVOIDs0PzBJH9jG-pMa1G9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771060"/>
            <a:ext cx="3452878" cy="2301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71406" y="71420"/>
            <a:ext cx="4749678" cy="5003321"/>
          </a:xfrm>
        </p:spPr>
        <p:txBody>
          <a:bodyPr>
            <a:noAutofit/>
          </a:bodyPr>
          <a:lstStyle/>
          <a:p>
            <a:pPr algn="ctr">
              <a:buFontTx/>
              <a:buNone/>
              <a:defRPr/>
            </a:pPr>
            <a:r>
              <a:rPr lang="ru-RU" sz="2250" dirty="0"/>
              <a:t>      </a:t>
            </a:r>
            <a:r>
              <a:rPr lang="ru-RU" altLang="ru-RU" sz="225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 уровне основного общего образования </a:t>
            </a:r>
            <a:r>
              <a:rPr lang="ru-RU" sz="2250" dirty="0"/>
              <a:t>итоговой аттестации подлежало  </a:t>
            </a:r>
          </a:p>
          <a:p>
            <a:pPr algn="ctr">
              <a:buFontTx/>
              <a:buNone/>
              <a:defRPr/>
            </a:pPr>
            <a:r>
              <a:rPr lang="ru-RU" sz="2250" b="1" dirty="0"/>
              <a:t>    </a:t>
            </a:r>
            <a:r>
              <a:rPr lang="ru-RU" sz="2250" b="1" u="sng" dirty="0" smtClean="0"/>
              <a:t>944 обучающихся</a:t>
            </a:r>
            <a:r>
              <a:rPr lang="ru-RU" sz="2250" b="1" dirty="0" smtClean="0"/>
              <a:t>,</a:t>
            </a:r>
            <a:r>
              <a:rPr lang="ru-RU" sz="2250" u="sng" dirty="0" smtClean="0"/>
              <a:t>  </a:t>
            </a:r>
            <a:endParaRPr lang="ru-RU" sz="2250" u="sng" dirty="0"/>
          </a:p>
          <a:p>
            <a:pPr>
              <a:buFontTx/>
              <a:buNone/>
              <a:defRPr/>
            </a:pPr>
            <a:r>
              <a:rPr lang="ru-RU" sz="2250" dirty="0"/>
              <a:t>    </a:t>
            </a:r>
            <a:r>
              <a:rPr lang="ru-RU" sz="2250" dirty="0" smtClean="0"/>
              <a:t>в </a:t>
            </a:r>
            <a:r>
              <a:rPr lang="ru-RU" sz="2250" dirty="0"/>
              <a:t>том числе: </a:t>
            </a:r>
          </a:p>
          <a:p>
            <a:pPr>
              <a:buFontTx/>
              <a:buChar char="-"/>
              <a:defRPr/>
            </a:pPr>
            <a:r>
              <a:rPr lang="ru-RU" sz="2250" dirty="0"/>
              <a:t>выпускников </a:t>
            </a:r>
            <a:r>
              <a:rPr lang="en-US" sz="2250" dirty="0"/>
              <a:t>IX</a:t>
            </a:r>
            <a:r>
              <a:rPr lang="ru-RU" sz="2250" dirty="0"/>
              <a:t> классов текущего года – </a:t>
            </a:r>
            <a:r>
              <a:rPr lang="ru-RU" sz="2250" b="1" dirty="0" smtClean="0"/>
              <a:t>891</a:t>
            </a:r>
            <a:r>
              <a:rPr lang="ru-RU" sz="2250" dirty="0" smtClean="0"/>
              <a:t>;</a:t>
            </a:r>
            <a:endParaRPr lang="ru-RU" sz="2250" dirty="0"/>
          </a:p>
          <a:p>
            <a:pPr>
              <a:buFontTx/>
              <a:buChar char="-"/>
              <a:defRPr/>
            </a:pPr>
            <a:r>
              <a:rPr lang="ru-RU" sz="2250" dirty="0"/>
              <a:t> выпускников прошлых лет – </a:t>
            </a:r>
            <a:r>
              <a:rPr lang="ru-RU" sz="2250" b="1" dirty="0" smtClean="0"/>
              <a:t>53</a:t>
            </a:r>
            <a:r>
              <a:rPr lang="ru-RU" sz="2250" dirty="0" smtClean="0"/>
              <a:t> человека; </a:t>
            </a:r>
            <a:endParaRPr lang="ru-RU" sz="2250" dirty="0"/>
          </a:p>
          <a:p>
            <a:pPr>
              <a:buFontTx/>
              <a:buChar char="-"/>
              <a:defRPr/>
            </a:pPr>
            <a:r>
              <a:rPr lang="ru-RU" sz="2250" b="1" dirty="0" smtClean="0"/>
              <a:t>3</a:t>
            </a:r>
            <a:r>
              <a:rPr lang="ru-RU" sz="2250" dirty="0" smtClean="0">
                <a:solidFill>
                  <a:srgbClr val="FF0000"/>
                </a:solidFill>
              </a:rPr>
              <a:t> </a:t>
            </a:r>
            <a:r>
              <a:rPr lang="ru-RU" sz="2250" dirty="0" smtClean="0"/>
              <a:t>обучающихся </a:t>
            </a:r>
            <a:r>
              <a:rPr lang="ru-RU" sz="2250" dirty="0"/>
              <a:t>не были допущены к ГИА;</a:t>
            </a:r>
          </a:p>
          <a:p>
            <a:pPr>
              <a:buFontTx/>
              <a:buChar char="-"/>
              <a:defRPr/>
            </a:pPr>
            <a:r>
              <a:rPr lang="ru-RU" sz="2250" b="1" dirty="0" smtClean="0"/>
              <a:t>24</a:t>
            </a:r>
            <a:r>
              <a:rPr lang="ru-RU" sz="2250" dirty="0" smtClean="0"/>
              <a:t> выпускника </a:t>
            </a:r>
            <a:r>
              <a:rPr lang="ru-RU" sz="2250" dirty="0"/>
              <a:t>с ОВЗ </a:t>
            </a:r>
            <a:r>
              <a:rPr lang="ru-RU" sz="2250" dirty="0" smtClean="0"/>
              <a:t>проходили </a:t>
            </a:r>
            <a:r>
              <a:rPr lang="ru-RU" sz="2250" dirty="0"/>
              <a:t>итоговую </a:t>
            </a:r>
            <a:r>
              <a:rPr lang="ru-RU" sz="2250" dirty="0" smtClean="0"/>
              <a:t>аттестацию в </a:t>
            </a:r>
            <a:r>
              <a:rPr lang="ru-RU" sz="2250" dirty="0"/>
              <a:t>форме ГВЭ</a:t>
            </a:r>
          </a:p>
        </p:txBody>
      </p:sp>
      <p:sp>
        <p:nvSpPr>
          <p:cNvPr id="26627" name="Содержимое 7"/>
          <p:cNvSpPr>
            <a:spLocks noGrp="1"/>
          </p:cNvSpPr>
          <p:nvPr>
            <p:ph sz="half" idx="2"/>
          </p:nvPr>
        </p:nvSpPr>
        <p:spPr>
          <a:xfrm>
            <a:off x="4882320" y="1200154"/>
            <a:ext cx="4190274" cy="34778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88,4 % (788 чел.) выпускников получили аттестат об основном общем образовании;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11,6 % (103 чел.)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- получили справки об обучении;</a:t>
            </a:r>
          </a:p>
          <a:p>
            <a:r>
              <a:rPr lang="ru-RU" dirty="0" smtClean="0"/>
              <a:t>6 % (54 чел.) – получили аттестат с отличием</a:t>
            </a:r>
          </a:p>
        </p:txBody>
      </p:sp>
      <p:sp>
        <p:nvSpPr>
          <p:cNvPr id="26628" name="Заголовок 1"/>
          <p:cNvSpPr>
            <a:spLocks noGrp="1"/>
          </p:cNvSpPr>
          <p:nvPr>
            <p:ph type="title"/>
          </p:nvPr>
        </p:nvSpPr>
        <p:spPr>
          <a:xfrm>
            <a:off x="5274078" y="195486"/>
            <a:ext cx="3512764" cy="857250"/>
          </a:xfrm>
        </p:spPr>
        <p:txBody>
          <a:bodyPr>
            <a:normAutofit fontScale="90000"/>
          </a:bodyPr>
          <a:lstStyle/>
          <a:p>
            <a:r>
              <a:rPr lang="ru-RU" altLang="ru-RU" sz="2600" b="1" dirty="0">
                <a:solidFill>
                  <a:srgbClr val="002060"/>
                </a:solidFill>
              </a:rPr>
              <a:t>Итоги </a:t>
            </a:r>
            <a:r>
              <a:rPr lang="ru-RU" altLang="ru-RU" sz="2600" b="1" dirty="0" smtClean="0">
                <a:solidFill>
                  <a:srgbClr val="002060"/>
                </a:solidFill>
              </a:rPr>
              <a:t>2024-2025 </a:t>
            </a:r>
            <a:r>
              <a:rPr lang="ru-RU" altLang="ru-RU" sz="2600" b="1" dirty="0">
                <a:solidFill>
                  <a:srgbClr val="002060"/>
                </a:solidFill>
              </a:rPr>
              <a:t>учебного года </a:t>
            </a:r>
            <a:r>
              <a:rPr lang="ru-RU" altLang="ru-RU" sz="2600" b="1" dirty="0" smtClean="0">
                <a:solidFill>
                  <a:srgbClr val="002060"/>
                </a:solidFill>
              </a:rPr>
              <a:t>в 9-ых классах</a:t>
            </a:r>
            <a:endParaRPr lang="ru-RU" altLang="ru-RU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775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477005" y="-20538"/>
            <a:ext cx="6263347" cy="498441"/>
          </a:xfrm>
        </p:spPr>
        <p:txBody>
          <a:bodyPr/>
          <a:lstStyle/>
          <a:p>
            <a:r>
              <a:rPr lang="ru-RU" altLang="ru-RU" sz="2600" b="1" dirty="0">
                <a:solidFill>
                  <a:srgbClr val="002060"/>
                </a:solidFill>
              </a:rPr>
              <a:t>Показатели ГИА-9</a:t>
            </a:r>
          </a:p>
        </p:txBody>
      </p:sp>
      <p:graphicFrame>
        <p:nvGraphicFramePr>
          <p:cNvPr id="5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85152454"/>
              </p:ext>
            </p:extLst>
          </p:nvPr>
        </p:nvGraphicFramePr>
        <p:xfrm>
          <a:off x="-36512" y="483518"/>
          <a:ext cx="9217024" cy="487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50"/>
                <a:gridCol w="2995551"/>
                <a:gridCol w="2765123"/>
              </a:tblGrid>
              <a:tr h="395110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Уровень </a:t>
                      </a:r>
                      <a:r>
                        <a:rPr lang="ru-RU" sz="1800" dirty="0" err="1" smtClean="0"/>
                        <a:t>обученности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9511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2024 год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2025 год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</a:tr>
              <a:tr h="342171">
                <a:tc>
                  <a:txBody>
                    <a:bodyPr/>
                    <a:lstStyle/>
                    <a:p>
                      <a:pPr marL="756000" indent="0"/>
                      <a:r>
                        <a:rPr lang="ru-RU" sz="1800" b="1" dirty="0" smtClean="0"/>
                        <a:t>Русский язык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92,8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92,25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Математика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86,0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89,3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Обществознание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78,4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90,2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Физика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97,7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Химия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98,2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История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85,7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95,0</a:t>
                      </a: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Биология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92,2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94,06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Англ. язык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96,5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95,83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  <a:tr h="342171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Информатика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83,9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92,67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</a:tr>
              <a:tr h="395110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Литература</a:t>
                      </a:r>
                      <a:endParaRPr lang="ru-RU" sz="18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88,89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  <a:tr h="395110">
                <a:tc>
                  <a:txBody>
                    <a:bodyPr/>
                    <a:lstStyle/>
                    <a:p>
                      <a:pPr marL="756000"/>
                      <a:r>
                        <a:rPr lang="ru-RU" sz="1800" b="1" dirty="0" smtClean="0"/>
                        <a:t>География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87,6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91,03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0" marB="0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578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71406" y="214296"/>
            <a:ext cx="3971925" cy="1071570"/>
          </a:xfrm>
        </p:spPr>
        <p:txBody>
          <a:bodyPr>
            <a:no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</a:rPr>
              <a:t>Итоги 2024-2025 учебного года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11-ых классов</a:t>
            </a:r>
          </a:p>
        </p:txBody>
      </p:sp>
      <p:sp>
        <p:nvSpPr>
          <p:cNvPr id="3076" name="Содержимое 2"/>
          <p:cNvSpPr>
            <a:spLocks noGrp="1"/>
          </p:cNvSpPr>
          <p:nvPr>
            <p:ph sz="half" idx="1"/>
          </p:nvPr>
        </p:nvSpPr>
        <p:spPr>
          <a:xfrm>
            <a:off x="71406" y="1393034"/>
            <a:ext cx="3929063" cy="353617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99,7% обучающихся  (295 чел.) получили аттестаты о среднем общем образовании;</a:t>
            </a:r>
          </a:p>
          <a:p>
            <a:endParaRPr lang="ru-RU" dirty="0" smtClean="0"/>
          </a:p>
          <a:p>
            <a:r>
              <a:rPr lang="ru-RU" dirty="0" smtClean="0"/>
              <a:t>16%  (47 чел.) получили аттестаты с отличием и медаль «За особые успехи в учении», в том числе 27 человек – медаль</a:t>
            </a:r>
            <a:r>
              <a:rPr lang="ru-RU" b="1" dirty="0" smtClean="0"/>
              <a:t> </a:t>
            </a:r>
            <a:r>
              <a:rPr lang="en-US" dirty="0" smtClean="0"/>
              <a:t>I</a:t>
            </a:r>
            <a:r>
              <a:rPr lang="ru-RU" dirty="0" smtClean="0"/>
              <a:t> степени, </a:t>
            </a:r>
          </a:p>
          <a:p>
            <a:pPr>
              <a:buNone/>
            </a:pPr>
            <a:r>
              <a:rPr lang="ru-RU" dirty="0" smtClean="0"/>
              <a:t>     20 человек - </a:t>
            </a:r>
            <a:r>
              <a:rPr lang="en-US" dirty="0" smtClean="0"/>
              <a:t>II</a:t>
            </a:r>
            <a:r>
              <a:rPr lang="ru-RU" dirty="0" smtClean="0"/>
              <a:t> степени</a:t>
            </a:r>
          </a:p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endParaRPr lang="ru-RU" sz="2400" b="1" dirty="0" smtClean="0"/>
          </a:p>
          <a:p>
            <a:endParaRPr lang="ru-RU" sz="2400" dirty="0" smtClean="0"/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/>
        </p:nvGraphicFramePr>
        <p:xfrm>
          <a:off x="3857620" y="1125131"/>
          <a:ext cx="5072068" cy="365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57753" y="180977"/>
            <a:ext cx="3929063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alt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Получили аттестаты с отличием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4"/>
          <p:cNvSpPr>
            <a:spLocks noGrp="1"/>
          </p:cNvSpPr>
          <p:nvPr>
            <p:ph type="title"/>
          </p:nvPr>
        </p:nvSpPr>
        <p:spPr>
          <a:xfrm>
            <a:off x="571472" y="0"/>
            <a:ext cx="8015286" cy="375028"/>
          </a:xfrm>
        </p:spPr>
        <p:txBody>
          <a:bodyPr>
            <a:normAutofit fontScale="90000"/>
          </a:bodyPr>
          <a:lstStyle/>
          <a:p>
            <a:r>
              <a:rPr lang="ru-RU" altLang="ru-RU" sz="2600" b="1" dirty="0" smtClean="0">
                <a:solidFill>
                  <a:srgbClr val="002060"/>
                </a:solidFill>
              </a:rPr>
              <a:t>Показатели ГИА-11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85720" y="375031"/>
          <a:ext cx="8501122" cy="4533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7890"/>
                <a:gridCol w="2762881"/>
                <a:gridCol w="2550351"/>
              </a:tblGrid>
              <a:tr h="324164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Уровень </a:t>
                      </a:r>
                      <a:r>
                        <a:rPr lang="ru-RU" sz="1400" dirty="0" err="1" smtClean="0"/>
                        <a:t>обученности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92539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2024 год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2025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/>
                </a:tc>
              </a:tr>
              <a:tr h="288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1120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проф.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97,9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1120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базовая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95,6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32678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81,4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84,3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4109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98,4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30075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85,3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94,1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241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95,6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94,3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33095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95,8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90,9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34109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Английский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86,7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34283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68,5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81,8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274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51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Немецкий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21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Динамика среднего балла ЕГЭ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571486"/>
          <a:ext cx="9144000" cy="4572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8"/>
            <a:ext cx="8229600" cy="365508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Средний балл ЕГЭ в сравнении с областными и федеральными показателями</a:t>
            </a:r>
            <a:endParaRPr lang="ru-RU" sz="1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" y="500048"/>
          <a:ext cx="9144004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1"/>
                <a:gridCol w="2286001"/>
                <a:gridCol w="2286001"/>
                <a:gridCol w="2286001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Предмет</a:t>
                      </a:r>
                      <a:endParaRPr lang="ru-RU" sz="12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г.о. Кинешма</a:t>
                      </a:r>
                      <a:endParaRPr lang="ru-RU" sz="12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Ивановская область</a:t>
                      </a:r>
                      <a:endParaRPr lang="ru-RU" sz="12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РФ</a:t>
                      </a:r>
                      <a:endParaRPr lang="ru-RU" sz="12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Русский язык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62,7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61,7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60,7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Математика проф.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64,8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64,2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62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Математика базовая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4,4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4,3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Обществознание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54,6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54,9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53,6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Физика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61,4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62,5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61,7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Химия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63,7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57,3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58,1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История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52,4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56,2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55,8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Биология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58,2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56,0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54,5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Английский язык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59,7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61,1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64,1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Немецкий язык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39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46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</a:t>
                      </a:r>
                      <a:endParaRPr lang="ru-RU" sz="18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Информатика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54,4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57,1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55,9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Литература</a:t>
                      </a:r>
                      <a:endParaRPr lang="ru-RU" sz="12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55,2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57,5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61,9</a:t>
                      </a:r>
                      <a:endParaRPr lang="ru-RU" sz="1400" b="1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Доля высокобалльников по результатам ЕГЭ</a:t>
            </a:r>
            <a:endParaRPr lang="ru-RU" sz="2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214427"/>
            <a:ext cx="4357718" cy="338019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Доля  выпускников, получивших от 81 до 100 баллов на ЕГЭ в 2025 году, составила </a:t>
            </a:r>
            <a:r>
              <a:rPr lang="ru-RU" b="1" u="sng" dirty="0" smtClean="0"/>
              <a:t>9,2%</a:t>
            </a:r>
            <a:endParaRPr lang="ru-RU" b="1" u="sng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210080" cy="358617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u="sng" dirty="0" smtClean="0"/>
              <a:t>Наибольшая доля высокобалльников:</a:t>
            </a:r>
          </a:p>
          <a:p>
            <a:r>
              <a:rPr lang="ru-RU" dirty="0" smtClean="0"/>
              <a:t>по химии – </a:t>
            </a:r>
            <a:r>
              <a:rPr lang="ru-RU" b="1" u="sng" dirty="0" smtClean="0"/>
              <a:t>26,5%;</a:t>
            </a:r>
          </a:p>
          <a:p>
            <a:r>
              <a:rPr lang="ru-RU" dirty="0" smtClean="0"/>
              <a:t>по информатике – </a:t>
            </a:r>
            <a:r>
              <a:rPr lang="ru-RU" b="1" u="sng" dirty="0" smtClean="0"/>
              <a:t>10,9%;</a:t>
            </a:r>
          </a:p>
          <a:p>
            <a:r>
              <a:rPr lang="ru-RU" dirty="0" smtClean="0"/>
              <a:t>по русскому языку – </a:t>
            </a:r>
            <a:r>
              <a:rPr lang="ru-RU" b="1" u="sng" dirty="0" smtClean="0"/>
              <a:t>10,8%;</a:t>
            </a:r>
          </a:p>
          <a:p>
            <a:r>
              <a:rPr lang="ru-RU" dirty="0" smtClean="0"/>
              <a:t>профильной математике – </a:t>
            </a:r>
            <a:r>
              <a:rPr lang="ru-RU" b="1" u="sng" dirty="0" smtClean="0"/>
              <a:t>10,2%. </a:t>
            </a:r>
            <a:endParaRPr lang="ru-RU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500180"/>
            <a:ext cx="2286016" cy="214314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Выпускники, </a:t>
            </a:r>
            <a:br>
              <a:rPr lang="ru-RU" sz="2400" b="1" dirty="0" smtClean="0"/>
            </a:br>
            <a:r>
              <a:rPr lang="ru-RU" sz="2400" b="1" dirty="0" smtClean="0"/>
              <a:t>получившие 100 баллов на ЕГЭ</a:t>
            </a:r>
            <a:endParaRPr lang="ru-RU" sz="2400" b="1" dirty="0"/>
          </a:p>
        </p:txBody>
      </p:sp>
      <p:pic>
        <p:nvPicPr>
          <p:cNvPr id="6" name="Содержимое 5" descr="5VviFCmz90fA6gbQ-2sDGlr1Ow6YGByDPhQp9tRsTCDMeOHnsQ9XYmBlC7DDvDH2aaHXj__umNFpUea1jurt1tG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-6727"/>
            <a:ext cx="3000396" cy="4507638"/>
          </a:xfrm>
        </p:spPr>
      </p:pic>
      <p:pic>
        <p:nvPicPr>
          <p:cNvPr id="8" name="Содержимое 7" descr="Черепков Юрий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09481" y="0"/>
            <a:ext cx="2805923" cy="4486025"/>
          </a:xfrm>
        </p:spPr>
      </p:pic>
      <p:sp>
        <p:nvSpPr>
          <p:cNvPr id="7" name="TextBox 6"/>
          <p:cNvSpPr txBox="1"/>
          <p:nvPr/>
        </p:nvSpPr>
        <p:spPr>
          <a:xfrm>
            <a:off x="2214546" y="4497187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Андрианова Анастасия – школа №19, 100 баллов по химии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29288" y="4497169"/>
            <a:ext cx="3786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mtClean="0"/>
              <a:t>Черепков </a:t>
            </a:r>
            <a:r>
              <a:rPr lang="ru-RU" b="1" dirty="0" smtClean="0"/>
              <a:t>Юрий – школа №2, </a:t>
            </a:r>
          </a:p>
          <a:p>
            <a:pPr algn="ctr"/>
            <a:r>
              <a:rPr lang="ru-RU" b="1" dirty="0" smtClean="0"/>
              <a:t>100 баллов по информатике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1420"/>
            <a:ext cx="8229600" cy="36550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Рекомендации школам:</a:t>
            </a:r>
            <a:endParaRPr lang="ru-RU" sz="24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571486"/>
            <a:ext cx="8786874" cy="4572014"/>
          </a:xfrm>
        </p:spPr>
        <p:txBody>
          <a:bodyPr>
            <a:normAutofit fontScale="32500" lnSpcReduction="20000"/>
          </a:bodyPr>
          <a:lstStyle/>
          <a:p>
            <a:pPr marL="0" indent="444500">
              <a:buFont typeface="Wingdings" pitchFamily="2" charset="2"/>
              <a:buChar char="ü"/>
            </a:pPr>
            <a:r>
              <a:rPr lang="ru-RU" sz="5800" dirty="0" smtClean="0"/>
              <a:t>проанализировать результаты, спланировать подготовку к ЕГЭ с учётом использования наиболее эффективных методик и ликвидации выявленных проблем; </a:t>
            </a:r>
          </a:p>
          <a:p>
            <a:pPr marL="0" indent="444500">
              <a:buFont typeface="Wingdings" pitchFamily="2" charset="2"/>
              <a:buChar char="ü"/>
            </a:pPr>
            <a:r>
              <a:rPr lang="ru-RU" sz="5800" dirty="0" smtClean="0"/>
              <a:t>планировать открытие профильных </a:t>
            </a:r>
            <a:r>
              <a:rPr lang="ru-RU" sz="5800" dirty="0" err="1" smtClean="0"/>
              <a:t>предпрофессиональных</a:t>
            </a:r>
            <a:r>
              <a:rPr lang="ru-RU" sz="5800" dirty="0" smtClean="0"/>
              <a:t> классов с учётом федеральной политики в области профориентации школ на инженерные и естественнонаучные специальности с учётом приоритетного запроса рынка труда (инженерные, медицинские, </a:t>
            </a:r>
            <a:r>
              <a:rPr lang="ru-RU" sz="5800" dirty="0" err="1" smtClean="0"/>
              <a:t>агробиотехнологические</a:t>
            </a:r>
            <a:r>
              <a:rPr lang="ru-RU" sz="5800" dirty="0" smtClean="0"/>
              <a:t>, психолого-педагогические);</a:t>
            </a:r>
          </a:p>
          <a:p>
            <a:pPr marL="0" indent="444500">
              <a:buFont typeface="Wingdings" pitchFamily="2" charset="2"/>
              <a:buChar char="ü"/>
            </a:pPr>
            <a:r>
              <a:rPr lang="ru-RU" sz="5800" dirty="0" smtClean="0"/>
              <a:t>эффективнее использовать возможности основной образовательной программы школы, в том числе учебного плана и плана внеурочной деятельности;</a:t>
            </a:r>
          </a:p>
          <a:p>
            <a:pPr marL="0" indent="444500">
              <a:buFont typeface="Wingdings" pitchFamily="2" charset="2"/>
              <a:buChar char="ü"/>
            </a:pPr>
            <a:r>
              <a:rPr lang="ru-RU" sz="5800" dirty="0" smtClean="0"/>
              <a:t>обеспечить объективный подход  к </a:t>
            </a:r>
            <a:r>
              <a:rPr lang="ru-RU" sz="5800" dirty="0" err="1" smtClean="0"/>
              <a:t>внутришкольному</a:t>
            </a:r>
            <a:r>
              <a:rPr lang="ru-RU" sz="5800" dirty="0" smtClean="0"/>
              <a:t> оцениванию обучающихся, в том числе претендующих на получение аттестата с отличием и медали «За особые успехи в учении», и своевременный контроль данного вопроса со стороны администрации школы;</a:t>
            </a:r>
          </a:p>
          <a:p>
            <a:pPr marL="0" indent="444500">
              <a:buFont typeface="Wingdings" pitchFamily="2" charset="2"/>
              <a:buChar char="ü"/>
            </a:pPr>
            <a:r>
              <a:rPr lang="ru-RU" sz="5800" dirty="0" smtClean="0"/>
              <a:t>вести содержательный мониторинг и анализ дальнейших образовательных предпочтений выпускников 9 класса с целью объективного планирования и выбора профиля в 10 классе.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857238"/>
            <a:ext cx="8358246" cy="250033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Monotype Corsiva" pitchFamily="66" charset="0"/>
              </a:rPr>
              <a:t>Вызовы времени: </a:t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600" b="1" i="1" dirty="0" smtClean="0">
                <a:latin typeface="Monotype Corsiva" pitchFamily="66" charset="0"/>
              </a:rPr>
              <a:t>актуальные подходы к развитию муниципальной системы образования в условиях достижения приоритетов суверенной национальной системы образования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3614754"/>
            <a:ext cx="3543280" cy="1314450"/>
          </a:xfrm>
        </p:spPr>
        <p:txBody>
          <a:bodyPr>
            <a:normAutofit/>
          </a:bodyPr>
          <a:lstStyle/>
          <a:p>
            <a:pPr algn="r"/>
            <a:r>
              <a:rPr lang="ru-RU" sz="2400" i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Докладчик: начальник управления образования </a:t>
            </a:r>
          </a:p>
          <a:p>
            <a:pPr algn="r"/>
            <a:r>
              <a:rPr lang="ru-RU" sz="2400" i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М.В. Сажина</a:t>
            </a:r>
            <a:endParaRPr lang="ru-RU" sz="2400" i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Picture 3" descr="D:\Users\user\Downloads\Безымянный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57157" y="101999"/>
            <a:ext cx="428629" cy="4694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85786" y="51020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mbria" pitchFamily="18" charset="0"/>
                <a:ea typeface="Cambria" pitchFamily="18" charset="0"/>
              </a:rPr>
              <a:t>Управление образования администрации городского округа Кинешма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28662" y="642924"/>
            <a:ext cx="4143404" cy="119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Рекомендации методическим объединениям учителей: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29053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в связи с продолжающейся в течение 3-х лет тенденцией снижения результатов ЕГЭ по</a:t>
            </a:r>
            <a:r>
              <a:rPr lang="ru-RU" b="1" dirty="0" smtClean="0"/>
              <a:t> </a:t>
            </a:r>
            <a:r>
              <a:rPr lang="ru-RU" dirty="0" smtClean="0"/>
              <a:t>информатике, обществознанию, иностранным языкам проанализировать результаты, спланировать подготовку к ЕГЭ с учётом использования наиболее эффективных методик для ликвидации выявленных проблем по соответствующим предметам;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продолжить выявлять и распространять лучшие школьные практики по подготовке к ГИА;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осуществлять контроль  по участию учителей в курсовой подготовке и обучающих семинарах по актуальным темам.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718"/>
            <a:ext cx="8229600" cy="85725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Изменения в порядке проведения </a:t>
            </a:r>
            <a:br>
              <a:rPr lang="ru-RU" sz="2800" b="1" dirty="0" smtClean="0"/>
            </a:br>
            <a:r>
              <a:rPr lang="ru-RU" sz="2800" b="1" dirty="0" smtClean="0"/>
              <a:t>ВПР – 2025 коснулись:</a:t>
            </a:r>
            <a:endParaRPr lang="ru-RU" sz="2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2905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состава  участников ВПР </a:t>
            </a:r>
            <a:r>
              <a:rPr lang="ru-RU" u="sng" dirty="0" smtClean="0"/>
              <a:t>(ими стали обучающиеся 10-х классов, для которых участие в ВПР стали обязательными)</a:t>
            </a:r>
            <a:r>
              <a:rPr lang="ru-RU" dirty="0" smtClean="0"/>
              <a:t>,</a:t>
            </a:r>
          </a:p>
          <a:p>
            <a:r>
              <a:rPr lang="ru-RU" b="1" dirty="0" smtClean="0"/>
              <a:t>расширения перечня предметов,</a:t>
            </a:r>
          </a:p>
          <a:p>
            <a:r>
              <a:rPr lang="ru-RU" b="1" dirty="0" smtClean="0"/>
              <a:t>строгого регламентирования процедуры проведения ВПР </a:t>
            </a:r>
            <a:r>
              <a:rPr lang="ru-RU" dirty="0" smtClean="0"/>
              <a:t>(</a:t>
            </a:r>
            <a:r>
              <a:rPr lang="ru-RU" u="sng" dirty="0" smtClean="0"/>
              <a:t>работы проводились на 2-м и (или) 3-м уроках, продолжительность составляла не более 45 минут или 90 минут</a:t>
            </a:r>
            <a:r>
              <a:rPr lang="ru-RU" dirty="0" smtClean="0"/>
              <a:t>),</a:t>
            </a:r>
          </a:p>
          <a:p>
            <a:r>
              <a:rPr lang="ru-RU" b="1" dirty="0" smtClean="0"/>
              <a:t>совершенствования системы объективности проведения ВПР </a:t>
            </a:r>
            <a:r>
              <a:rPr lang="ru-RU" dirty="0" smtClean="0"/>
              <a:t>(</a:t>
            </a:r>
            <a:r>
              <a:rPr lang="ru-RU" u="sng" dirty="0" smtClean="0"/>
              <a:t>с присутствием общественных наблюдателей либо с использованием видеонаблюдения в помещениях, где отсутствую наблюдатели</a:t>
            </a:r>
            <a:r>
              <a:rPr lang="ru-RU" dirty="0" smtClean="0"/>
              <a:t>);</a:t>
            </a:r>
          </a:p>
          <a:p>
            <a:r>
              <a:rPr lang="ru-RU" b="1" dirty="0" smtClean="0"/>
              <a:t>технологии загрузки результатов в ФИС ОКО.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0838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Результаты ВПР-2025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800"/>
            <a:ext cx="8472518" cy="407196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 большинству предметов результаты стабильные и имеют положительную динамику;</a:t>
            </a:r>
          </a:p>
          <a:p>
            <a:r>
              <a:rPr lang="ru-RU" dirty="0" smtClean="0"/>
              <a:t>Отмечается резкое снижение результатов ВПР по следующим предметам (более 10%):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u="sng" dirty="0" smtClean="0"/>
              <a:t>5 класс</a:t>
            </a:r>
            <a:r>
              <a:rPr lang="ru-RU" dirty="0" smtClean="0"/>
              <a:t> – русский язык (2024 -89,7%, </a:t>
            </a:r>
            <a:r>
              <a:rPr lang="ru-RU" b="1" dirty="0" smtClean="0">
                <a:solidFill>
                  <a:srgbClr val="FF0000"/>
                </a:solidFill>
              </a:rPr>
              <a:t>2025 - 79,8%</a:t>
            </a:r>
            <a:r>
              <a:rPr lang="ru-RU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ru-RU" u="sng" dirty="0" smtClean="0"/>
              <a:t>6 класс </a:t>
            </a:r>
            <a:r>
              <a:rPr lang="ru-RU" dirty="0" smtClean="0"/>
              <a:t>– история (2024 – 96,0%, </a:t>
            </a:r>
            <a:r>
              <a:rPr lang="ru-RU" b="1" dirty="0" smtClean="0">
                <a:solidFill>
                  <a:srgbClr val="FF0000"/>
                </a:solidFill>
              </a:rPr>
              <a:t>2025 – 62,9%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smtClean="0"/>
              <a:t>                     обществознание (2024 – 94,4%, </a:t>
            </a:r>
            <a:r>
              <a:rPr lang="ru-RU" b="1" dirty="0" smtClean="0">
                <a:solidFill>
                  <a:srgbClr val="FF0000"/>
                </a:solidFill>
              </a:rPr>
              <a:t>2025 – 80,6%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smtClean="0"/>
              <a:t>                     география (2024 – 95,8%, 2025 – </a:t>
            </a:r>
            <a:r>
              <a:rPr lang="ru-RU" b="1" dirty="0" smtClean="0">
                <a:solidFill>
                  <a:srgbClr val="FF0000"/>
                </a:solidFill>
              </a:rPr>
              <a:t>85,5%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u="sng" dirty="0" smtClean="0"/>
              <a:t>Лидеры</a:t>
            </a:r>
            <a:r>
              <a:rPr lang="ru-RU" sz="3200" b="1" u="sng" dirty="0" smtClean="0"/>
              <a:t> муниципального этапа </a:t>
            </a:r>
            <a:r>
              <a:rPr lang="ru-RU" sz="3200" b="1" u="sng" dirty="0" err="1" smtClean="0"/>
              <a:t>ВсОШ</a:t>
            </a:r>
            <a:r>
              <a:rPr lang="ru-RU" sz="3200" b="1" u="sng" dirty="0" smtClean="0"/>
              <a:t> в 2024-2025 учебном году</a:t>
            </a:r>
            <a:endParaRPr lang="ru-RU" sz="32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91856"/>
            <a:ext cx="8229600" cy="339447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Гимназия им. А.Н. Островского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Школа №19 имени 212 Полка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Лицей им. Д.А. Фурманова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Школа №2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/>
              <a:t>Школа №18 им.Маршала А.М. Василевского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9052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800" b="1" dirty="0" smtClean="0">
                <a:solidFill>
                  <a:srgbClr val="002060"/>
                </a:solidFill>
              </a:rPr>
              <a:t>Итоги регионального этапа</a:t>
            </a:r>
          </a:p>
        </p:txBody>
      </p:sp>
      <p:sp>
        <p:nvSpPr>
          <p:cNvPr id="36867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0" y="642924"/>
            <a:ext cx="4429156" cy="4232683"/>
          </a:xfrm>
        </p:spPr>
        <p:txBody>
          <a:bodyPr>
            <a:normAutofit fontScale="47500" lnSpcReduction="20000"/>
          </a:bodyPr>
          <a:lstStyle/>
          <a:p>
            <a:pPr algn="just"/>
            <a:endParaRPr lang="ru-RU" altLang="ru-RU" sz="3200" b="1" dirty="0" smtClean="0"/>
          </a:p>
          <a:p>
            <a:pPr algn="just"/>
            <a:r>
              <a:rPr lang="ru-RU" altLang="ru-RU" sz="3200" b="1" dirty="0" smtClean="0"/>
              <a:t>2024-2025 учебный год – </a:t>
            </a:r>
          </a:p>
          <a:p>
            <a:pPr algn="just">
              <a:buNone/>
            </a:pPr>
            <a:r>
              <a:rPr lang="ru-RU" altLang="ru-RU" sz="3200" b="1" dirty="0" smtClean="0"/>
              <a:t>	</a:t>
            </a:r>
            <a:r>
              <a:rPr lang="ru-RU" altLang="ru-RU" sz="3200" b="1" u="sng" dirty="0" smtClean="0">
                <a:solidFill>
                  <a:srgbClr val="FF0000"/>
                </a:solidFill>
              </a:rPr>
              <a:t>6 побед и 14 призовых мест;</a:t>
            </a:r>
          </a:p>
          <a:p>
            <a:pPr algn="just">
              <a:buNone/>
            </a:pPr>
            <a:endParaRPr lang="ru-RU" altLang="ru-RU" sz="3200" b="1" dirty="0" smtClean="0"/>
          </a:p>
          <a:p>
            <a:pPr algn="just"/>
            <a:r>
              <a:rPr lang="ru-RU" altLang="ru-RU" sz="3200" b="1" dirty="0" smtClean="0"/>
              <a:t>2023-2024 учебный год – </a:t>
            </a:r>
          </a:p>
          <a:p>
            <a:pPr algn="just">
              <a:buNone/>
            </a:pPr>
            <a:r>
              <a:rPr lang="ru-RU" altLang="ru-RU" sz="3200" b="1" dirty="0" smtClean="0">
                <a:solidFill>
                  <a:srgbClr val="FF0000"/>
                </a:solidFill>
              </a:rPr>
              <a:t>	</a:t>
            </a:r>
            <a:r>
              <a:rPr lang="ru-RU" altLang="ru-RU" sz="3200" b="1" u="sng" dirty="0" smtClean="0">
                <a:solidFill>
                  <a:srgbClr val="FF0000"/>
                </a:solidFill>
              </a:rPr>
              <a:t>4 победы и 9 призовых мест;</a:t>
            </a:r>
          </a:p>
          <a:p>
            <a:pPr algn="just" eaLnBrk="1" hangingPunct="1"/>
            <a:endParaRPr lang="ru-RU" altLang="ru-RU" sz="2900" b="1" dirty="0" smtClean="0"/>
          </a:p>
          <a:p>
            <a:pPr algn="just" eaLnBrk="1" hangingPunct="1"/>
            <a:r>
              <a:rPr lang="ru-RU" altLang="ru-RU" sz="3200" b="1" dirty="0" smtClean="0"/>
              <a:t>2022-2023 учебный год – </a:t>
            </a:r>
          </a:p>
          <a:p>
            <a:pPr algn="just" eaLnBrk="1" hangingPunct="1">
              <a:buNone/>
            </a:pPr>
            <a:r>
              <a:rPr lang="ru-RU" altLang="ru-RU" sz="3200" b="1" dirty="0" smtClean="0">
                <a:solidFill>
                  <a:srgbClr val="FF0000"/>
                </a:solidFill>
              </a:rPr>
              <a:t>	</a:t>
            </a:r>
            <a:r>
              <a:rPr lang="ru-RU" altLang="ru-RU" sz="3200" b="1" u="sng" dirty="0" smtClean="0">
                <a:solidFill>
                  <a:srgbClr val="FF0000"/>
                </a:solidFill>
              </a:rPr>
              <a:t>1 победа и 6 призовых мест;</a:t>
            </a:r>
          </a:p>
          <a:p>
            <a:pPr algn="just" eaLnBrk="1" hangingPunct="1"/>
            <a:endParaRPr lang="ru-RU" altLang="ru-RU" sz="3200" b="1" dirty="0" smtClean="0"/>
          </a:p>
          <a:p>
            <a:pPr algn="just" eaLnBrk="1" hangingPunct="1"/>
            <a:r>
              <a:rPr lang="ru-RU" altLang="ru-RU" sz="3200" b="1" dirty="0" smtClean="0"/>
              <a:t>2021-2022 учебный год – </a:t>
            </a:r>
          </a:p>
          <a:p>
            <a:pPr algn="just" eaLnBrk="1" hangingPunct="1">
              <a:buNone/>
            </a:pPr>
            <a:r>
              <a:rPr lang="ru-RU" altLang="ru-RU" sz="3200" b="1" dirty="0" smtClean="0">
                <a:solidFill>
                  <a:srgbClr val="FF0000"/>
                </a:solidFill>
              </a:rPr>
              <a:t>	</a:t>
            </a:r>
            <a:r>
              <a:rPr lang="ru-RU" altLang="ru-RU" sz="3200" b="1" u="sng" dirty="0" smtClean="0">
                <a:solidFill>
                  <a:srgbClr val="FF0000"/>
                </a:solidFill>
              </a:rPr>
              <a:t>2 победы и 6 призовых мест;</a:t>
            </a:r>
          </a:p>
          <a:p>
            <a:pPr algn="just" eaLnBrk="1" hangingPunct="1">
              <a:buFontTx/>
              <a:buNone/>
            </a:pPr>
            <a:endParaRPr lang="ru-RU" altLang="ru-RU" sz="3200" b="1" dirty="0" smtClean="0"/>
          </a:p>
          <a:p>
            <a:pPr algn="just" eaLnBrk="1" hangingPunct="1"/>
            <a:r>
              <a:rPr lang="ru-RU" altLang="ru-RU" sz="3200" b="1" dirty="0" smtClean="0"/>
              <a:t>2020-2021 учебный год – </a:t>
            </a:r>
          </a:p>
          <a:p>
            <a:pPr algn="just" eaLnBrk="1" hangingPunct="1">
              <a:buNone/>
            </a:pPr>
            <a:r>
              <a:rPr lang="ru-RU" altLang="ru-RU" sz="3200" b="1" dirty="0" smtClean="0">
                <a:solidFill>
                  <a:srgbClr val="FF0000"/>
                </a:solidFill>
              </a:rPr>
              <a:t>	</a:t>
            </a:r>
            <a:r>
              <a:rPr lang="ru-RU" altLang="ru-RU" sz="3200" b="1" u="sng" dirty="0" smtClean="0">
                <a:solidFill>
                  <a:srgbClr val="FF0000"/>
                </a:solidFill>
              </a:rPr>
              <a:t>2 победы и 13 призовых мест;</a:t>
            </a:r>
          </a:p>
          <a:p>
            <a:pPr algn="just" eaLnBrk="1" hangingPunct="1">
              <a:buFontTx/>
              <a:buNone/>
            </a:pPr>
            <a:endParaRPr lang="ru-RU" altLang="ru-RU" sz="3200" b="1" u="sng" dirty="0" smtClean="0">
              <a:solidFill>
                <a:srgbClr val="FF0000"/>
              </a:solidFill>
            </a:endParaRPr>
          </a:p>
          <a:p>
            <a:pPr algn="just"/>
            <a:r>
              <a:rPr lang="ru-RU" altLang="ru-RU" sz="3200" b="1" dirty="0" smtClean="0"/>
              <a:t>2019-2020 учебный год – </a:t>
            </a:r>
          </a:p>
          <a:p>
            <a:pPr algn="just">
              <a:buNone/>
            </a:pPr>
            <a:r>
              <a:rPr lang="ru-RU" altLang="ru-RU" sz="3200" b="1" dirty="0" smtClean="0">
                <a:solidFill>
                  <a:srgbClr val="FF0000"/>
                </a:solidFill>
              </a:rPr>
              <a:t>	</a:t>
            </a:r>
            <a:r>
              <a:rPr lang="ru-RU" altLang="ru-RU" sz="3200" b="1" u="sng" dirty="0" smtClean="0">
                <a:solidFill>
                  <a:srgbClr val="FF0000"/>
                </a:solidFill>
              </a:rPr>
              <a:t>4 победы и 19 призовых мест.</a:t>
            </a:r>
          </a:p>
          <a:p>
            <a:pPr eaLnBrk="1" hangingPunct="1">
              <a:buFontTx/>
              <a:buNone/>
            </a:pPr>
            <a:endParaRPr lang="ru-RU" altLang="ru-RU" b="1" dirty="0" smtClean="0"/>
          </a:p>
          <a:p>
            <a:pPr eaLnBrk="1" hangingPunct="1"/>
            <a:endParaRPr lang="ru-RU" altLang="ru-RU" u="sng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910816"/>
            <a:ext cx="4357686" cy="3964809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altLang="ru-RU" sz="4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Победителями и призерами стали учащиеся следующих школ:</a:t>
            </a:r>
            <a:endParaRPr lang="ru-RU" altLang="ru-RU" sz="34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>
              <a:buNone/>
            </a:pPr>
            <a:endParaRPr lang="ru-RU" b="1" dirty="0" smtClean="0"/>
          </a:p>
          <a:p>
            <a:pPr lvl="0" fontAlgn="base"/>
            <a:r>
              <a:rPr lang="ru-RU" sz="3800" dirty="0" smtClean="0"/>
              <a:t>школа №2 - 3 победителя и 2 призёра;</a:t>
            </a:r>
          </a:p>
          <a:p>
            <a:pPr lvl="0" fontAlgn="base">
              <a:buNone/>
            </a:pPr>
            <a:endParaRPr lang="ru-RU" sz="3800" dirty="0" smtClean="0"/>
          </a:p>
          <a:p>
            <a:pPr lvl="0" fontAlgn="base"/>
            <a:r>
              <a:rPr lang="ru-RU" sz="3800" dirty="0" smtClean="0"/>
              <a:t>Лицей - 2 победителя и 4 призёра; </a:t>
            </a:r>
          </a:p>
          <a:p>
            <a:pPr lvl="0" fontAlgn="base"/>
            <a:endParaRPr lang="ru-RU" sz="3800" dirty="0" smtClean="0"/>
          </a:p>
          <a:p>
            <a:pPr lvl="0" fontAlgn="base"/>
            <a:r>
              <a:rPr lang="ru-RU" sz="3800" dirty="0" smtClean="0"/>
              <a:t>Гимназия  - 1 победитель и 4 призёра;</a:t>
            </a:r>
          </a:p>
          <a:p>
            <a:pPr lvl="0" fontAlgn="base">
              <a:buNone/>
            </a:pPr>
            <a:r>
              <a:rPr lang="ru-RU" sz="3800" dirty="0" smtClean="0"/>
              <a:t> </a:t>
            </a:r>
          </a:p>
          <a:p>
            <a:pPr lvl="0" fontAlgn="base"/>
            <a:r>
              <a:rPr lang="ru-RU" sz="3800" dirty="0" smtClean="0"/>
              <a:t>школа № 18 -  2 призёра; </a:t>
            </a:r>
          </a:p>
          <a:p>
            <a:pPr lvl="0" fontAlgn="base"/>
            <a:endParaRPr lang="ru-RU" sz="3800" dirty="0" smtClean="0"/>
          </a:p>
          <a:p>
            <a:pPr lvl="0" fontAlgn="base"/>
            <a:r>
              <a:rPr lang="ru-RU" sz="3800" dirty="0" smtClean="0"/>
              <a:t>школа № 8 - 1 призёр; </a:t>
            </a:r>
          </a:p>
          <a:p>
            <a:pPr lvl="0" fontAlgn="base"/>
            <a:endParaRPr lang="ru-RU" sz="3800" dirty="0" smtClean="0"/>
          </a:p>
          <a:p>
            <a:pPr lvl="0" fontAlgn="base"/>
            <a:r>
              <a:rPr lang="ru-RU" sz="3800" dirty="0" smtClean="0"/>
              <a:t>школа №19 - 1 призёр. </a:t>
            </a:r>
          </a:p>
          <a:p>
            <a:pPr>
              <a:buNone/>
            </a:pPr>
            <a:endParaRPr lang="ru-RU" sz="5900" dirty="0" smtClean="0"/>
          </a:p>
          <a:p>
            <a:endParaRPr lang="ru-RU" sz="5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3643320"/>
            <a:ext cx="3000364" cy="857256"/>
          </a:xfrm>
        </p:spPr>
        <p:txBody>
          <a:bodyPr>
            <a:noAutofit/>
          </a:bodyPr>
          <a:lstStyle/>
          <a:p>
            <a:r>
              <a:rPr lang="ru-RU" altLang="ru-RU" sz="1800" b="1" dirty="0" smtClean="0">
                <a:solidFill>
                  <a:srgbClr val="002060"/>
                </a:solidFill>
              </a:rPr>
              <a:t>Смирнова София, </a:t>
            </a:r>
            <a:br>
              <a:rPr lang="ru-RU" altLang="ru-RU" sz="1800" b="1" dirty="0" smtClean="0">
                <a:solidFill>
                  <a:srgbClr val="002060"/>
                </a:solidFill>
              </a:rPr>
            </a:br>
            <a:r>
              <a:rPr lang="ru-RU" altLang="ru-RU" sz="1800" b="1" dirty="0" smtClean="0">
                <a:solidFill>
                  <a:srgbClr val="002060"/>
                </a:solidFill>
              </a:rPr>
              <a:t>обучающаяся школы №2 –по итальянскому языку</a:t>
            </a:r>
          </a:p>
        </p:txBody>
      </p:sp>
      <p:pic>
        <p:nvPicPr>
          <p:cNvPr id="7" name="Содержимое 6" descr="IMG_299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7142" r="2381"/>
          <a:stretch>
            <a:fillRect/>
          </a:stretch>
        </p:blipFill>
        <p:spPr>
          <a:xfrm>
            <a:off x="214282" y="642924"/>
            <a:ext cx="2636430" cy="2714644"/>
          </a:xfrm>
        </p:spPr>
      </p:pic>
      <p:sp>
        <p:nvSpPr>
          <p:cNvPr id="9" name="TextBox 8"/>
          <p:cNvSpPr txBox="1"/>
          <p:nvPr/>
        </p:nvSpPr>
        <p:spPr>
          <a:xfrm>
            <a:off x="571472" y="107141"/>
            <a:ext cx="485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Участники заключительного этапа </a:t>
            </a:r>
            <a:r>
              <a:rPr lang="ru-RU" sz="2000" b="1" dirty="0" err="1" smtClean="0"/>
              <a:t>ВсОШ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00728" y="4220170"/>
            <a:ext cx="3143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Мошков Александр, 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r>
              <a:rPr lang="ru-RU" altLang="ru-RU" b="1" dirty="0" smtClean="0">
                <a:solidFill>
                  <a:srgbClr val="002060"/>
                </a:solidFill>
              </a:rPr>
              <a:t>обучающийся лицея – по немецкому языку</a:t>
            </a:r>
            <a:endParaRPr lang="ru-RU" dirty="0"/>
          </a:p>
        </p:txBody>
      </p:sp>
      <p:pic>
        <p:nvPicPr>
          <p:cNvPr id="16" name="Содержимое 15" descr="Мошков Александр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69848" y="785813"/>
            <a:ext cx="2545556" cy="3394075"/>
          </a:xfrm>
        </p:spPr>
      </p:pic>
      <p:sp>
        <p:nvSpPr>
          <p:cNvPr id="15" name="TextBox 14"/>
          <p:cNvSpPr txBox="1"/>
          <p:nvPr/>
        </p:nvSpPr>
        <p:spPr>
          <a:xfrm>
            <a:off x="5572164" y="0"/>
            <a:ext cx="3571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Призер заключительного этапа </a:t>
            </a:r>
            <a:r>
              <a:rPr lang="ru-RU" sz="2000" b="1" dirty="0" err="1" smtClean="0"/>
              <a:t>ВсОШ</a:t>
            </a:r>
            <a:endParaRPr lang="ru-RU" sz="2000" b="1" dirty="0"/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3000364" y="3643320"/>
            <a:ext cx="3000364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Козин Антон, </a:t>
            </a:r>
            <a:b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обучающийся школы №18  – по астрономии</a:t>
            </a:r>
          </a:p>
        </p:txBody>
      </p:sp>
      <p:pic>
        <p:nvPicPr>
          <p:cNvPr id="1026" name="Picture 2" descr="D:\Users\user\Downloads\Козин Антон.jpg"/>
          <p:cNvPicPr>
            <a:picLocks noChangeAspect="1" noChangeArrowheads="1"/>
          </p:cNvPicPr>
          <p:nvPr/>
        </p:nvPicPr>
        <p:blipFill>
          <a:blip r:embed="rId4" cstate="print"/>
          <a:srcRect l="5921" r="17105"/>
          <a:stretch>
            <a:fillRect/>
          </a:stretch>
        </p:blipFill>
        <p:spPr bwMode="auto">
          <a:xfrm>
            <a:off x="3143240" y="642924"/>
            <a:ext cx="2786082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Видеоролик по одаренным детям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"/>
            <a:ext cx="8929718" cy="43694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Реализация программ дополнительного образования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3786196"/>
            <a:ext cx="4286280" cy="11965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1472" y="3830315"/>
            <a:ext cx="40005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Общий охват  -  78,6%</a:t>
            </a:r>
            <a:endParaRPr lang="ru-RU" sz="1200" b="1" dirty="0" smtClean="0"/>
          </a:p>
          <a:p>
            <a:pPr algn="ctr"/>
            <a:endParaRPr lang="ru-RU" sz="1000" b="1" dirty="0" smtClean="0"/>
          </a:p>
          <a:p>
            <a:pPr algn="ctr"/>
            <a:r>
              <a:rPr lang="ru-RU" sz="2800" b="1" dirty="0" smtClean="0"/>
              <a:t>План – 74% !!!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82188"/>
            <a:ext cx="4286280" cy="31611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0034" y="420419"/>
            <a:ext cx="414340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Реализовывались </a:t>
            </a:r>
          </a:p>
          <a:p>
            <a:pPr algn="ctr"/>
            <a:r>
              <a:rPr lang="ru-RU" sz="2400" b="1" dirty="0" smtClean="0"/>
              <a:t>284 программы </a:t>
            </a:r>
          </a:p>
          <a:p>
            <a:pPr algn="ctr"/>
            <a:r>
              <a:rPr lang="ru-RU" sz="2400" b="1" dirty="0" smtClean="0"/>
              <a:t>по 6-ти направлениям:</a:t>
            </a:r>
          </a:p>
          <a:p>
            <a:pPr>
              <a:buFontTx/>
              <a:buChar char="-"/>
            </a:pPr>
            <a:r>
              <a:rPr lang="ru-RU" sz="2200" dirty="0" smtClean="0"/>
              <a:t> социально-гуманитарное</a:t>
            </a:r>
          </a:p>
          <a:p>
            <a:pPr>
              <a:buFontTx/>
              <a:buChar char="-"/>
            </a:pPr>
            <a:r>
              <a:rPr lang="ru-RU" sz="2200" dirty="0" smtClean="0"/>
              <a:t> художественное</a:t>
            </a:r>
          </a:p>
          <a:p>
            <a:pPr>
              <a:buFontTx/>
              <a:buChar char="-"/>
            </a:pPr>
            <a:r>
              <a:rPr lang="ru-RU" sz="2200" dirty="0" smtClean="0"/>
              <a:t> физкультурно-спортивное</a:t>
            </a:r>
          </a:p>
          <a:p>
            <a:pPr>
              <a:buFontTx/>
              <a:buChar char="-"/>
            </a:pPr>
            <a:r>
              <a:rPr lang="ru-RU" sz="2200" dirty="0" smtClean="0"/>
              <a:t> естественнонаучное</a:t>
            </a:r>
          </a:p>
          <a:p>
            <a:pPr>
              <a:buFontTx/>
              <a:buChar char="-"/>
            </a:pPr>
            <a:r>
              <a:rPr lang="ru-RU" sz="2200" dirty="0" smtClean="0"/>
              <a:t> туристско-краеведческое</a:t>
            </a:r>
          </a:p>
          <a:p>
            <a:pPr>
              <a:buFontTx/>
              <a:buChar char="-"/>
            </a:pPr>
            <a:r>
              <a:rPr lang="ru-RU" sz="2200" dirty="0" smtClean="0"/>
              <a:t> техническое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482188"/>
            <a:ext cx="3929090" cy="45005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143504" y="476327"/>
            <a:ext cx="36433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Охват различных категорий обучающихся программами дополнительного  образования:</a:t>
            </a:r>
          </a:p>
          <a:p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 одаренные дети – </a:t>
            </a:r>
            <a:r>
              <a:rPr lang="ru-RU" sz="2400" b="1" dirty="0" smtClean="0"/>
              <a:t>10,6 %</a:t>
            </a:r>
          </a:p>
          <a:p>
            <a:pPr>
              <a:buFontTx/>
              <a:buChar char="-"/>
            </a:pPr>
            <a:r>
              <a:rPr lang="ru-RU" sz="2400" dirty="0" smtClean="0"/>
              <a:t> дети с ОВЗ – </a:t>
            </a:r>
            <a:r>
              <a:rPr lang="ru-RU" sz="2400" b="1" dirty="0" smtClean="0"/>
              <a:t>3,1%</a:t>
            </a:r>
          </a:p>
          <a:p>
            <a:pPr>
              <a:buFontTx/>
              <a:buChar char="-"/>
            </a:pPr>
            <a:r>
              <a:rPr lang="ru-RU" sz="2400" dirty="0" smtClean="0"/>
              <a:t> дети с низкими образовательными результатами и дети «группы риска» – </a:t>
            </a:r>
            <a:r>
              <a:rPr lang="ru-RU" sz="2400" b="1" dirty="0" smtClean="0"/>
              <a:t>1,9 %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06" y="428611"/>
            <a:ext cx="3143272" cy="1714511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В образовательных учреждениях реализуются программы дополнительного образования научного профиля</a:t>
            </a:r>
            <a:endParaRPr lang="ru-RU" sz="2000" b="1" dirty="0"/>
          </a:p>
        </p:txBody>
      </p:sp>
      <p:pic>
        <p:nvPicPr>
          <p:cNvPr id="9" name="Содержимое 8" descr="OCGl4Yl2FeXqNO78m4yIEUOxSWVMId_j9uOPtstoqaX5L7s-8V1P5SsOrmCvpoAgc5bFGfJFgsdrHDIjxWgL8Q9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4508" b="8184"/>
          <a:stretch>
            <a:fillRect/>
          </a:stretch>
        </p:blipFill>
        <p:spPr>
          <a:xfrm>
            <a:off x="428596" y="2571750"/>
            <a:ext cx="4286280" cy="2493856"/>
          </a:xfrm>
        </p:spPr>
      </p:pic>
      <p:pic>
        <p:nvPicPr>
          <p:cNvPr id="11" name="Содержимое 10" descr="dLVXuxGvIf5LgBirxaoHvAyaUf2xKaOAujbbYKiZSCojgZEOMAGv3OFOovuXB6RnordxOFdX7k7T1iGNIEFL7xy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57818" y="71438"/>
            <a:ext cx="3537536" cy="2357436"/>
          </a:xfrm>
        </p:spPr>
      </p:pic>
      <p:pic>
        <p:nvPicPr>
          <p:cNvPr id="1026" name="Picture 2" descr="D:\Users\user\Downloads\LBuLf5CphHSVzIMSeOfqYAytI9xiwReqJ6wtGXT_bOZY57dkk_lrmeDP4egbaTM0kLwy_M8jziu2ZRG0UWI1JZhY.jpg"/>
          <p:cNvPicPr>
            <a:picLocks noChangeAspect="1" noChangeArrowheads="1"/>
          </p:cNvPicPr>
          <p:nvPr/>
        </p:nvPicPr>
        <p:blipFill>
          <a:blip r:embed="rId4" cstate="print"/>
          <a:srcRect t="7970"/>
          <a:stretch>
            <a:fillRect/>
          </a:stretch>
        </p:blipFill>
        <p:spPr bwMode="auto">
          <a:xfrm>
            <a:off x="4893647" y="2571750"/>
            <a:ext cx="3607443" cy="2500312"/>
          </a:xfrm>
          <a:prstGeom prst="rect">
            <a:avLst/>
          </a:prstGeom>
          <a:noFill/>
        </p:spPr>
      </p:pic>
      <p:pic>
        <p:nvPicPr>
          <p:cNvPr id="1027" name="Picture 3" descr="D:\Users\user\Downloads\F5AUI_JStq6EeLQWkPFfigLMGSZRNImttwNsDUTYI19NOwWWM9tq-u1KNd8u4udK-plw3Eldo_C9feo5eLFwUS_A.jpg"/>
          <p:cNvPicPr>
            <a:picLocks noChangeAspect="1" noChangeArrowheads="1"/>
          </p:cNvPicPr>
          <p:nvPr/>
        </p:nvPicPr>
        <p:blipFill>
          <a:blip r:embed="rId5" cstate="print"/>
          <a:srcRect b="12184"/>
          <a:stretch>
            <a:fillRect/>
          </a:stretch>
        </p:blipFill>
        <p:spPr bwMode="auto">
          <a:xfrm>
            <a:off x="3214678" y="71420"/>
            <a:ext cx="2021308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86116" y="-18"/>
            <a:ext cx="5857884" cy="714379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Охват детей программами технической направленности увеличился за последние 5 лет с 93 до 465 человек</a:t>
            </a:r>
            <a:endParaRPr lang="ru-RU" sz="2400" b="1" dirty="0"/>
          </a:p>
        </p:txBody>
      </p:sp>
      <p:pic>
        <p:nvPicPr>
          <p:cNvPr id="10" name="Содержимое 9" descr="vh8YOYErZOJWh8R6PGNtW0RC47RO54aIYDALGbiTcbKVRdLGuY2y8A6AJXWO2it75Tc9qGKHYgXmOs0QqgVeg_n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31" y="0"/>
            <a:ext cx="3286148" cy="2464611"/>
          </a:xfrm>
        </p:spPr>
      </p:pic>
      <p:pic>
        <p:nvPicPr>
          <p:cNvPr id="13" name="Содержимое 12" descr="K34P5kGYqnN26hTwmx0MkoCQQQ1QT6BbExa-W05_Cppipi3_wl8K3AbJuMdMGWmEgwwRD2Kfmy5ZahXdjR6K8rgx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-10074" y="2671357"/>
            <a:ext cx="3296190" cy="2472143"/>
          </a:xfrm>
        </p:spPr>
      </p:pic>
      <p:pic>
        <p:nvPicPr>
          <p:cNvPr id="3074" name="Picture 2" descr="D:\Users\user\Downloads\Td3YzRpL_a0iEPdL-31ua03vcDAY3EmsBN5BcWThDYdJN65frM4KuHWBigcSzX-lGFJJdX3oCZ9Wy5oj2O39843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143260"/>
            <a:ext cx="3555982" cy="2000240"/>
          </a:xfrm>
          <a:prstGeom prst="rect">
            <a:avLst/>
          </a:prstGeom>
          <a:noFill/>
        </p:spPr>
      </p:pic>
      <p:pic>
        <p:nvPicPr>
          <p:cNvPr id="3075" name="Picture 3" descr="D:\Users\user\Downloads\PnXYqBqKUe9dJQtTI67_zKS7yj87gV9wnj1brfAgpOVY0wilRdHGfN8dDGuu-NzEgtinTkga-fkaQc9nmOfIcfy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428992" y="785800"/>
            <a:ext cx="1768782" cy="2357454"/>
          </a:xfrm>
          <a:prstGeom prst="rect">
            <a:avLst/>
          </a:prstGeom>
          <a:noFill/>
        </p:spPr>
      </p:pic>
      <p:pic>
        <p:nvPicPr>
          <p:cNvPr id="3076" name="Picture 4" descr="D:\Users\user\Downloads\3AG1AvDZmRsgXUn0vmJ8IM6jbV-1g3xBBw3AD6GYznZYBXSSyoRPds3bo9sMS69r8pubsj8hfI0h41bRCpIe4Pz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785801"/>
            <a:ext cx="1768782" cy="2357454"/>
          </a:xfrm>
          <a:prstGeom prst="rect">
            <a:avLst/>
          </a:prstGeom>
          <a:noFill/>
        </p:spPr>
      </p:pic>
      <p:pic>
        <p:nvPicPr>
          <p:cNvPr id="3077" name="Picture 5" descr="D:\Users\user\Downloads\6utV-Pu4_pHdWuw34s9gnuwzBOzgEq7Aoi6_t9MS-Vmo1sh2I85ioapPiLmq9nI2uRlyTkFmDc5Apy3rFM837Ui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19966" y="976312"/>
            <a:ext cx="2024066" cy="2024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43438" y="277416"/>
            <a:ext cx="4043362" cy="4580350"/>
          </a:xfrm>
        </p:spPr>
        <p:txBody>
          <a:bodyPr>
            <a:normAutofit/>
          </a:bodyPr>
          <a:lstStyle/>
          <a:p>
            <a:r>
              <a:rPr lang="ru-RU" sz="2400" b="1" u="sng" dirty="0" smtClean="0"/>
              <a:t>Постановление Совета Федерации Федерального собрания РФ </a:t>
            </a:r>
            <a:br>
              <a:rPr lang="ru-RU" sz="2400" b="1" u="sng" dirty="0" smtClean="0"/>
            </a:br>
            <a:r>
              <a:rPr lang="ru-RU" sz="2400" b="1" u="sng" dirty="0" smtClean="0"/>
              <a:t>от 14.03.2025 №49-СФ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содержит основные направления, которые должны быть учтены Правительством РФ при разработке Стратегии развития образования на период до 2030 года и на перспективу до 2036 года</a:t>
            </a:r>
            <a:endParaRPr lang="ru-RU" sz="2400" dirty="0"/>
          </a:p>
        </p:txBody>
      </p:sp>
      <p:pic>
        <p:nvPicPr>
          <p:cNvPr id="4" name="Содержимое 3" descr="zod9e13qqb9ytq6aso2g1qa8wwl1txez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2428874"/>
            <a:ext cx="4072958" cy="2714626"/>
          </a:xfrm>
        </p:spPr>
      </p:pic>
      <p:pic>
        <p:nvPicPr>
          <p:cNvPr id="7" name="Содержимое 6" descr="8f2ed3cf20774eb94c1224fee2ef32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42844" y="80368"/>
            <a:ext cx="4048120" cy="22770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836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Образцовый коллектив «</a:t>
            </a:r>
            <a:r>
              <a:rPr lang="ru-RU" sz="2400" b="1" dirty="0" err="1" smtClean="0"/>
              <a:t>Топотушки</a:t>
            </a:r>
            <a:r>
              <a:rPr lang="ru-RU" sz="2400" b="1" dirty="0" smtClean="0"/>
              <a:t>» и ансамбль танца «Улыбка»</a:t>
            </a:r>
            <a:endParaRPr lang="ru-RU" sz="2400" b="1" dirty="0"/>
          </a:p>
        </p:txBody>
      </p:sp>
      <p:pic>
        <p:nvPicPr>
          <p:cNvPr id="5" name="Содержимое 4" descr="Улыбка выступлени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5" y="500047"/>
            <a:ext cx="3643339" cy="2425097"/>
          </a:xfrm>
        </p:spPr>
      </p:pic>
      <p:pic>
        <p:nvPicPr>
          <p:cNvPr id="7" name="Содержимое 6" descr="Топотушки выступление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3538" r="6249" b="6289"/>
          <a:stretch>
            <a:fillRect/>
          </a:stretch>
        </p:blipFill>
        <p:spPr>
          <a:xfrm>
            <a:off x="4572000" y="500048"/>
            <a:ext cx="4156824" cy="2428892"/>
          </a:xfrm>
        </p:spPr>
      </p:pic>
      <p:pic>
        <p:nvPicPr>
          <p:cNvPr id="2050" name="Picture 2" descr="D:\Users\user\Downloads\Награждение Улыбка.jpg"/>
          <p:cNvPicPr>
            <a:picLocks noChangeAspect="1" noChangeArrowheads="1"/>
          </p:cNvPicPr>
          <p:nvPr/>
        </p:nvPicPr>
        <p:blipFill>
          <a:blip r:embed="rId4" cstate="print"/>
          <a:srcRect t="6978"/>
          <a:stretch>
            <a:fillRect/>
          </a:stretch>
        </p:blipFill>
        <p:spPr bwMode="auto">
          <a:xfrm>
            <a:off x="0" y="3000378"/>
            <a:ext cx="3071834" cy="2143122"/>
          </a:xfrm>
          <a:prstGeom prst="rect">
            <a:avLst/>
          </a:prstGeom>
          <a:noFill/>
        </p:spPr>
      </p:pic>
      <p:pic>
        <p:nvPicPr>
          <p:cNvPr id="2051" name="Picture 3" descr="D:\Users\user\Downloads\Ka5iaJN2NncHD2HRHbECaEPZhAig6ImUNNim8MGs9nju1YAf5aAWqqAWrCnPyqF4OSbvLhYZMfEDAB8GSR4COQW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000360"/>
            <a:ext cx="2857520" cy="2143140"/>
          </a:xfrm>
          <a:prstGeom prst="rect">
            <a:avLst/>
          </a:prstGeom>
          <a:noFill/>
        </p:spPr>
      </p:pic>
      <p:pic>
        <p:nvPicPr>
          <p:cNvPr id="2052" name="Picture 4" descr="D:\Users\user\Downloads\H4DKzPXfE_Aysz7nRDOF2MaZ_LZvZoXZO9dFlxadII_mpnW5Mfz95zus3oF_fW3UHwUE02GD7otC7gn1m-D48Of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62680" y="3036065"/>
            <a:ext cx="2809914" cy="2107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Объединения спортивной направленности «Каратэ» и «Спортивная борьба»</a:t>
            </a:r>
            <a:endParaRPr lang="ru-RU" sz="2400" b="1" dirty="0"/>
          </a:p>
        </p:txBody>
      </p:sp>
      <p:pic>
        <p:nvPicPr>
          <p:cNvPr id="5" name="Содержимое 4" descr="Каратэ 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6738" y="857238"/>
            <a:ext cx="4425480" cy="2714644"/>
          </a:xfrm>
        </p:spPr>
      </p:pic>
      <p:pic>
        <p:nvPicPr>
          <p:cNvPr id="8" name="Содержимое 7" descr="cVr2A0ddyPq8xsKHlqqWFb8zvZFhhu83eZtp_9AUwQ3kVXCGixMUTg5mdQDPVlAj7lKcIjcweh0uzhAILXHOWjNl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5926" y="1357304"/>
            <a:ext cx="4426668" cy="33575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8"/>
            <a:ext cx="8229600" cy="65126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Спортивные успехи ШСК</a:t>
            </a:r>
            <a:endParaRPr lang="ru-RU" sz="2800" b="1" dirty="0"/>
          </a:p>
        </p:txBody>
      </p:sp>
      <p:pic>
        <p:nvPicPr>
          <p:cNvPr id="5" name="Содержимое 4" descr="волейбол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3071816"/>
            <a:ext cx="2728392" cy="2071684"/>
          </a:xfrm>
        </p:spPr>
      </p:pic>
      <p:pic>
        <p:nvPicPr>
          <p:cNvPr id="6" name="Содержимое 5" descr="волейбол 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143240" y="3071816"/>
            <a:ext cx="2762245" cy="2071684"/>
          </a:xfrm>
        </p:spPr>
      </p:pic>
      <p:pic>
        <p:nvPicPr>
          <p:cNvPr id="5122" name="Picture 2" descr="D:\Users\user\Downloads\футбол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71486"/>
            <a:ext cx="4786218" cy="2393109"/>
          </a:xfrm>
          <a:prstGeom prst="rect">
            <a:avLst/>
          </a:prstGeom>
          <a:noFill/>
        </p:spPr>
      </p:pic>
      <p:pic>
        <p:nvPicPr>
          <p:cNvPr id="5123" name="Picture 3" descr="D:\Users\user\Downloads\тег регб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3053962"/>
            <a:ext cx="2786050" cy="2089538"/>
          </a:xfrm>
          <a:prstGeom prst="rect">
            <a:avLst/>
          </a:prstGeom>
          <a:noFill/>
        </p:spPr>
      </p:pic>
      <p:pic>
        <p:nvPicPr>
          <p:cNvPr id="5124" name="Picture 4" descr="D:\Users\user\Downloads\баскетбол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571486"/>
            <a:ext cx="3571900" cy="2380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99415"/>
            <a:ext cx="9144000" cy="54410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Школы №1 и 18 – активные участники Школьной гребной лиги</a:t>
            </a:r>
            <a:endParaRPr lang="ru-RU" sz="2800" b="1" dirty="0"/>
          </a:p>
        </p:txBody>
      </p:sp>
      <p:pic>
        <p:nvPicPr>
          <p:cNvPr id="9" name="Содержимое 8" descr="8Rh3ahOgI1y0LqGKYbEQ6eSkLj7oHtO1foo5VkROs3pY9svg54efAEoU7r1Eie28qQor2MWJaGnwFkwOiYLhg9l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4432" b="13244"/>
          <a:stretch>
            <a:fillRect/>
          </a:stretch>
        </p:blipFill>
        <p:spPr>
          <a:xfrm>
            <a:off x="571472" y="2428874"/>
            <a:ext cx="3571900" cy="2286016"/>
          </a:xfrm>
        </p:spPr>
      </p:pic>
      <p:pic>
        <p:nvPicPr>
          <p:cNvPr id="11" name="Содержимое 10" descr="9AwYUIFX_gFrrETFAuiI9aKCe1A3Vo8ox1bz7i2gEDc2rx9PS4Q-5xHMpVnSv8OJEbYV7i5url0Fgr3qsdwKanO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b="7414"/>
          <a:stretch>
            <a:fillRect/>
          </a:stretch>
        </p:blipFill>
        <p:spPr>
          <a:xfrm>
            <a:off x="4533928" y="0"/>
            <a:ext cx="4038600" cy="2357436"/>
          </a:xfrm>
        </p:spPr>
      </p:pic>
      <p:pic>
        <p:nvPicPr>
          <p:cNvPr id="4098" name="Picture 2" descr="D:\Users\user\Downloads\kRZJ8mmh3w6s03Q8ePW4VGKbZKrwB0sAu3_NYbBTzxwM974Vv67PX7Tw9K45il-uDgDkKIVseyBcxAK3A_cp1Y2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0"/>
            <a:ext cx="3537535" cy="2357436"/>
          </a:xfrm>
          <a:prstGeom prst="rect">
            <a:avLst/>
          </a:prstGeom>
          <a:noFill/>
        </p:spPr>
      </p:pic>
      <p:pic>
        <p:nvPicPr>
          <p:cNvPr id="4099" name="Picture 3" descr="D:\Users\user\Downloads\Изображение WhatsApp 2025-08-06 в 17.45.00_78c42398.jpg"/>
          <p:cNvPicPr>
            <a:picLocks noChangeAspect="1" noChangeArrowheads="1"/>
          </p:cNvPicPr>
          <p:nvPr/>
        </p:nvPicPr>
        <p:blipFill>
          <a:blip r:embed="rId5"/>
          <a:srcRect t="8878" b="5881"/>
          <a:stretch>
            <a:fillRect/>
          </a:stretch>
        </p:blipFill>
        <p:spPr bwMode="auto">
          <a:xfrm>
            <a:off x="4548230" y="2428874"/>
            <a:ext cx="4024298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По результатам Спартакиады среди ШСК Ивановской области Кинешма заняла 1 место</a:t>
            </a:r>
            <a:endParaRPr lang="ru-RU" sz="2800" b="1" dirty="0"/>
          </a:p>
        </p:txBody>
      </p:sp>
      <p:pic>
        <p:nvPicPr>
          <p:cNvPr id="5" name="Содержимое 4" descr="шск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837786"/>
            <a:ext cx="5572438" cy="4174976"/>
          </a:xfrm>
        </p:spPr>
      </p:pic>
      <p:pic>
        <p:nvPicPr>
          <p:cNvPr id="6" name="Содержимое 5" descr="c_HR4BdNjEY_f9qBUT6Y73rjLjx7CUPH5qBqpSSR1dsl1GbshefdNuE9Nv5_7m7aLKD41vAJKI-Vvkrsl67F4Ee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857884" y="809612"/>
            <a:ext cx="3143272" cy="41910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07139"/>
            <a:ext cx="8229600" cy="49052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Организация воспитательной работы</a:t>
            </a:r>
            <a:endParaRPr lang="ru-RU" sz="32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714362"/>
            <a:ext cx="8643998" cy="42862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200" dirty="0" smtClean="0"/>
              <a:t>курс внеурочной деятельности «Разговоры о важном» и еженедельный церемониал поднятия флага и исполнения гимна;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/>
              <a:t>продолжает активно реализовываться программа социальной активности учащихся начальной школы «Орлята России» (охват - 100%), развивается Российское движение детей и молодежи (охват - 43,9%);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/>
              <a:t>в каждой школе продолжают активно работать Советники директора по воспитанию и взаимодействию с детскими общественными объединениями, Центры детских инициатив;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/>
              <a:t>в каждой школе работали объединения,  зарегистрированные во всероссийских реестрах: школьный спортивный клуб, школьный театр, школьный музей. 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0" y="214314"/>
            <a:ext cx="3286116" cy="71436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Гимназия – победитель областного этапа конкурса «Знать, чтобы помнили»</a:t>
            </a:r>
            <a:endParaRPr lang="ru-RU" dirty="0"/>
          </a:p>
        </p:txBody>
      </p:sp>
      <p:pic>
        <p:nvPicPr>
          <p:cNvPr id="7" name="Содержимое 6" descr="RTlWCtfo-h-rs1TPttxZtMgAQD3kwICyhKbx4Pp3jKqY3vegXUq9tk3PC8ep93jUs25xYUM0_vaRrKhHGvOmasy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406" y="1214428"/>
            <a:ext cx="3000396" cy="3000396"/>
          </a:xfrm>
        </p:spPr>
      </p:pic>
      <p:pic>
        <p:nvPicPr>
          <p:cNvPr id="8" name="Содержимое 7" descr="16736ae5-bb6c-4b43-a909-e371ed88d1d6-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143240" y="1214428"/>
            <a:ext cx="4000528" cy="3000396"/>
          </a:xfrm>
        </p:spPr>
      </p:pic>
      <p:pic>
        <p:nvPicPr>
          <p:cNvPr id="3076" name="Picture 4" descr="D:\Users\user\Downloads\ARBHbAVDbKtzEMQBOBUi50mmW5s7KRg_Yr3WHZ2pLutPu9PX-WiV6rJFp4p5Seldw7rBNfdnL0VHLVX9YiDn2p2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6614" y="1428742"/>
            <a:ext cx="1875980" cy="2500330"/>
          </a:xfrm>
          <a:prstGeom prst="rect">
            <a:avLst/>
          </a:prstGeom>
          <a:noFill/>
        </p:spPr>
      </p:pic>
      <p:sp>
        <p:nvSpPr>
          <p:cNvPr id="17" name="Текст 13"/>
          <p:cNvSpPr>
            <a:spLocks noGrp="1"/>
          </p:cNvSpPr>
          <p:nvPr>
            <p:ph type="body" sz="quarter" idx="3"/>
          </p:nvPr>
        </p:nvSpPr>
        <p:spPr>
          <a:xfrm>
            <a:off x="3286117" y="214314"/>
            <a:ext cx="5857884" cy="71436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Школа №18 – призер федерального этапа всероссийского фестиваля музейных экспозиций образовательных организаций «Без срока давности»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Видеоролик о патриотических мероприятиях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Количество обучающихся, состоящих на различных видах профилактического учета – 63 чел., из них</a:t>
            </a:r>
            <a:endParaRPr lang="ru-RU" sz="28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232287"/>
            <a:ext cx="3214678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8 чел. – состоят на межведомственном учете</a:t>
            </a:r>
            <a:endParaRPr lang="ru-RU" sz="2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214678" y="1232287"/>
            <a:ext cx="2928958" cy="101799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9 чел. – состоят на </a:t>
            </a:r>
            <a:r>
              <a:rPr lang="ru-RU" sz="2000" b="1" dirty="0" err="1" smtClean="0"/>
              <a:t>внутриведомствен-ном</a:t>
            </a:r>
            <a:r>
              <a:rPr lang="ru-RU" sz="2000" b="1" dirty="0" smtClean="0"/>
              <a:t> учете</a:t>
            </a:r>
          </a:p>
          <a:p>
            <a:endParaRPr lang="ru-RU" sz="2000" dirty="0"/>
          </a:p>
        </p:txBody>
      </p:sp>
      <p:sp>
        <p:nvSpPr>
          <p:cNvPr id="7" name="Содержимое 5"/>
          <p:cNvSpPr txBox="1">
            <a:spLocks/>
          </p:cNvSpPr>
          <p:nvPr/>
        </p:nvSpPr>
        <p:spPr>
          <a:xfrm>
            <a:off x="6000760" y="1232288"/>
            <a:ext cx="2928958" cy="857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46 чел. – из семей, состоящих на учете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4250529" y="-1535934"/>
            <a:ext cx="642942" cy="8143932"/>
          </a:xfrm>
          <a:prstGeom prst="leftBrace">
            <a:avLst>
              <a:gd name="adj1" fmla="val 5424"/>
              <a:gd name="adj2" fmla="val 50000"/>
            </a:avLst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1472" y="3000378"/>
            <a:ext cx="8072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из 63 школьников 47 были охвачены различными программами дополнительного образования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Задача ОО: организация досуга данных несовершеннолетних!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71420"/>
            <a:ext cx="8643998" cy="5893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142858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Приказ Минпросвещения России №650 от 31.08.2023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000114"/>
            <a:ext cx="8643998" cy="7858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5720" y="1000115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 1 сентября 2023 года во всех школах реализуется Единая модель профориентации ( в 8 школах – основной уровень, в 5 – продвинутый)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185737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sz="2400" b="1" dirty="0" smtClean="0"/>
              <a:t>    проводятся внеурочные занятия «Россия - мои горизонты»</a:t>
            </a:r>
            <a:endParaRPr lang="ru-RU" sz="24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214810" y="642924"/>
            <a:ext cx="428628" cy="321471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Содержимое 15" descr="bQ7zEfLrw9Kn4V1cWcYQsj8CeDxtx-dFj5jZuDk1ZCUnVSzjStfxYqqtsycAxyVe6cykrCsIEs5uPpIGSySHIEl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454310"/>
            <a:ext cx="3929090" cy="2617756"/>
          </a:xfrm>
        </p:spPr>
      </p:pic>
      <p:pic>
        <p:nvPicPr>
          <p:cNvPr id="17" name="Содержимое 16" descr="8_HAB9wFhTFoxMv61uDMiDYiKRrm-OyqXT4LoNaVHNJ4CiDMoo89Lmu8Oz0IgkO-3rVP59NXGpFI4iqGfhlZGsmI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2428875"/>
            <a:ext cx="3966358" cy="26432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Заголовок 3"/>
          <p:cNvSpPr>
            <a:spLocks noGrp="1"/>
          </p:cNvSpPr>
          <p:nvPr>
            <p:ph type="title"/>
          </p:nvPr>
        </p:nvSpPr>
        <p:spPr>
          <a:xfrm>
            <a:off x="285720" y="303502"/>
            <a:ext cx="3429024" cy="108825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u="sng" dirty="0">
                <a:solidFill>
                  <a:srgbClr val="002060"/>
                </a:solidFill>
              </a:rPr>
              <a:t>Структура системы образования городского округа Кинешма</a:t>
            </a:r>
          </a:p>
        </p:txBody>
      </p:sp>
      <p:sp>
        <p:nvSpPr>
          <p:cNvPr id="14340" name="Текст 5"/>
          <p:cNvSpPr>
            <a:spLocks noGrp="1"/>
          </p:cNvSpPr>
          <p:nvPr>
            <p:ph type="body" sz="half" idx="2"/>
          </p:nvPr>
        </p:nvSpPr>
        <p:spPr>
          <a:xfrm>
            <a:off x="428596" y="1545636"/>
            <a:ext cx="3214711" cy="332997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altLang="ru-RU" sz="2400" b="1" dirty="0"/>
              <a:t>Всего </a:t>
            </a:r>
            <a:r>
              <a:rPr lang="ru-RU" altLang="ru-RU" sz="2400" b="1" dirty="0" smtClean="0"/>
              <a:t>43 </a:t>
            </a:r>
            <a:r>
              <a:rPr lang="ru-RU" altLang="ru-RU" sz="2400" b="1" dirty="0"/>
              <a:t>образовательных </a:t>
            </a:r>
            <a:r>
              <a:rPr lang="ru-RU" altLang="ru-RU" sz="2400" b="1" dirty="0" smtClean="0"/>
              <a:t>учреждения. </a:t>
            </a:r>
            <a:endParaRPr lang="en-US" altLang="ru-RU" sz="2400" b="1" dirty="0"/>
          </a:p>
          <a:p>
            <a:pPr algn="ctr"/>
            <a:r>
              <a:rPr lang="ru-RU" altLang="ru-RU" sz="2400" b="1" dirty="0"/>
              <a:t>Из них:</a:t>
            </a:r>
          </a:p>
          <a:p>
            <a:pPr algn="ctr"/>
            <a:endParaRPr lang="ru-RU" altLang="ru-RU" sz="2000" b="1" dirty="0"/>
          </a:p>
          <a:p>
            <a:pPr>
              <a:buFont typeface="Wingdings" pitchFamily="2" charset="2"/>
              <a:buChar char="ü"/>
            </a:pPr>
            <a:r>
              <a:rPr lang="ru-RU" altLang="ru-RU" sz="2400" b="1" dirty="0" smtClean="0"/>
              <a:t> 13 </a:t>
            </a:r>
            <a:r>
              <a:rPr lang="ru-RU" altLang="ru-RU" sz="2400" b="1" dirty="0"/>
              <a:t>школ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b="1" dirty="0" smtClean="0"/>
              <a:t> 28 детских садов</a:t>
            </a:r>
            <a:endParaRPr lang="ru-RU" altLang="ru-RU" sz="2400" b="1" dirty="0"/>
          </a:p>
          <a:p>
            <a:pPr>
              <a:buFont typeface="Wingdings" pitchFamily="2" charset="2"/>
              <a:buChar char="ü"/>
            </a:pPr>
            <a:r>
              <a:rPr lang="ru-RU" altLang="ru-RU" sz="2400" b="1" dirty="0" smtClean="0"/>
              <a:t> 2 </a:t>
            </a:r>
            <a:r>
              <a:rPr lang="ru-RU" altLang="ru-RU" sz="2400" b="1" dirty="0"/>
              <a:t>учреждения дополнительного образования</a:t>
            </a:r>
          </a:p>
        </p:txBody>
      </p:sp>
      <p:pic>
        <p:nvPicPr>
          <p:cNvPr id="3076" name="Picture 4" descr="D:\Users\user\Pictures\Конференция 2024\Коллаж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000114"/>
            <a:ext cx="2871787" cy="1801415"/>
          </a:xfrm>
          <a:prstGeom prst="rect">
            <a:avLst/>
          </a:prstGeom>
          <a:noFill/>
        </p:spPr>
      </p:pic>
      <p:pic>
        <p:nvPicPr>
          <p:cNvPr id="3077" name="Picture 5" descr="D:\Users\user\Pictures\Конференция 2024\Коллаж\Рисунок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2" y="113105"/>
            <a:ext cx="2852737" cy="1654969"/>
          </a:xfrm>
          <a:prstGeom prst="rect">
            <a:avLst/>
          </a:prstGeom>
          <a:noFill/>
        </p:spPr>
      </p:pic>
      <p:pic>
        <p:nvPicPr>
          <p:cNvPr id="2053" name="Picture 5" descr="D:\Users\user\Downloads\L_heigh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9172" y="3143254"/>
            <a:ext cx="2830546" cy="1800227"/>
          </a:xfrm>
          <a:prstGeom prst="rect">
            <a:avLst/>
          </a:prstGeom>
          <a:noFill/>
        </p:spPr>
      </p:pic>
      <p:pic>
        <p:nvPicPr>
          <p:cNvPr id="2050" name="Picture 2" descr="D:\Users\user\Downloads\8ef1b78ef551488a260b0753c523292c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2190874"/>
            <a:ext cx="2796692" cy="186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8"/>
            <a:ext cx="8229600" cy="49052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/>
              <a:t> организованы экскурсии учащихся на предприятия</a:t>
            </a:r>
            <a:endParaRPr lang="ru-RU" sz="2400" b="1" dirty="0"/>
          </a:p>
        </p:txBody>
      </p:sp>
      <p:pic>
        <p:nvPicPr>
          <p:cNvPr id="5" name="Содержимое 4" descr="IMG_037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482187"/>
            <a:ext cx="2976584" cy="2232439"/>
          </a:xfrm>
        </p:spPr>
      </p:pic>
      <p:pic>
        <p:nvPicPr>
          <p:cNvPr id="8" name="Содержимое 7" descr="image-12-08-25-03-26-1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05498" y="467732"/>
            <a:ext cx="3467096" cy="2246894"/>
          </a:xfrm>
        </p:spPr>
      </p:pic>
      <p:pic>
        <p:nvPicPr>
          <p:cNvPr id="2050" name="Picture 2" descr="D:\Users\user\Downloads\Блэкрам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928940"/>
            <a:ext cx="2857495" cy="2143122"/>
          </a:xfrm>
          <a:prstGeom prst="rect">
            <a:avLst/>
          </a:prstGeom>
          <a:noFill/>
        </p:spPr>
      </p:pic>
      <p:pic>
        <p:nvPicPr>
          <p:cNvPr id="2051" name="Picture 3" descr="D:\Users\user\Downloads\Исток-пром.png"/>
          <p:cNvPicPr>
            <a:picLocks noChangeAspect="1" noChangeArrowheads="1"/>
          </p:cNvPicPr>
          <p:nvPr/>
        </p:nvPicPr>
        <p:blipFill>
          <a:blip r:embed="rId5"/>
          <a:srcRect b="13888"/>
          <a:stretch>
            <a:fillRect/>
          </a:stretch>
        </p:blipFill>
        <p:spPr bwMode="auto">
          <a:xfrm>
            <a:off x="3395677" y="500048"/>
            <a:ext cx="2033579" cy="2214578"/>
          </a:xfrm>
          <a:prstGeom prst="rect">
            <a:avLst/>
          </a:prstGeom>
          <a:noFill/>
        </p:spPr>
      </p:pic>
      <p:pic>
        <p:nvPicPr>
          <p:cNvPr id="2052" name="Picture 4" descr="D:\Users\user\Downloads\ООО «БИСЕР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2964659"/>
            <a:ext cx="2809895" cy="2107421"/>
          </a:xfrm>
          <a:prstGeom prst="rect">
            <a:avLst/>
          </a:prstGeom>
          <a:noFill/>
        </p:spPr>
      </p:pic>
      <p:pic>
        <p:nvPicPr>
          <p:cNvPr id="2053" name="Picture 5" descr="D:\Users\user\Downloads\Блэкрам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7" y="2928940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1821652"/>
            <a:ext cx="3429024" cy="139303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/>
              <a:t>  участие </a:t>
            </a:r>
            <a:br>
              <a:rPr lang="ru-RU" sz="2400" b="1" dirty="0" smtClean="0"/>
            </a:br>
            <a:r>
              <a:rPr lang="ru-RU" sz="2400" b="1" dirty="0" smtClean="0"/>
              <a:t>в федеральных проектах </a:t>
            </a:r>
            <a:br>
              <a:rPr lang="ru-RU" sz="2400" b="1" dirty="0" smtClean="0"/>
            </a:br>
            <a:r>
              <a:rPr lang="ru-RU" sz="2400" b="1" dirty="0" smtClean="0"/>
              <a:t>«Билет в будущее», </a:t>
            </a:r>
            <a:br>
              <a:rPr lang="ru-RU" sz="2400" b="1" dirty="0" smtClean="0"/>
            </a:br>
            <a:r>
              <a:rPr lang="ru-RU" sz="2400" b="1" dirty="0" smtClean="0"/>
              <a:t>«</a:t>
            </a:r>
            <a:r>
              <a:rPr lang="ru-RU" sz="2400" b="1" dirty="0" err="1" smtClean="0"/>
              <a:t>Проектория</a:t>
            </a:r>
            <a:r>
              <a:rPr lang="ru-RU" sz="2400" b="1" dirty="0" smtClean="0"/>
              <a:t>»</a:t>
            </a:r>
            <a:endParaRPr lang="ru-RU" sz="2400" dirty="0"/>
          </a:p>
        </p:txBody>
      </p:sp>
      <p:pic>
        <p:nvPicPr>
          <p:cNvPr id="5" name="Содержимое 5" descr="gas-kvas-com-p-bilet-v-budushchee-logotip-na-prozrachnom-19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11" y="117867"/>
            <a:ext cx="4967295" cy="2095578"/>
          </a:xfrm>
        </p:spPr>
      </p:pic>
      <p:pic>
        <p:nvPicPr>
          <p:cNvPr id="6" name="Содержимое 6" descr="img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2" y="2303858"/>
            <a:ext cx="4953002" cy="278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Users\user\Downloads\8ef1b78ef551488a260b0753c523292c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2176" y="-18"/>
            <a:ext cx="2658254" cy="2386150"/>
          </a:xfrm>
          <a:prstGeom prst="rect">
            <a:avLst/>
          </a:prstGeom>
          <a:noFill/>
        </p:spPr>
      </p:pic>
      <p:pic>
        <p:nvPicPr>
          <p:cNvPr id="5123" name="Picture 3" descr="D:\Users\user\Downloads\htmlimage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3384"/>
            <a:ext cx="3796713" cy="2528366"/>
          </a:xfrm>
          <a:prstGeom prst="rect">
            <a:avLst/>
          </a:prstGeom>
          <a:noFill/>
        </p:spPr>
      </p:pic>
      <p:pic>
        <p:nvPicPr>
          <p:cNvPr id="5124" name="Picture 4" descr="D:\Users\user\Downloads\htmlimag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717290"/>
            <a:ext cx="3643338" cy="2426228"/>
          </a:xfrm>
          <a:prstGeom prst="rect">
            <a:avLst/>
          </a:prstGeom>
          <a:noFill/>
        </p:spPr>
      </p:pic>
      <p:pic>
        <p:nvPicPr>
          <p:cNvPr id="5125" name="Picture 5" descr="D:\Users\user\Downloads\8ef1b78ef551488a260b0753c523292c 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639057"/>
            <a:ext cx="3760789" cy="2504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s\user\Downloads\PPPK.jpg"/>
          <p:cNvPicPr>
            <a:picLocks noChangeAspect="1" noChangeArrowheads="1"/>
          </p:cNvPicPr>
          <p:nvPr/>
        </p:nvPicPr>
        <p:blipFill>
          <a:blip r:embed="rId2" cstate="print"/>
          <a:srcRect r="6349"/>
          <a:stretch>
            <a:fillRect/>
          </a:stretch>
        </p:blipFill>
        <p:spPr bwMode="auto">
          <a:xfrm>
            <a:off x="142877" y="183060"/>
            <a:ext cx="3857997" cy="2317252"/>
          </a:xfrm>
          <a:prstGeom prst="rect">
            <a:avLst/>
          </a:prstGeom>
          <a:noFill/>
        </p:spPr>
      </p:pic>
      <p:pic>
        <p:nvPicPr>
          <p:cNvPr id="12" name="Содержимое 11" descr="IMG-20250812-WA003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5724" y="2543578"/>
            <a:ext cx="3429020" cy="2571766"/>
          </a:xfrm>
        </p:spPr>
      </p:pic>
      <p:pic>
        <p:nvPicPr>
          <p:cNvPr id="4099" name="Picture 3" descr="D:\Users\user\Downloads\xbW5DANuGUeGbhW5OGb0JxJA1A0ut2Cch_JFL9ueLjMkHlwwfMK-I_K_fxJEuXKAiKH3If25HlU_uVHssPN_fHe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857621" y="714362"/>
            <a:ext cx="5143536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htmlimage (5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14678" y="0"/>
            <a:ext cx="2762246" cy="2071684"/>
          </a:xfrm>
        </p:spPr>
      </p:pic>
      <p:pic>
        <p:nvPicPr>
          <p:cNvPr id="9" name="Содержимое 8" descr="htmlimage (6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406" y="2285998"/>
            <a:ext cx="4348770" cy="2000264"/>
          </a:xfrm>
        </p:spPr>
      </p:pic>
      <p:pic>
        <p:nvPicPr>
          <p:cNvPr id="6146" name="Picture 2" descr="D:\Users\user\Downloads\medclass_logo.png"/>
          <p:cNvPicPr>
            <a:picLocks noChangeAspect="1" noChangeArrowheads="1"/>
          </p:cNvPicPr>
          <p:nvPr/>
        </p:nvPicPr>
        <p:blipFill>
          <a:blip r:embed="rId4"/>
          <a:srcRect b="13888"/>
          <a:stretch>
            <a:fillRect/>
          </a:stretch>
        </p:blipFill>
        <p:spPr bwMode="auto">
          <a:xfrm>
            <a:off x="428596" y="-18"/>
            <a:ext cx="2366965" cy="2214578"/>
          </a:xfrm>
          <a:prstGeom prst="rect">
            <a:avLst/>
          </a:prstGeom>
          <a:noFill/>
        </p:spPr>
      </p:pic>
      <p:pic>
        <p:nvPicPr>
          <p:cNvPr id="6147" name="Picture 3" descr="D:\Users\user\Downloads\htmlimage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6995" y="485786"/>
            <a:ext cx="2995599" cy="2085964"/>
          </a:xfrm>
          <a:prstGeom prst="rect">
            <a:avLst/>
          </a:prstGeom>
          <a:noFill/>
        </p:spPr>
      </p:pic>
      <p:pic>
        <p:nvPicPr>
          <p:cNvPr id="6148" name="Picture 4" descr="D:\Users\user\Downloads\htmlimage (4).jpg"/>
          <p:cNvPicPr>
            <a:picLocks noChangeAspect="1" noChangeArrowheads="1"/>
          </p:cNvPicPr>
          <p:nvPr/>
        </p:nvPicPr>
        <p:blipFill>
          <a:blip r:embed="rId6"/>
          <a:srcRect l="8030"/>
          <a:stretch>
            <a:fillRect/>
          </a:stretch>
        </p:blipFill>
        <p:spPr bwMode="auto">
          <a:xfrm>
            <a:off x="4520647" y="2786064"/>
            <a:ext cx="4428089" cy="2214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htmlimage (14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7267" y="2714626"/>
            <a:ext cx="5347741" cy="2407527"/>
          </a:xfrm>
        </p:spPr>
      </p:pic>
      <p:pic>
        <p:nvPicPr>
          <p:cNvPr id="8" name="Содержимое 7" descr="htmlimage (15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72198" y="2714626"/>
            <a:ext cx="2727595" cy="2357454"/>
          </a:xfrm>
        </p:spPr>
      </p:pic>
      <p:pic>
        <p:nvPicPr>
          <p:cNvPr id="7170" name="Picture 2" descr="D:\Users\user\Downloads\16475_669531b79e54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0358"/>
            <a:ext cx="2457449" cy="2479954"/>
          </a:xfrm>
          <a:prstGeom prst="rect">
            <a:avLst/>
          </a:prstGeom>
          <a:noFill/>
        </p:spPr>
      </p:pic>
      <p:pic>
        <p:nvPicPr>
          <p:cNvPr id="3074" name="Picture 2" descr="D:\Users\user\Downloads\htmlimage (10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09768" y="71420"/>
            <a:ext cx="1247984" cy="2571768"/>
          </a:xfrm>
          <a:prstGeom prst="rect">
            <a:avLst/>
          </a:prstGeom>
          <a:noFill/>
        </p:spPr>
      </p:pic>
      <p:pic>
        <p:nvPicPr>
          <p:cNvPr id="3075" name="Picture 3" descr="D:\Users\user\Downloads\htmlimage (9).jpg"/>
          <p:cNvPicPr>
            <a:picLocks noChangeAspect="1" noChangeArrowheads="1"/>
          </p:cNvPicPr>
          <p:nvPr/>
        </p:nvPicPr>
        <p:blipFill>
          <a:blip r:embed="rId6" cstate="print"/>
          <a:srcRect b="2245"/>
          <a:stretch>
            <a:fillRect/>
          </a:stretch>
        </p:blipFill>
        <p:spPr bwMode="auto">
          <a:xfrm>
            <a:off x="5249672" y="71419"/>
            <a:ext cx="1322591" cy="2571769"/>
          </a:xfrm>
          <a:prstGeom prst="rect">
            <a:avLst/>
          </a:prstGeom>
          <a:noFill/>
        </p:spPr>
      </p:pic>
      <p:pic>
        <p:nvPicPr>
          <p:cNvPr id="3076" name="Picture 4" descr="D:\Users\user\Downloads\htmlimage (1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71420"/>
            <a:ext cx="1928826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20"/>
            <a:ext cx="9144000" cy="50006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Традиционно для школьников проводим профориентационную выставку </a:t>
            </a:r>
            <a:br>
              <a:rPr lang="ru-RU" sz="2000" b="1" dirty="0" smtClean="0"/>
            </a:br>
            <a:r>
              <a:rPr lang="ru-RU" sz="2000" b="1" dirty="0" smtClean="0"/>
              <a:t>«Мир профессий»</a:t>
            </a:r>
            <a:endParaRPr lang="ru-RU" sz="2000" b="1" dirty="0"/>
          </a:p>
        </p:txBody>
      </p:sp>
      <p:pic>
        <p:nvPicPr>
          <p:cNvPr id="5" name="Содержимое 4" descr="kAu7MHKUnMys5G3-JLrnju2dmeMCzXNvXMAPYZfZOX-WC-0kg9wMIXOefmeGf_0-ZQiJAV-tBRLv-x6rk2BfGLG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3408"/>
          <a:stretch>
            <a:fillRect/>
          </a:stretch>
        </p:blipFill>
        <p:spPr>
          <a:xfrm>
            <a:off x="71406" y="381003"/>
            <a:ext cx="3071834" cy="2119309"/>
          </a:xfrm>
        </p:spPr>
      </p:pic>
      <p:pic>
        <p:nvPicPr>
          <p:cNvPr id="6" name="Содержимое 5" descr="QWHNRnqsR20HRPRQfeA9slDRG40l-B3qyXY9AHneOf9VreahvsJQ3JBXZtIn1LZeICkKZmAk15y4BgKiuqg0489W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14678" y="811208"/>
            <a:ext cx="2857520" cy="2117732"/>
          </a:xfrm>
        </p:spPr>
      </p:pic>
      <p:pic>
        <p:nvPicPr>
          <p:cNvPr id="8194" name="Picture 2" descr="D:\Users\user\Downloads\rBrFnxylwPgx0V456OODAaXL4KsJhLwlm7Q9VUayjyae_ibsfbphigQxTQGCb6jTg4fI_rmmwzLaVlRIX2ky0Na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6" y="2596362"/>
            <a:ext cx="3071835" cy="2047090"/>
          </a:xfrm>
          <a:prstGeom prst="rect">
            <a:avLst/>
          </a:prstGeom>
          <a:noFill/>
        </p:spPr>
      </p:pic>
      <p:pic>
        <p:nvPicPr>
          <p:cNvPr id="8195" name="Picture 3" descr="D:\Users\user\Downloads\M2OshGSj4pT65I1epepkKfA6SnG52zQOSqH4zvBJ2Djetps2tP4g4VJLEO2lXmWOBsbCyjP_IPkmPqucOsQesRxJ.jpg"/>
          <p:cNvPicPr>
            <a:picLocks noChangeAspect="1" noChangeArrowheads="1"/>
          </p:cNvPicPr>
          <p:nvPr/>
        </p:nvPicPr>
        <p:blipFill>
          <a:blip r:embed="rId5" cstate="print"/>
          <a:srcRect l="2409"/>
          <a:stretch>
            <a:fillRect/>
          </a:stretch>
        </p:blipFill>
        <p:spPr bwMode="auto">
          <a:xfrm>
            <a:off x="3214678" y="3071817"/>
            <a:ext cx="2894342" cy="2000263"/>
          </a:xfrm>
          <a:prstGeom prst="rect">
            <a:avLst/>
          </a:prstGeom>
          <a:noFill/>
        </p:spPr>
      </p:pic>
      <p:pic>
        <p:nvPicPr>
          <p:cNvPr id="8196" name="Picture 4" descr="D:\Users\user\Downloads\DrQNo1Nz7IaYvmnEAoaAg51cu-XPE4wq3p1UHRw-OoBvNAnqlBBln08dW890KyyOlQip-meg5ciDIgK4p9Qh1uo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08200"/>
            <a:ext cx="2928926" cy="2092112"/>
          </a:xfrm>
          <a:prstGeom prst="rect">
            <a:avLst/>
          </a:prstGeom>
          <a:noFill/>
        </p:spPr>
      </p:pic>
      <p:pic>
        <p:nvPicPr>
          <p:cNvPr id="8197" name="Picture 5" descr="D:\Users\user\Downloads\JJb01eLJSqRAJ93fDKR1QsLNPl88jInPUlSljKUXJTK-uMPgiRSY5K1YM89evf_KB_WbJPy29DQRk7BqqF-meX7w.jpg"/>
          <p:cNvPicPr>
            <a:picLocks noChangeAspect="1" noChangeArrowheads="1"/>
          </p:cNvPicPr>
          <p:nvPr/>
        </p:nvPicPr>
        <p:blipFill>
          <a:blip r:embed="rId7" cstate="print"/>
          <a:srcRect r="2381"/>
          <a:stretch>
            <a:fillRect/>
          </a:stretch>
        </p:blipFill>
        <p:spPr bwMode="auto">
          <a:xfrm>
            <a:off x="6143636" y="2643188"/>
            <a:ext cx="2930098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785800"/>
            <a:ext cx="2143140" cy="150018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Олимпиада рабочих рук «Твой выбор»</a:t>
            </a:r>
            <a:endParaRPr lang="ru-RU" sz="2800" b="1" dirty="0"/>
          </a:p>
        </p:txBody>
      </p:sp>
      <p:pic>
        <p:nvPicPr>
          <p:cNvPr id="14" name="Содержимое 13" descr="cF6XTByC2s0nD1dODbDP4ObK7tPr4q3uSolInjbr4QSk2lqf-XJL2xzoBmNK-KaSXEmQ-T-80HvI-jvCgProt6Z-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72132" y="71420"/>
            <a:ext cx="3467096" cy="2600323"/>
          </a:xfrm>
        </p:spPr>
      </p:pic>
      <p:pic>
        <p:nvPicPr>
          <p:cNvPr id="13" name="Содержимое 12" descr="9Jno5sKy4ZNxlg861RSlBVm9tEiZ9irAGxdxs5QeK4-RIbnHmeGGbbryFQgLS_-gMN2iD9MUFCRkoooP7ANHXM2k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b="5465"/>
          <a:stretch>
            <a:fillRect/>
          </a:stretch>
        </p:blipFill>
        <p:spPr>
          <a:xfrm>
            <a:off x="71438" y="2928940"/>
            <a:ext cx="3071802" cy="2143140"/>
          </a:xfrm>
        </p:spPr>
      </p:pic>
      <p:pic>
        <p:nvPicPr>
          <p:cNvPr id="9218" name="Picture 2" descr="D:\Users\user\Downloads\3OWKHcVRIYVqvuZBbf8DVdhqFvpLj99P5_TEBYPdyFE26AAU4MXzSY72a4AXNjbxMNFQdd12m5Bd1lv0-Xuy_A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94" y="71420"/>
            <a:ext cx="3524274" cy="2643206"/>
          </a:xfrm>
          <a:prstGeom prst="rect">
            <a:avLst/>
          </a:prstGeom>
          <a:noFill/>
        </p:spPr>
      </p:pic>
      <p:pic>
        <p:nvPicPr>
          <p:cNvPr id="9219" name="Picture 3" descr="D:\Users\user\Downloads\_s9GufwJIENyIuOe7zRssXGKLdk6WghC33EkNh18TppTAOCyND8auUbFmY-3ibjRKJ1xE_wPcH7s_tbIouzMpM3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928940"/>
            <a:ext cx="2838432" cy="2128824"/>
          </a:xfrm>
          <a:prstGeom prst="rect">
            <a:avLst/>
          </a:prstGeom>
          <a:noFill/>
        </p:spPr>
      </p:pic>
      <p:pic>
        <p:nvPicPr>
          <p:cNvPr id="9220" name="Picture 4" descr="D:\Users\user\Downloads\SWvLkzLQoof3QF3glg7hC505rEgQi8ChaBy9A70Xvgb4f6elUGQ7ftcCUr0oadr5hFc7CF5ZcYUgnVpNC9mxk8B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2928940"/>
            <a:ext cx="2933682" cy="2128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286512" cy="221456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/>
              <a:t>По итогам регионального этапа чемпионата «Молодые </a:t>
            </a:r>
            <a:r>
              <a:rPr lang="en-US" sz="1800" b="1" dirty="0" smtClean="0"/>
              <a:t>    </a:t>
            </a:r>
            <a:r>
              <a:rPr lang="ru-RU" sz="1800" b="1" dirty="0" smtClean="0"/>
              <a:t>профессионалы»: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- </a:t>
            </a:r>
            <a:r>
              <a:rPr lang="en-US" sz="1600" b="1" dirty="0" smtClean="0"/>
              <a:t>I</a:t>
            </a:r>
            <a:r>
              <a:rPr lang="ru-RU" sz="1600" b="1" dirty="0" smtClean="0"/>
              <a:t> место </a:t>
            </a:r>
            <a:r>
              <a:rPr lang="en-US" sz="1600" dirty="0" smtClean="0"/>
              <a:t>- </a:t>
            </a:r>
            <a:r>
              <a:rPr lang="ru-RU" sz="1600" dirty="0" smtClean="0"/>
              <a:t>«Лабораторный химический анализ» и «Медицинский и социальный уход»;</a:t>
            </a:r>
            <a:br>
              <a:rPr lang="ru-RU" sz="1600" dirty="0" smtClean="0"/>
            </a:br>
            <a:r>
              <a:rPr lang="ru-RU" sz="1600" dirty="0" smtClean="0"/>
              <a:t>- </a:t>
            </a:r>
            <a:r>
              <a:rPr lang="en-US" sz="1600" b="1" dirty="0" smtClean="0"/>
              <a:t>II</a:t>
            </a:r>
            <a:r>
              <a:rPr lang="ru-RU" sz="1600" b="1" dirty="0" smtClean="0"/>
              <a:t> место - </a:t>
            </a:r>
            <a:r>
              <a:rPr lang="ru-RU" sz="1600" dirty="0" smtClean="0"/>
              <a:t>«Преподавание в младших классах» и «Медицинский и социальный уход»;</a:t>
            </a:r>
            <a:br>
              <a:rPr lang="ru-RU" sz="1600" dirty="0" smtClean="0"/>
            </a:br>
            <a:r>
              <a:rPr lang="ru-RU" sz="1600" dirty="0" smtClean="0"/>
              <a:t>-</a:t>
            </a:r>
            <a:r>
              <a:rPr lang="en-US" sz="1600" dirty="0" smtClean="0"/>
              <a:t> </a:t>
            </a:r>
            <a:r>
              <a:rPr lang="en-US" sz="1600" b="1" dirty="0" smtClean="0"/>
              <a:t>III</a:t>
            </a:r>
            <a:r>
              <a:rPr lang="ru-RU" sz="1600" b="1" dirty="0" smtClean="0"/>
              <a:t> место - </a:t>
            </a:r>
            <a:r>
              <a:rPr lang="ru-RU" sz="1600" dirty="0" smtClean="0"/>
              <a:t>«Медицинский и социальный уход»</a:t>
            </a:r>
            <a:endParaRPr lang="ru-RU" sz="1600" dirty="0"/>
          </a:p>
        </p:txBody>
      </p:sp>
      <p:pic>
        <p:nvPicPr>
          <p:cNvPr id="5" name="Содержимое 4" descr="PUu8TKCGNe5wQH14bmP-PhxL3oYKV1dEtbwZ3rLp_CtcvW6h8TTbvYKO9s0UENTHY_nVdz8yVlBI-5S8KSX6zePO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7646" y="2428875"/>
            <a:ext cx="4093797" cy="2643205"/>
          </a:xfrm>
        </p:spPr>
      </p:pic>
      <p:pic>
        <p:nvPicPr>
          <p:cNvPr id="6" name="Содержимое 5" descr="9Xa1UigXzHF40euYheGWtSDwK7_DmQRJW41sSijBsr4A-7Da5g55ZX6Ej6XwyZaw0SK4icF0qOJNf7mlfpqHbKIc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57950" y="215666"/>
            <a:ext cx="2714612" cy="2570398"/>
          </a:xfrm>
        </p:spPr>
      </p:pic>
      <p:pic>
        <p:nvPicPr>
          <p:cNvPr id="10242" name="Picture 2" descr="D:\Users\user\Downloads\sLMb0-WX3Vx8m74CFk1yrMpT_ivpnSNduwWcFJLCiRmF7zfocQj5C2zqgyyAaeu1_p5iGARvztFfTgBoVSTbBRj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547830"/>
            <a:ext cx="2643188" cy="3524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14282" y="1200150"/>
            <a:ext cx="4281518" cy="3729054"/>
          </a:xfrm>
        </p:spPr>
        <p:txBody>
          <a:bodyPr>
            <a:normAutofit fontScale="92500"/>
          </a:bodyPr>
          <a:lstStyle/>
          <a:p>
            <a:r>
              <a:rPr lang="ru-RU" altLang="ru-RU" sz="2400" b="1" dirty="0" smtClean="0"/>
              <a:t>общее количество педагогов в школах города – 374 чел.</a:t>
            </a:r>
          </a:p>
          <a:p>
            <a:r>
              <a:rPr lang="ru-RU" altLang="ru-RU" sz="2400" b="1" dirty="0" smtClean="0"/>
              <a:t>количество педагогов, имеющих 1 и высшую квалификационную категорию – 59%</a:t>
            </a:r>
          </a:p>
          <a:p>
            <a:r>
              <a:rPr lang="ru-RU" altLang="ru-RU" sz="2400" b="1" dirty="0" smtClean="0"/>
              <a:t>молодые специалисты – 43 чел.</a:t>
            </a:r>
          </a:p>
          <a:p>
            <a:r>
              <a:rPr lang="ru-RU" altLang="ru-RU" sz="2400" b="1" dirty="0" smtClean="0"/>
              <a:t>обучились на курсах ПК – более 36 % педагогов</a:t>
            </a:r>
          </a:p>
          <a:p>
            <a:endParaRPr lang="ru-RU" sz="2400" dirty="0"/>
          </a:p>
        </p:txBody>
      </p:sp>
      <p:graphicFrame>
        <p:nvGraphicFramePr>
          <p:cNvPr id="10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281518" cy="3729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5143504" y="205978"/>
            <a:ext cx="3543296" cy="857250"/>
          </a:xfrm>
        </p:spPr>
        <p:txBody>
          <a:bodyPr>
            <a:noAutofit/>
          </a:bodyPr>
          <a:lstStyle/>
          <a:p>
            <a:r>
              <a:rPr lang="ru-RU" altLang="ru-RU" sz="24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Динамика изменения количества молодых педагогов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158" y="71420"/>
            <a:ext cx="4214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Анализ профессиональной подготовки педагогических кадров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8"/>
          <p:cNvSpPr txBox="1">
            <a:spLocks noChangeArrowheads="1"/>
          </p:cNvSpPr>
          <p:nvPr/>
        </p:nvSpPr>
        <p:spPr bwMode="auto">
          <a:xfrm>
            <a:off x="357158" y="-18"/>
            <a:ext cx="41434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Динамика изменения количества воспитанников в дошкольных учреждениях</a:t>
            </a:r>
          </a:p>
        </p:txBody>
      </p:sp>
      <p:graphicFrame>
        <p:nvGraphicFramePr>
          <p:cNvPr id="6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14282" y="571486"/>
          <a:ext cx="4357718" cy="208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Содержимое 7"/>
          <p:cNvGraphicFramePr>
            <a:graphicFrameLocks/>
          </p:cNvGraphicFramePr>
          <p:nvPr/>
        </p:nvGraphicFramePr>
        <p:xfrm>
          <a:off x="4500562" y="642924"/>
          <a:ext cx="4357718" cy="208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786314" y="-18"/>
            <a:ext cx="41434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Динамика изменения количества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обучающихся </a:t>
            </a:r>
            <a:r>
              <a:rPr lang="ru-RU" altLang="ru-RU" sz="1600" b="1" dirty="0">
                <a:solidFill>
                  <a:srgbClr val="002060"/>
                </a:solidFill>
              </a:rPr>
              <a:t>в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школах</a:t>
            </a:r>
            <a:endParaRPr lang="ru-RU" altLang="ru-RU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18" name="Содержимое 4"/>
          <p:cNvGraphicFramePr>
            <a:graphicFrameLocks/>
          </p:cNvGraphicFramePr>
          <p:nvPr/>
        </p:nvGraphicFramePr>
        <p:xfrm>
          <a:off x="2214546" y="2839642"/>
          <a:ext cx="4643470" cy="2303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1785918" y="2571750"/>
            <a:ext cx="56436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rgbClr val="002060"/>
                </a:solidFill>
              </a:rPr>
              <a:t>Динамика изменения количества обучающихся по АОП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285750" y="642924"/>
          <a:ext cx="4038600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Заголовок 3"/>
          <p:cNvSpPr txBox="1">
            <a:spLocks/>
          </p:cNvSpPr>
          <p:nvPr/>
        </p:nvSpPr>
        <p:spPr>
          <a:xfrm>
            <a:off x="214282" y="160717"/>
            <a:ext cx="4214842" cy="375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Количество вакансий в школах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8"/>
          <p:cNvGraphicFramePr>
            <a:graphicFrameLocks/>
          </p:cNvGraphicFramePr>
          <p:nvPr/>
        </p:nvGraphicFramePr>
        <p:xfrm>
          <a:off x="4857752" y="642924"/>
          <a:ext cx="4038600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Заголовок 3"/>
          <p:cNvSpPr txBox="1">
            <a:spLocks/>
          </p:cNvSpPr>
          <p:nvPr/>
        </p:nvSpPr>
        <p:spPr>
          <a:xfrm>
            <a:off x="5000628" y="107139"/>
            <a:ext cx="3929090" cy="4822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Динамика изменения нагрузки учителей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Для привлечения в ОО молодых специалистов предпринимаются следующие меры: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600" b="1" dirty="0" smtClean="0"/>
              <a:t>функционировали профильные психолого-педагогические классы;</a:t>
            </a:r>
          </a:p>
          <a:p>
            <a:pPr>
              <a:buNone/>
            </a:pPr>
            <a:endParaRPr lang="ru-RU" sz="2600" b="1" dirty="0" smtClean="0"/>
          </a:p>
          <a:p>
            <a:r>
              <a:rPr lang="ru-RU" sz="2600" b="1" dirty="0" smtClean="0"/>
              <a:t>продолжила свое развитие система наставничества;</a:t>
            </a:r>
          </a:p>
          <a:p>
            <a:endParaRPr lang="ru-RU" sz="2600" b="1" dirty="0" smtClean="0"/>
          </a:p>
          <a:p>
            <a:r>
              <a:rPr lang="ru-RU" sz="2600" b="1" dirty="0" smtClean="0"/>
              <a:t>молодым педагогам оказывалась методическая поддержка на муниципальном уровне;</a:t>
            </a:r>
          </a:p>
          <a:p>
            <a:endParaRPr lang="ru-RU" sz="2600" b="1" dirty="0" smtClean="0"/>
          </a:p>
          <a:p>
            <a:r>
              <a:rPr lang="ru-RU" sz="2600" b="1" dirty="0" smtClean="0"/>
              <a:t>целевое обучение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357818" cy="71436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Муниципальный  этап конкурса </a:t>
            </a:r>
            <a:br>
              <a:rPr lang="ru-RU" sz="2400" b="1" dirty="0" smtClean="0"/>
            </a:br>
            <a:r>
              <a:rPr lang="ru-RU" sz="2400" b="1" dirty="0" smtClean="0"/>
              <a:t>«Педагог года»</a:t>
            </a:r>
            <a:endParaRPr lang="ru-RU" sz="2400" b="1" dirty="0"/>
          </a:p>
        </p:txBody>
      </p:sp>
      <p:pic>
        <p:nvPicPr>
          <p:cNvPr id="10" name="Содержимое 9" descr="woAnngvvSw4a-HktjQbEvLuUl0COPmKgRRjRlLWfXRvOuER4BMLknERDWJGNC8R_cCermtl-_tWg0cgeZzKv5rJ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2067" y="0"/>
            <a:ext cx="3751933" cy="2500312"/>
          </a:xfrm>
        </p:spPr>
      </p:pic>
      <p:pic>
        <p:nvPicPr>
          <p:cNvPr id="11" name="Содержимое 10" descr="ZJCwYBggS8xbkxgHjglIBcZIF5PKeql1cflXKHuTKQ9KvDxD_DGvwsGbtMaBL6aU8ajOGmXk5XocCaNODXoiYnvW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29256" y="2571750"/>
            <a:ext cx="3714744" cy="2475529"/>
          </a:xfrm>
        </p:spPr>
      </p:pic>
      <p:pic>
        <p:nvPicPr>
          <p:cNvPr id="3" name="Picture 2" descr="D:\Users\user\Downloads\IMG_8234.JPG"/>
          <p:cNvPicPr>
            <a:picLocks noChangeAspect="1" noChangeArrowheads="1"/>
          </p:cNvPicPr>
          <p:nvPr/>
        </p:nvPicPr>
        <p:blipFill>
          <a:blip r:embed="rId4" cstate="print"/>
          <a:srcRect b="6250"/>
          <a:stretch>
            <a:fillRect/>
          </a:stretch>
        </p:blipFill>
        <p:spPr bwMode="auto">
          <a:xfrm>
            <a:off x="71406" y="714384"/>
            <a:ext cx="2286001" cy="3214688"/>
          </a:xfrm>
          <a:prstGeom prst="rect">
            <a:avLst/>
          </a:prstGeom>
          <a:noFill/>
        </p:spPr>
      </p:pic>
      <p:pic>
        <p:nvPicPr>
          <p:cNvPr id="5" name="Picture 3" descr="D:\Users\user\Downloads\image-03-02-25-01-14-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78" y="2143122"/>
            <a:ext cx="2928940" cy="292894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-71470" y="4000510"/>
            <a:ext cx="2571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Новикова Марина Борисовна, учитель начальных классов лицея им. Д.А. Фурманова</a:t>
            </a:r>
            <a:endParaRPr lang="ru-RU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500298" y="928676"/>
            <a:ext cx="29289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/>
              <a:t>Нагорнова</a:t>
            </a:r>
            <a:r>
              <a:rPr lang="ru-RU" sz="1600" b="1" dirty="0" smtClean="0"/>
              <a:t> Елизавета Сергеевна, учитель иностранного языка гимназии им. А.Н. Островского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5798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Победители регионального этапа конкурса «Педагог года»</a:t>
            </a:r>
            <a:endParaRPr lang="ru-RU" sz="2400" b="1" dirty="0"/>
          </a:p>
        </p:txBody>
      </p:sp>
      <p:pic>
        <p:nvPicPr>
          <p:cNvPr id="12" name="Содержимое 11" descr="2 школа круп пл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571868" y="642923"/>
            <a:ext cx="5285448" cy="3524321"/>
          </a:xfrm>
        </p:spPr>
      </p:pic>
      <p:pic>
        <p:nvPicPr>
          <p:cNvPr id="11" name="Содержимое 10" descr="Красильникова ВВ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571486"/>
            <a:ext cx="2732503" cy="3643338"/>
          </a:xfrm>
        </p:spPr>
      </p:pic>
      <p:sp>
        <p:nvSpPr>
          <p:cNvPr id="13" name="TextBox 12"/>
          <p:cNvSpPr txBox="1"/>
          <p:nvPr/>
        </p:nvSpPr>
        <p:spPr>
          <a:xfrm>
            <a:off x="0" y="4214824"/>
            <a:ext cx="3571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Вера Валентиновна Красильникова – заместитель директора гимназии </a:t>
            </a:r>
          </a:p>
          <a:p>
            <a:pPr algn="ctr"/>
            <a:r>
              <a:rPr lang="ru-RU" sz="1600" b="1" dirty="0" smtClean="0"/>
              <a:t>им. А.Н. Островского </a:t>
            </a:r>
            <a:endParaRPr lang="ru-RU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71868" y="4286262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Управленческая команда школы №2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71420"/>
            <a:ext cx="5500694" cy="78581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Победители областного фестиваля-конкурса воспитательных систем «Воспитать гражданина» </a:t>
            </a:r>
            <a:endParaRPr lang="ru-RU" sz="2000" b="1" dirty="0"/>
          </a:p>
        </p:txBody>
      </p:sp>
      <p:pic>
        <p:nvPicPr>
          <p:cNvPr id="13" name="Содержимое 12" descr="5CQR_NvVR99KrVxA_Xv1xeZ4TrPPI50D8dLApugjBNE3ruqokwz071GUkWdhoD2JT5TUE0gY94Up8QJJVr8bO1Vm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000114"/>
            <a:ext cx="2229960" cy="3394075"/>
          </a:xfrm>
        </p:spPr>
      </p:pic>
      <p:pic>
        <p:nvPicPr>
          <p:cNvPr id="14" name="Содержимое 13" descr="iEBlITJjR4AJamnxDJ52QN9ihETBiFikvMIUyM8smhjSLE1mkl6-bcoN-xAT4blrQT4867mPqr4NeR8yVPnkeXIp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643174" y="1000114"/>
            <a:ext cx="2545556" cy="3394075"/>
          </a:xfrm>
        </p:spPr>
      </p:pic>
      <p:sp>
        <p:nvSpPr>
          <p:cNvPr id="15" name="TextBox 14"/>
          <p:cNvSpPr txBox="1"/>
          <p:nvPr/>
        </p:nvSpPr>
        <p:spPr>
          <a:xfrm>
            <a:off x="214282" y="4357700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Алена Федоровна Батурина, учитель биологии школы №2</a:t>
            </a:r>
            <a:endParaRPr lang="ru-RU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28860" y="4357700"/>
            <a:ext cx="30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Татьяна Владимировна Смирнова, учитель начальных классов школы №18</a:t>
            </a:r>
            <a:endParaRPr lang="ru-RU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429256" y="0"/>
            <a:ext cx="3714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Победитель конкурса на соискание премии за достижения в педагогической деятельности</a:t>
            </a:r>
            <a:endParaRPr lang="ru-RU" b="1" dirty="0"/>
          </a:p>
        </p:txBody>
      </p:sp>
      <p:pic>
        <p:nvPicPr>
          <p:cNvPr id="4098" name="Picture 2" descr="D:\Users\user\Downloads\Сытник.jpg"/>
          <p:cNvPicPr>
            <a:picLocks noChangeAspect="1" noChangeArrowheads="1"/>
          </p:cNvPicPr>
          <p:nvPr/>
        </p:nvPicPr>
        <p:blipFill>
          <a:blip r:embed="rId4"/>
          <a:srcRect l="5263" t="1875" r="2631" b="2499"/>
          <a:stretch>
            <a:fillRect/>
          </a:stretch>
        </p:blipFill>
        <p:spPr bwMode="auto">
          <a:xfrm>
            <a:off x="6339740" y="1000115"/>
            <a:ext cx="2304226" cy="3357586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786446" y="4312503"/>
            <a:ext cx="3357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Ирина Павловна </a:t>
            </a:r>
            <a:r>
              <a:rPr lang="ru-RU" sz="1600" b="1" dirty="0" err="1" smtClean="0"/>
              <a:t>Сытник</a:t>
            </a:r>
            <a:r>
              <a:rPr lang="ru-RU" sz="1600" b="1" dirty="0" smtClean="0"/>
              <a:t>, учитель русского языка и литературы гимназии им. А.Н. Островского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312869_67c84ad5d339d_social_openGraph.jpg"/>
          <p:cNvPicPr>
            <a:picLocks noGrp="1" noChangeAspect="1"/>
          </p:cNvPicPr>
          <p:nvPr>
            <p:ph idx="1"/>
          </p:nvPr>
        </p:nvPicPr>
        <p:blipFill>
          <a:blip r:embed="rId2"/>
          <a:srcRect r="9431"/>
          <a:stretch>
            <a:fillRect/>
          </a:stretch>
        </p:blipFill>
        <p:spPr>
          <a:xfrm>
            <a:off x="-1" y="142858"/>
            <a:ext cx="9144002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8821"/>
            <a:ext cx="8229600" cy="436946"/>
          </a:xfrm>
        </p:spPr>
        <p:txBody>
          <a:bodyPr>
            <a:noAutofit/>
          </a:bodyPr>
          <a:lstStyle/>
          <a:p>
            <a:r>
              <a:rPr lang="ru-RU" altLang="ru-RU" sz="2400" b="1" dirty="0" smtClean="0">
                <a:solidFill>
                  <a:srgbClr val="002060"/>
                </a:solidFill>
              </a:rPr>
              <a:t>Основные нововведения 2025-2026 учебного года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60802"/>
            <a:ext cx="9144000" cy="4554154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/>
              <a:t>Единое расписание уроков; </a:t>
            </a:r>
          </a:p>
          <a:p>
            <a:r>
              <a:rPr lang="ru-RU" sz="3800" dirty="0" smtClean="0"/>
              <a:t>Единые сроки формирования календарного учебного графика;</a:t>
            </a:r>
          </a:p>
          <a:p>
            <a:r>
              <a:rPr lang="ru-RU" sz="3800" dirty="0" smtClean="0"/>
              <a:t>Единые учебники по истории с 5 по 11 классы;</a:t>
            </a:r>
          </a:p>
          <a:p>
            <a:r>
              <a:rPr lang="ru-RU" sz="3800" dirty="0" smtClean="0"/>
              <a:t>Кардинальные изменения в содержании истории и обществознания;</a:t>
            </a:r>
          </a:p>
          <a:p>
            <a:r>
              <a:rPr lang="ru-RU" sz="3800" dirty="0" smtClean="0"/>
              <a:t>Единые примерные штатные расписания;</a:t>
            </a:r>
          </a:p>
          <a:p>
            <a:r>
              <a:rPr lang="ru-RU" sz="3800" dirty="0" smtClean="0"/>
              <a:t>Единые требования к разработке программы развития школы;</a:t>
            </a:r>
          </a:p>
          <a:p>
            <a:r>
              <a:rPr lang="ru-RU" sz="3800" dirty="0" smtClean="0"/>
              <a:t>Ограничение числа контрольных и ВПР;</a:t>
            </a:r>
          </a:p>
          <a:p>
            <a:r>
              <a:rPr lang="ru-RU" sz="3800" dirty="0" smtClean="0"/>
              <a:t>Четкие критерии оценки;</a:t>
            </a:r>
          </a:p>
          <a:p>
            <a:r>
              <a:rPr lang="ru-RU" sz="3800" dirty="0" smtClean="0"/>
              <a:t>Нормирование домашних заданий;</a:t>
            </a:r>
          </a:p>
          <a:p>
            <a:r>
              <a:rPr lang="ru-RU" sz="3800" dirty="0" smtClean="0"/>
              <a:t>Синхронизация учебных программ по предметам с ОГЭ и ЕГЭ;</a:t>
            </a:r>
          </a:p>
          <a:p>
            <a:r>
              <a:rPr lang="ru-RU" sz="3800" dirty="0" smtClean="0"/>
              <a:t>Введение поурочного планирования по учебным предметам </a:t>
            </a:r>
            <a:r>
              <a:rPr lang="ru-RU" sz="3800" smtClean="0"/>
              <a:t>непосредственного применения; </a:t>
            </a:r>
            <a:endParaRPr lang="ru-RU" sz="3800" dirty="0" smtClean="0"/>
          </a:p>
          <a:p>
            <a:r>
              <a:rPr lang="ru-RU" sz="3800" dirty="0" smtClean="0"/>
              <a:t>Изменения в рабочей программе воспитания.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63x401_0xX1sZk6gv_2142468372541129822.jpg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857224" y="0"/>
            <a:ext cx="7286676" cy="5143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-18"/>
            <a:ext cx="8229600" cy="65126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Капитальный ремонт дошкольных учреждений – </a:t>
            </a:r>
            <a:br>
              <a:rPr lang="ru-RU" sz="2400" b="1" dirty="0" smtClean="0"/>
            </a:br>
            <a:r>
              <a:rPr lang="ru-RU" sz="2400" b="1" dirty="0" smtClean="0"/>
              <a:t>27,7 млн.руб. из средств областного и местного бюджета</a:t>
            </a:r>
            <a:endParaRPr lang="ru-RU" sz="2400" b="1" dirty="0"/>
          </a:p>
        </p:txBody>
      </p:sp>
      <p:pic>
        <p:nvPicPr>
          <p:cNvPr id="11" name="Содержимое 10" descr="IMG-20250806-WA00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3659" y="714362"/>
            <a:ext cx="3692523" cy="2214578"/>
          </a:xfrm>
        </p:spPr>
      </p:pic>
      <p:pic>
        <p:nvPicPr>
          <p:cNvPr id="12" name="Содержимое 11" descr="IMG-20250806-WA0000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886" r="5660" b="9390"/>
          <a:stretch>
            <a:fillRect/>
          </a:stretch>
        </p:blipFill>
        <p:spPr>
          <a:xfrm>
            <a:off x="71406" y="3000378"/>
            <a:ext cx="3714777" cy="2046918"/>
          </a:xfrm>
        </p:spPr>
      </p:pic>
      <p:pic>
        <p:nvPicPr>
          <p:cNvPr id="5" name="Picture 2" descr="D:\Users\user\Documents\Сажина М.В\Конференция 2025\фото\IMG-20250806-WA0002 (1).jpg"/>
          <p:cNvPicPr>
            <a:picLocks noChangeAspect="1" noChangeArrowheads="1"/>
          </p:cNvPicPr>
          <p:nvPr/>
        </p:nvPicPr>
        <p:blipFill>
          <a:blip r:embed="rId4" cstate="print"/>
          <a:srcRect t="4342"/>
          <a:stretch>
            <a:fillRect/>
          </a:stretch>
        </p:blipFill>
        <p:spPr bwMode="auto">
          <a:xfrm>
            <a:off x="3913923" y="1142990"/>
            <a:ext cx="2015399" cy="3429024"/>
          </a:xfrm>
          <a:prstGeom prst="rect">
            <a:avLst/>
          </a:prstGeom>
          <a:noFill/>
        </p:spPr>
      </p:pic>
      <p:pic>
        <p:nvPicPr>
          <p:cNvPr id="1026" name="Picture 2" descr="D:\Users\user\Downloads\IMG-20250806-WA0003 (2).jpg"/>
          <p:cNvPicPr>
            <a:picLocks noChangeAspect="1" noChangeArrowheads="1"/>
          </p:cNvPicPr>
          <p:nvPr/>
        </p:nvPicPr>
        <p:blipFill>
          <a:blip r:embed="rId5" cstate="print"/>
          <a:srcRect r="2272" b="5085"/>
          <a:stretch>
            <a:fillRect/>
          </a:stretch>
        </p:blipFill>
        <p:spPr bwMode="auto">
          <a:xfrm>
            <a:off x="6000760" y="714361"/>
            <a:ext cx="3071834" cy="2214579"/>
          </a:xfrm>
          <a:prstGeom prst="rect">
            <a:avLst/>
          </a:prstGeom>
          <a:noFill/>
        </p:spPr>
      </p:pic>
      <p:pic>
        <p:nvPicPr>
          <p:cNvPr id="1027" name="Picture 3" descr="D:\Users\user\Downloads\IMG-20250806-WA0005 (1).jpg"/>
          <p:cNvPicPr>
            <a:picLocks noChangeAspect="1" noChangeArrowheads="1"/>
          </p:cNvPicPr>
          <p:nvPr/>
        </p:nvPicPr>
        <p:blipFill>
          <a:blip r:embed="rId6" cstate="print"/>
          <a:srcRect t="6666" r="4443" b="9999"/>
          <a:stretch>
            <a:fillRect/>
          </a:stretch>
        </p:blipFill>
        <p:spPr bwMode="auto">
          <a:xfrm>
            <a:off x="6014416" y="3000378"/>
            <a:ext cx="3058178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20"/>
            <a:ext cx="8229600" cy="85725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Капитальный ремонт общеобразовательных учреждений – </a:t>
            </a:r>
            <a:br>
              <a:rPr lang="ru-RU" sz="2400" b="1" dirty="0" smtClean="0"/>
            </a:br>
            <a:r>
              <a:rPr lang="ru-RU" sz="2400" b="1" dirty="0" smtClean="0"/>
              <a:t>35,0 млн.руб. из средств областного и местного бюджета</a:t>
            </a:r>
            <a:endParaRPr lang="ru-RU" sz="2400" dirty="0"/>
          </a:p>
        </p:txBody>
      </p:sp>
      <p:pic>
        <p:nvPicPr>
          <p:cNvPr id="5" name="Содержимое 4" descr="IMG-20250806-WA0003 (2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06" y="952489"/>
            <a:ext cx="2928958" cy="3905277"/>
          </a:xfrm>
        </p:spPr>
      </p:pic>
      <p:pic>
        <p:nvPicPr>
          <p:cNvPr id="8" name="Содержимое 7" descr="-5231329849849806146_121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42667"/>
          <a:stretch>
            <a:fillRect/>
          </a:stretch>
        </p:blipFill>
        <p:spPr>
          <a:xfrm>
            <a:off x="3071802" y="982253"/>
            <a:ext cx="2962613" cy="3875513"/>
          </a:xfrm>
        </p:spPr>
      </p:pic>
      <p:pic>
        <p:nvPicPr>
          <p:cNvPr id="5122" name="Picture 2" descr="D:\Users\user\Downloads\htmlimage (1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43636" y="981097"/>
            <a:ext cx="2889642" cy="3852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"/>
            <a:ext cx="9144000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Школа №19 и гимназия – участники партийного проекта «Школьный двор» - 12,6 млн.руб. из средств областного и местного бюджета</a:t>
            </a:r>
            <a:endParaRPr lang="ru-RU" sz="2200" dirty="0"/>
          </a:p>
        </p:txBody>
      </p:sp>
      <p:pic>
        <p:nvPicPr>
          <p:cNvPr id="5" name="Содержимое 4" descr="IMG_20250825_0821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771543"/>
            <a:ext cx="3225402" cy="4300537"/>
          </a:xfrm>
        </p:spPr>
      </p:pic>
      <p:pic>
        <p:nvPicPr>
          <p:cNvPr id="10" name="Содержимое 9" descr="IMG_20250825_08222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89936" y="771544"/>
            <a:ext cx="3225402" cy="4300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578"/>
            <a:ext cx="9144000" cy="80366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Ремонтные работы за счет средств местного бюджета (7,6 млн.руб.) </a:t>
            </a:r>
            <a:br>
              <a:rPr lang="ru-RU" sz="2000" b="1" dirty="0" smtClean="0"/>
            </a:br>
            <a:r>
              <a:rPr lang="ru-RU" sz="2000" b="1" dirty="0" smtClean="0"/>
              <a:t>и областного бюджета в рамках исполнения наказов избирателей депутатам </a:t>
            </a:r>
            <a:br>
              <a:rPr lang="ru-RU" sz="2000" b="1" dirty="0" smtClean="0"/>
            </a:br>
            <a:r>
              <a:rPr lang="ru-RU" sz="2000" b="1" dirty="0" smtClean="0"/>
              <a:t>Ивановской областной Думы (4,1 млн.руб. )</a:t>
            </a:r>
            <a:endParaRPr lang="ru-RU" sz="2000" dirty="0"/>
          </a:p>
        </p:txBody>
      </p:sp>
      <p:pic>
        <p:nvPicPr>
          <p:cNvPr id="11" name="Содержимое 10" descr="20250806_0936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2844" y="3071816"/>
            <a:ext cx="2728391" cy="2046294"/>
          </a:xfrm>
        </p:spPr>
      </p:pic>
      <p:pic>
        <p:nvPicPr>
          <p:cNvPr id="10" name="Содержимое 9" descr="IMG_20250806_10285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42844" y="932269"/>
            <a:ext cx="2757478" cy="2068109"/>
          </a:xfrm>
        </p:spPr>
      </p:pic>
      <p:pic>
        <p:nvPicPr>
          <p:cNvPr id="3074" name="Picture 2" descr="D:\Users\user\Documents\Сажина М.В\Конференция 2025\фото\IMG-20250806-WA0000 (2).jpg"/>
          <p:cNvPicPr>
            <a:picLocks noChangeAspect="1" noChangeArrowheads="1"/>
          </p:cNvPicPr>
          <p:nvPr/>
        </p:nvPicPr>
        <p:blipFill>
          <a:blip r:embed="rId4" cstate="print"/>
          <a:srcRect r="3017"/>
          <a:stretch>
            <a:fillRect/>
          </a:stretch>
        </p:blipFill>
        <p:spPr bwMode="auto">
          <a:xfrm>
            <a:off x="2928926" y="928676"/>
            <a:ext cx="3571900" cy="2071702"/>
          </a:xfrm>
          <a:prstGeom prst="rect">
            <a:avLst/>
          </a:prstGeom>
          <a:noFill/>
        </p:spPr>
      </p:pic>
      <p:pic>
        <p:nvPicPr>
          <p:cNvPr id="1026" name="Picture 2" descr="D:\Users\user\Downloads\IMG-20250814-WA00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3071816"/>
            <a:ext cx="3571900" cy="2009194"/>
          </a:xfrm>
          <a:prstGeom prst="rect">
            <a:avLst/>
          </a:prstGeom>
          <a:noFill/>
        </p:spPr>
      </p:pic>
      <p:pic>
        <p:nvPicPr>
          <p:cNvPr id="1027" name="Picture 3" descr="D:\Users\user\Downloads\IMG-20250814-WA000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952545"/>
            <a:ext cx="2317238" cy="4119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8478</TotalTime>
  <Words>1591</Words>
  <Application>Microsoft Office PowerPoint</Application>
  <PresentationFormat>Экран (16:9)</PresentationFormat>
  <Paragraphs>367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Тема Office</vt:lpstr>
      <vt:lpstr>Вызовы времени:  актуальные подходы к развитию муниципальной системы образования в условиях достижения приоритетов суверенной национальной системы образования</vt:lpstr>
      <vt:lpstr>Вызовы времени:  актуальные подходы к развитию муниципальной системы образования в условиях достижения приоритетов суверенной национальной системы образования</vt:lpstr>
      <vt:lpstr>Постановление Совета Федерации Федерального собрания РФ  от 14.03.2025 №49-СФ  содержит основные направления, которые должны быть учтены Правительством РФ при разработке Стратегии развития образования на период до 2030 года и на перспективу до 2036 года</vt:lpstr>
      <vt:lpstr>Структура системы образования городского округа Кинешма</vt:lpstr>
      <vt:lpstr>Слайд 5</vt:lpstr>
      <vt:lpstr>Капитальный ремонт дошкольных учреждений –  27,7 млн.руб. из средств областного и местного бюджета</vt:lpstr>
      <vt:lpstr>Капитальный ремонт общеобразовательных учреждений –  35,0 млн.руб. из средств областного и местного бюджета</vt:lpstr>
      <vt:lpstr>Школа №19 и гимназия – участники партийного проекта «Школьный двор» - 12,6 млн.руб. из средств областного и местного бюджета</vt:lpstr>
      <vt:lpstr>Ремонтные работы за счет средств местного бюджета (7,6 млн.руб.)  и областного бюджета в рамках исполнения наказов избирателей депутатам  Ивановской областной Думы (4,1 млн.руб. )</vt:lpstr>
      <vt:lpstr>Слайд 10</vt:lpstr>
      <vt:lpstr>Итоги 2024-2025 учебного года в 9-ых классах</vt:lpstr>
      <vt:lpstr>Показатели ГИА-9</vt:lpstr>
      <vt:lpstr>Итоги 2024-2025 учебного года  11-ых классов</vt:lpstr>
      <vt:lpstr>Показатели ГИА-11</vt:lpstr>
      <vt:lpstr>Динамика среднего балла ЕГЭ</vt:lpstr>
      <vt:lpstr>Средний балл ЕГЭ в сравнении с областными и федеральными показателями</vt:lpstr>
      <vt:lpstr>Доля высокобалльников по результатам ЕГЭ</vt:lpstr>
      <vt:lpstr>Выпускники,  получившие 100 баллов на ЕГЭ</vt:lpstr>
      <vt:lpstr>Рекомендации школам:</vt:lpstr>
      <vt:lpstr>Рекомендации методическим объединениям учителей:</vt:lpstr>
      <vt:lpstr>Изменения в порядке проведения  ВПР – 2025 коснулись:</vt:lpstr>
      <vt:lpstr>Результаты ВПР-2025</vt:lpstr>
      <vt:lpstr>Лидеры муниципального этапа ВсОШ в 2024-2025 учебном году</vt:lpstr>
      <vt:lpstr>Итоги регионального этапа</vt:lpstr>
      <vt:lpstr>Смирнова София,  обучающаяся школы №2 –по итальянскому языку</vt:lpstr>
      <vt:lpstr>Видеоролик по одаренным детям</vt:lpstr>
      <vt:lpstr>Реализация программ дополнительного образования</vt:lpstr>
      <vt:lpstr>В образовательных учреждениях реализуются программы дополнительного образования научного профиля</vt:lpstr>
      <vt:lpstr>Охват детей программами технической направленности увеличился за последние 5 лет с 93 до 465 человек</vt:lpstr>
      <vt:lpstr>Образцовый коллектив «Топотушки» и ансамбль танца «Улыбка»</vt:lpstr>
      <vt:lpstr>Объединения спортивной направленности «Каратэ» и «Спортивная борьба»</vt:lpstr>
      <vt:lpstr>Спортивные успехи ШСК</vt:lpstr>
      <vt:lpstr>Школы №1 и 18 – активные участники Школьной гребной лиги</vt:lpstr>
      <vt:lpstr>По результатам Спартакиады среди ШСК Ивановской области Кинешма заняла 1 место</vt:lpstr>
      <vt:lpstr>Организация воспитательной работы</vt:lpstr>
      <vt:lpstr>Слайд 36</vt:lpstr>
      <vt:lpstr>Видеоролик о патриотических мероприятиях</vt:lpstr>
      <vt:lpstr>Количество обучающихся, состоящих на различных видах профилактического учета – 63 чел., из них</vt:lpstr>
      <vt:lpstr>Слайд 39</vt:lpstr>
      <vt:lpstr> организованы экскурсии учащихся на предприятия</vt:lpstr>
      <vt:lpstr>  участие  в федеральных проектах  «Билет в будущее»,  «Проектория»</vt:lpstr>
      <vt:lpstr>Слайд 42</vt:lpstr>
      <vt:lpstr>Слайд 43</vt:lpstr>
      <vt:lpstr>Слайд 44</vt:lpstr>
      <vt:lpstr>Слайд 45</vt:lpstr>
      <vt:lpstr>Традиционно для школьников проводим профориентационную выставку  «Мир профессий»</vt:lpstr>
      <vt:lpstr>Олимпиада рабочих рук «Твой выбор»</vt:lpstr>
      <vt:lpstr>По итогам регионального этапа чемпионата «Молодые     профессионалы»: - I место - «Лабораторный химический анализ» и «Медицинский и социальный уход»; - II место - «Преподавание в младших классах» и «Медицинский и социальный уход»; - III место - «Медицинский и социальный уход»</vt:lpstr>
      <vt:lpstr>Динамика изменения количества молодых педагогов</vt:lpstr>
      <vt:lpstr>Слайд 50</vt:lpstr>
      <vt:lpstr>  Для привлечения в ОО молодых специалистов предпринимаются следующие меры: </vt:lpstr>
      <vt:lpstr>Муниципальный  этап конкурса  «Педагог года»</vt:lpstr>
      <vt:lpstr>Победители регионального этапа конкурса «Педагог года»</vt:lpstr>
      <vt:lpstr>Победители областного фестиваля-конкурса воспитательных систем «Воспитать гражданина» </vt:lpstr>
      <vt:lpstr>Слайд 55</vt:lpstr>
      <vt:lpstr>Основные нововведения 2025-2026 учебного года</vt:lpstr>
      <vt:lpstr>Слайд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Муниципальная система образования:  достижения, ориентиры, задачи</dc:title>
  <dc:creator>user</dc:creator>
  <cp:lastModifiedBy>user</cp:lastModifiedBy>
  <cp:revision>593</cp:revision>
  <dcterms:created xsi:type="dcterms:W3CDTF">2024-08-02T12:14:29Z</dcterms:created>
  <dcterms:modified xsi:type="dcterms:W3CDTF">2025-08-27T14:06:16Z</dcterms:modified>
</cp:coreProperties>
</file>