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9" r:id="rId3"/>
    <p:sldId id="257" r:id="rId4"/>
    <p:sldId id="258" r:id="rId5"/>
    <p:sldId id="260" r:id="rId6"/>
    <p:sldId id="261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C59F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2E8E0046-B545-42C8-8D0D-9AA0B7CBEDA8}" type="datetimeFigureOut">
              <a:rPr lang="ru-RU" smtClean="0"/>
              <a:t>01.05.2023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D17866D1-D20B-457A-8198-1105CC481D8C}" type="slidenum">
              <a:rPr lang="ru-RU" smtClean="0"/>
              <a:t>‹#›</a:t>
            </a:fld>
            <a:endParaRPr lang="ru-RU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9590263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8E0046-B545-42C8-8D0D-9AA0B7CBEDA8}" type="datetimeFigureOut">
              <a:rPr lang="ru-RU" smtClean="0"/>
              <a:t>01.05.2023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866D1-D20B-457A-8198-1105CC481D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0925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8E0046-B545-42C8-8D0D-9AA0B7CBEDA8}" type="datetimeFigureOut">
              <a:rPr lang="ru-RU" smtClean="0"/>
              <a:t>01.05.2023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866D1-D20B-457A-8198-1105CC481D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28958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8E0046-B545-42C8-8D0D-9AA0B7CBEDA8}" type="datetimeFigureOut">
              <a:rPr lang="ru-RU" smtClean="0"/>
              <a:t>01.05.2023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866D1-D20B-457A-8198-1105CC481D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65567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2E8E0046-B545-42C8-8D0D-9AA0B7CBEDA8}" type="datetimeFigureOut">
              <a:rPr lang="ru-RU" smtClean="0"/>
              <a:t>01.05.2023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D17866D1-D20B-457A-8198-1105CC481D8C}" type="slidenum">
              <a:rPr lang="ru-RU" smtClean="0"/>
              <a:t>‹#›</a:t>
            </a:fld>
            <a:endParaRPr lang="ru-RU"/>
          </a:p>
        </p:txBody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 title="left scallop inlin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251145817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8E0046-B545-42C8-8D0D-9AA0B7CBEDA8}" type="datetimeFigureOut">
              <a:rPr lang="ru-RU" smtClean="0"/>
              <a:t>01.05.2023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866D1-D20B-457A-8198-1105CC481D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902435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8E0046-B545-42C8-8D0D-9AA0B7CBEDA8}" type="datetimeFigureOut">
              <a:rPr lang="ru-RU" smtClean="0"/>
              <a:t>01.05.2023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866D1-D20B-457A-8198-1105CC481D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5027448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8E0046-B545-42C8-8D0D-9AA0B7CBEDA8}" type="datetimeFigureOut">
              <a:rPr lang="ru-RU" smtClean="0"/>
              <a:t>01.05.2023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866D1-D20B-457A-8198-1105CC481D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53587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8E0046-B545-42C8-8D0D-9AA0B7CBEDA8}" type="datetimeFigureOut">
              <a:rPr lang="ru-RU" smtClean="0"/>
              <a:t>01.05.2023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866D1-D20B-457A-8198-1105CC481D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3515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fld id="{2E8E0046-B545-42C8-8D0D-9AA0B7CBEDA8}" type="datetimeFigureOut">
              <a:rPr lang="ru-RU" smtClean="0"/>
              <a:t>01.05.2023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fld id="{D17866D1-D20B-457A-8198-1105CC481D8C}" type="slidenum">
              <a:rPr lang="ru-RU" smtClean="0"/>
              <a:t>‹#›</a:t>
            </a:fld>
            <a:endParaRPr lang="ru-RU"/>
          </a:p>
        </p:txBody>
      </p:sp>
      <p:sp>
        <p:nvSpPr>
          <p:cNvPr id="8" name="Rectangle 7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27350184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fld id="{2E8E0046-B545-42C8-8D0D-9AA0B7CBEDA8}" type="datetimeFigureOut">
              <a:rPr lang="ru-RU" smtClean="0"/>
              <a:t>01.05.2023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fld id="{D17866D1-D20B-457A-8198-1105CC481D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38482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2E8E0046-B545-42C8-8D0D-9AA0B7CBEDA8}" type="datetimeFigureOut">
              <a:rPr lang="ru-RU" smtClean="0"/>
              <a:t>01.05.2023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D17866D1-D20B-457A-8198-1105CC481D8C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Freeform 6" title="Left scallop edge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1772478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70C0"/>
                </a:solidFill>
              </a:rPr>
              <a:t>Детский сад в лицах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Люди и события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598821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600" dirty="0" smtClean="0">
                <a:solidFill>
                  <a:srgbClr val="C00000"/>
                </a:solidFill>
              </a:rPr>
              <a:t>Руководство</a:t>
            </a:r>
            <a:endParaRPr lang="ru-RU" sz="6600" dirty="0">
              <a:solidFill>
                <a:srgbClr val="C00000"/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251678" y="1481070"/>
            <a:ext cx="10178322" cy="5022761"/>
          </a:xfrm>
          <a:solidFill>
            <a:schemeClr val="accent1">
              <a:lumMod val="40000"/>
              <a:lumOff val="60000"/>
            </a:schemeClr>
          </a:solidFill>
          <a:ln w="38100">
            <a:solidFill>
              <a:srgbClr val="0070C0"/>
            </a:solidFill>
          </a:ln>
        </p:spPr>
        <p:txBody>
          <a:bodyPr/>
          <a:lstStyle/>
          <a:p>
            <a:pPr marL="0" indent="0" algn="ctr">
              <a:buNone/>
            </a:pPr>
            <a:r>
              <a:rPr lang="ru-RU" sz="2400" b="1" i="1" dirty="0" smtClean="0">
                <a:solidFill>
                  <a:srgbClr val="00B050"/>
                </a:solidFill>
              </a:rPr>
              <a:t>За свою шестидесятилетнюю историю наш детский сад может похвастаться стабильностью . За все время работы детского сада сменилось всего четыре руководителя! </a:t>
            </a:r>
          </a:p>
          <a:p>
            <a:endParaRPr lang="ru-RU" dirty="0">
              <a:solidFill>
                <a:srgbClr val="00B050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91555" y="2765144"/>
            <a:ext cx="3390316" cy="33903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6098690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1963 - 1983 г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51678" y="1390918"/>
            <a:ext cx="10178322" cy="5087155"/>
          </a:xfrm>
          <a:solidFill>
            <a:schemeClr val="accent1">
              <a:lumMod val="40000"/>
              <a:lumOff val="60000"/>
            </a:schemeClr>
          </a:solidFill>
          <a:ln w="38100">
            <a:solidFill>
              <a:srgbClr val="0070C0"/>
            </a:solidFill>
          </a:ln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b="1" i="1" dirty="0" smtClean="0">
                <a:solidFill>
                  <a:srgbClr val="6C59F9"/>
                </a:solidFill>
              </a:rPr>
              <a:t>Первой заведующей детского сада  была Новикова Валентина Николаевна.</a:t>
            </a:r>
          </a:p>
          <a:p>
            <a:pPr marL="0" indent="0">
              <a:buNone/>
            </a:pPr>
            <a:r>
              <a:rPr lang="ru-RU" b="1" i="1" dirty="0" smtClean="0">
                <a:solidFill>
                  <a:srgbClr val="6C59F9"/>
                </a:solidFill>
              </a:rPr>
              <a:t>Это был очень сильный, целеустремленный руководитель. За 20 лет работы на посту заведующей Валентина Николаевна смогла создать сплоченный коллектив. Для многих педагогов работа в нашем детском саду в то время стала своеобразным трамплином для карьерного роста:</a:t>
            </a:r>
            <a:endParaRPr lang="ru-RU" b="1" i="1" dirty="0">
              <a:solidFill>
                <a:srgbClr val="6C59F9"/>
              </a:solidFill>
            </a:endParaRPr>
          </a:p>
          <a:p>
            <a:r>
              <a:rPr lang="ru-RU" b="1" i="1" dirty="0" smtClean="0">
                <a:solidFill>
                  <a:srgbClr val="6C59F9"/>
                </a:solidFill>
              </a:rPr>
              <a:t>Макарычева Лидия Александровна работала музыкальным руководителем –                   в дальнейшем стала заведующим детского сада №47</a:t>
            </a:r>
          </a:p>
          <a:p>
            <a:r>
              <a:rPr lang="ru-RU" b="1" i="1" dirty="0" smtClean="0">
                <a:solidFill>
                  <a:srgbClr val="6C59F9"/>
                </a:solidFill>
              </a:rPr>
              <a:t>Карманова </a:t>
            </a:r>
            <a:r>
              <a:rPr lang="ru-RU" b="1" i="1" dirty="0">
                <a:solidFill>
                  <a:srgbClr val="6C59F9"/>
                </a:solidFill>
              </a:rPr>
              <a:t>И</a:t>
            </a:r>
            <a:r>
              <a:rPr lang="ru-RU" b="1" i="1" dirty="0" smtClean="0">
                <a:solidFill>
                  <a:srgbClr val="6C59F9"/>
                </a:solidFill>
              </a:rPr>
              <a:t>нна Дмитриевна   работала воспитателем– в дальнейшем стала преподавателем и затем завучем Кинешемского педагогического училища</a:t>
            </a:r>
          </a:p>
          <a:p>
            <a:r>
              <a:rPr lang="ru-RU" b="1" i="1" dirty="0" smtClean="0">
                <a:solidFill>
                  <a:srgbClr val="6C59F9"/>
                </a:solidFill>
              </a:rPr>
              <a:t>Соловьёва Софья Петровна работала воспитателем-  в дальнейшем стала заведующим детского сада №9</a:t>
            </a:r>
            <a:endParaRPr lang="ru-RU" b="1" i="1" dirty="0">
              <a:solidFill>
                <a:srgbClr val="6C59F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15740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1963-1995г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65915" y="1481070"/>
            <a:ext cx="10464085" cy="5177307"/>
          </a:xfrm>
          <a:solidFill>
            <a:schemeClr val="accent1">
              <a:lumMod val="60000"/>
              <a:lumOff val="40000"/>
            </a:schemeClr>
          </a:solidFill>
          <a:ln w="28575">
            <a:solidFill>
              <a:srgbClr val="0070C0"/>
            </a:solidFill>
          </a:ln>
        </p:spPr>
        <p:txBody>
          <a:bodyPr/>
          <a:lstStyle/>
          <a:p>
            <a:pPr marL="0" indent="0">
              <a:buNone/>
            </a:pPr>
            <a:r>
              <a:rPr lang="ru-RU" b="1" dirty="0" err="1" smtClean="0">
                <a:solidFill>
                  <a:srgbClr val="7030A0"/>
                </a:solidFill>
              </a:rPr>
              <a:t>Леденцова</a:t>
            </a:r>
            <a:r>
              <a:rPr lang="ru-RU" b="1" dirty="0" smtClean="0">
                <a:solidFill>
                  <a:srgbClr val="7030A0"/>
                </a:solidFill>
              </a:rPr>
              <a:t> </a:t>
            </a:r>
            <a:r>
              <a:rPr lang="ru-RU" b="1" dirty="0">
                <a:solidFill>
                  <a:srgbClr val="7030A0"/>
                </a:solidFill>
              </a:rPr>
              <a:t>Т</a:t>
            </a:r>
            <a:r>
              <a:rPr lang="ru-RU" b="1" dirty="0" smtClean="0">
                <a:solidFill>
                  <a:srgbClr val="7030A0"/>
                </a:solidFill>
              </a:rPr>
              <a:t>атьяна Семёновна – проработала заведующей 22 года. 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rgbClr val="7030A0"/>
                </a:solidFill>
              </a:rPr>
              <a:t>                                                               Татьяна Семёновна ( или как между собой в коллективе</a:t>
            </a:r>
          </a:p>
          <a:p>
            <a:pPr marL="0" indent="0">
              <a:buNone/>
            </a:pPr>
            <a:r>
              <a:rPr lang="ru-RU" b="1" dirty="0">
                <a:solidFill>
                  <a:srgbClr val="7030A0"/>
                </a:solidFill>
              </a:rPr>
              <a:t> </a:t>
            </a:r>
            <a:r>
              <a:rPr lang="ru-RU" b="1" dirty="0" smtClean="0">
                <a:solidFill>
                  <a:srgbClr val="7030A0"/>
                </a:solidFill>
              </a:rPr>
              <a:t>                                                             ее ласково называли мама Таня) возглавила  сплоченный</a:t>
            </a:r>
          </a:p>
          <a:p>
            <a:pPr marL="0" indent="0">
              <a:buNone/>
            </a:pPr>
            <a:r>
              <a:rPr lang="ru-RU" b="1" dirty="0">
                <a:solidFill>
                  <a:srgbClr val="7030A0"/>
                </a:solidFill>
              </a:rPr>
              <a:t> </a:t>
            </a:r>
            <a:r>
              <a:rPr lang="ru-RU" b="1" dirty="0" smtClean="0">
                <a:solidFill>
                  <a:srgbClr val="7030A0"/>
                </a:solidFill>
              </a:rPr>
              <a:t>                                                              коллектив с уже устоявшимися традициями . В коллективе</a:t>
            </a:r>
          </a:p>
          <a:p>
            <a:pPr marL="0" indent="0">
              <a:buNone/>
            </a:pPr>
            <a:r>
              <a:rPr lang="ru-RU" b="1" dirty="0">
                <a:solidFill>
                  <a:srgbClr val="7030A0"/>
                </a:solidFill>
              </a:rPr>
              <a:t> </a:t>
            </a:r>
            <a:r>
              <a:rPr lang="ru-RU" b="1" dirty="0" smtClean="0">
                <a:solidFill>
                  <a:srgbClr val="7030A0"/>
                </a:solidFill>
              </a:rPr>
              <a:t>                                                              наравне с педагогами со стажем трудились молодые </a:t>
            </a:r>
          </a:p>
          <a:p>
            <a:pPr marL="0" indent="0">
              <a:buNone/>
            </a:pPr>
            <a:r>
              <a:rPr lang="ru-RU" b="1" dirty="0">
                <a:solidFill>
                  <a:srgbClr val="7030A0"/>
                </a:solidFill>
              </a:rPr>
              <a:t> </a:t>
            </a:r>
            <a:r>
              <a:rPr lang="ru-RU" b="1" dirty="0" smtClean="0">
                <a:solidFill>
                  <a:srgbClr val="7030A0"/>
                </a:solidFill>
              </a:rPr>
              <a:t>                                                                специалисты. К каждому она находила подход, с каждым </a:t>
            </a:r>
          </a:p>
          <a:p>
            <a:pPr marL="0" indent="0">
              <a:buNone/>
            </a:pPr>
            <a:r>
              <a:rPr lang="ru-RU" b="1" dirty="0">
                <a:solidFill>
                  <a:srgbClr val="7030A0"/>
                </a:solidFill>
              </a:rPr>
              <a:t> </a:t>
            </a:r>
            <a:r>
              <a:rPr lang="ru-RU" b="1" dirty="0" smtClean="0">
                <a:solidFill>
                  <a:srgbClr val="7030A0"/>
                </a:solidFill>
              </a:rPr>
              <a:t>                                                               членом коллектива могла договориться, заинтересовать,</a:t>
            </a:r>
          </a:p>
          <a:p>
            <a:pPr marL="0" indent="0">
              <a:buNone/>
            </a:pPr>
            <a:r>
              <a:rPr lang="ru-RU" b="1" dirty="0">
                <a:solidFill>
                  <a:srgbClr val="7030A0"/>
                </a:solidFill>
              </a:rPr>
              <a:t> </a:t>
            </a:r>
            <a:r>
              <a:rPr lang="ru-RU" b="1" dirty="0" smtClean="0">
                <a:solidFill>
                  <a:srgbClr val="7030A0"/>
                </a:solidFill>
              </a:rPr>
              <a:t>                                                              похвалить, а если нужно и пожурить.</a:t>
            </a:r>
            <a:endParaRPr lang="ru-RU" b="1" dirty="0">
              <a:solidFill>
                <a:srgbClr val="7030A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lum bright="-20000" contrast="40000"/>
          </a:blip>
          <a:stretch>
            <a:fillRect/>
          </a:stretch>
        </p:blipFill>
        <p:spPr>
          <a:xfrm>
            <a:off x="1251678" y="2213462"/>
            <a:ext cx="2653048" cy="344309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6575822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1995-2007г.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51678" y="1197735"/>
            <a:ext cx="10178322" cy="5563674"/>
          </a:xfrm>
          <a:solidFill>
            <a:schemeClr val="accent1">
              <a:lumMod val="60000"/>
              <a:lumOff val="40000"/>
            </a:schemeClr>
          </a:solidFill>
          <a:ln w="38100">
            <a:solidFill>
              <a:srgbClr val="0070C0"/>
            </a:solidFill>
          </a:ln>
        </p:spPr>
        <p:txBody>
          <a:bodyPr>
            <a:normAutofit/>
          </a:bodyPr>
          <a:lstStyle/>
          <a:p>
            <a:r>
              <a:rPr lang="ru-RU" b="1" i="1" dirty="0" err="1" smtClean="0">
                <a:solidFill>
                  <a:srgbClr val="7030A0"/>
                </a:solidFill>
              </a:rPr>
              <a:t>Беленёва</a:t>
            </a:r>
            <a:r>
              <a:rPr lang="ru-RU" b="1" i="1" dirty="0" smtClean="0">
                <a:solidFill>
                  <a:srgbClr val="7030A0"/>
                </a:solidFill>
              </a:rPr>
              <a:t> Галина Фёдоровна- 12 лет руководила детским садом.</a:t>
            </a:r>
          </a:p>
          <a:p>
            <a:pPr marL="0" indent="0">
              <a:buNone/>
            </a:pPr>
            <a:r>
              <a:rPr lang="ru-RU" b="1" i="1" dirty="0" smtClean="0">
                <a:solidFill>
                  <a:srgbClr val="7030A0"/>
                </a:solidFill>
              </a:rPr>
              <a:t>                                                      </a:t>
            </a:r>
            <a:r>
              <a:rPr lang="ru-RU" b="1" i="1" dirty="0" smtClean="0">
                <a:solidFill>
                  <a:srgbClr val="7030A0"/>
                </a:solidFill>
              </a:rPr>
              <a:t>1967-1970 г.- </a:t>
            </a:r>
            <a:r>
              <a:rPr lang="ru-RU" b="1" i="1" dirty="0" smtClean="0">
                <a:solidFill>
                  <a:srgbClr val="7030A0"/>
                </a:solidFill>
              </a:rPr>
              <a:t>учёба в Кинешемском педагогическом училище</a:t>
            </a:r>
          </a:p>
          <a:p>
            <a:pPr marL="0" indent="0">
              <a:buNone/>
            </a:pPr>
            <a:r>
              <a:rPr lang="ru-RU" b="1" i="1" dirty="0" smtClean="0">
                <a:solidFill>
                  <a:srgbClr val="7030A0"/>
                </a:solidFill>
              </a:rPr>
              <a:t>                                                     </a:t>
            </a:r>
            <a:r>
              <a:rPr lang="ru-RU" b="1" i="1" dirty="0" smtClean="0">
                <a:solidFill>
                  <a:srgbClr val="7030A0"/>
                </a:solidFill>
              </a:rPr>
              <a:t>1971-1978 г.- </a:t>
            </a:r>
            <a:r>
              <a:rPr lang="ru-RU" b="1" i="1" dirty="0" smtClean="0">
                <a:solidFill>
                  <a:srgbClr val="7030A0"/>
                </a:solidFill>
              </a:rPr>
              <a:t>работала воспитателем в </a:t>
            </a:r>
            <a:r>
              <a:rPr lang="ru-RU" b="1" i="1" dirty="0" smtClean="0">
                <a:solidFill>
                  <a:srgbClr val="7030A0"/>
                </a:solidFill>
              </a:rPr>
              <a:t>детском саду </a:t>
            </a:r>
            <a:r>
              <a:rPr lang="ru-RU" b="1" i="1" dirty="0" smtClean="0">
                <a:solidFill>
                  <a:srgbClr val="7030A0"/>
                </a:solidFill>
              </a:rPr>
              <a:t>№9</a:t>
            </a:r>
          </a:p>
          <a:p>
            <a:pPr marL="0" indent="0">
              <a:buNone/>
            </a:pPr>
            <a:r>
              <a:rPr lang="ru-RU" b="1" i="1" dirty="0">
                <a:solidFill>
                  <a:srgbClr val="7030A0"/>
                </a:solidFill>
              </a:rPr>
              <a:t> </a:t>
            </a:r>
            <a:r>
              <a:rPr lang="ru-RU" b="1" i="1" dirty="0" smtClean="0">
                <a:solidFill>
                  <a:srgbClr val="7030A0"/>
                </a:solidFill>
              </a:rPr>
              <a:t>                                                     </a:t>
            </a:r>
            <a:r>
              <a:rPr lang="ru-RU" b="1" i="1" dirty="0" smtClean="0">
                <a:solidFill>
                  <a:srgbClr val="7030A0"/>
                </a:solidFill>
              </a:rPr>
              <a:t>1978-1983 г- работала воспитателем  </a:t>
            </a:r>
            <a:r>
              <a:rPr lang="ru-RU" b="1" i="1" dirty="0" smtClean="0">
                <a:solidFill>
                  <a:srgbClr val="7030A0"/>
                </a:solidFill>
              </a:rPr>
              <a:t>в детском саду № </a:t>
            </a:r>
            <a:r>
              <a:rPr lang="ru-RU" b="1" i="1" dirty="0" smtClean="0">
                <a:solidFill>
                  <a:srgbClr val="7030A0"/>
                </a:solidFill>
              </a:rPr>
              <a:t>47</a:t>
            </a:r>
          </a:p>
          <a:p>
            <a:pPr marL="0" indent="0">
              <a:buNone/>
            </a:pPr>
            <a:r>
              <a:rPr lang="ru-RU" b="1" i="1" dirty="0">
                <a:solidFill>
                  <a:srgbClr val="7030A0"/>
                </a:solidFill>
              </a:rPr>
              <a:t> </a:t>
            </a:r>
            <a:r>
              <a:rPr lang="ru-RU" b="1" i="1" dirty="0" smtClean="0">
                <a:solidFill>
                  <a:srgbClr val="7030A0"/>
                </a:solidFill>
              </a:rPr>
              <a:t>                                                     1983-1985 г- работала заведующим в детском саду №47</a:t>
            </a:r>
            <a:endParaRPr lang="ru-RU" b="1" i="1" dirty="0" smtClean="0">
              <a:solidFill>
                <a:srgbClr val="7030A0"/>
              </a:solidFill>
            </a:endParaRPr>
          </a:p>
          <a:p>
            <a:pPr marL="0" indent="0">
              <a:buNone/>
            </a:pPr>
            <a:r>
              <a:rPr lang="ru-RU" b="1" i="1" dirty="0">
                <a:solidFill>
                  <a:srgbClr val="7030A0"/>
                </a:solidFill>
              </a:rPr>
              <a:t> </a:t>
            </a:r>
            <a:r>
              <a:rPr lang="ru-RU" b="1" i="1" dirty="0" smtClean="0">
                <a:solidFill>
                  <a:srgbClr val="7030A0"/>
                </a:solidFill>
              </a:rPr>
              <a:t>                                                      1995-2007- работала заведующей в детском саду №44</a:t>
            </a:r>
          </a:p>
          <a:p>
            <a:pPr marL="0" indent="0">
              <a:buNone/>
            </a:pPr>
            <a:r>
              <a:rPr lang="ru-RU" b="1" i="1" dirty="0">
                <a:solidFill>
                  <a:srgbClr val="7030A0"/>
                </a:solidFill>
              </a:rPr>
              <a:t> </a:t>
            </a:r>
            <a:r>
              <a:rPr lang="ru-RU" b="1" i="1" dirty="0" smtClean="0">
                <a:solidFill>
                  <a:srgbClr val="7030A0"/>
                </a:solidFill>
              </a:rPr>
              <a:t>                                                        Галина Фёдоровна пришла в наш коллектив с уже богатым </a:t>
            </a:r>
          </a:p>
          <a:p>
            <a:pPr marL="0" indent="0">
              <a:buNone/>
            </a:pPr>
            <a:r>
              <a:rPr lang="ru-RU" b="1" i="1" dirty="0">
                <a:solidFill>
                  <a:srgbClr val="7030A0"/>
                </a:solidFill>
              </a:rPr>
              <a:t> </a:t>
            </a:r>
            <a:r>
              <a:rPr lang="ru-RU" b="1" i="1" dirty="0" smtClean="0">
                <a:solidFill>
                  <a:srgbClr val="7030A0"/>
                </a:solidFill>
              </a:rPr>
              <a:t>                                                      опытом работы в дошкольном образовании. Она начинала </a:t>
            </a:r>
          </a:p>
          <a:p>
            <a:pPr marL="0" indent="0">
              <a:buNone/>
            </a:pPr>
            <a:r>
              <a:rPr lang="ru-RU" b="1" i="1" dirty="0">
                <a:solidFill>
                  <a:srgbClr val="7030A0"/>
                </a:solidFill>
              </a:rPr>
              <a:t> </a:t>
            </a:r>
            <a:r>
              <a:rPr lang="ru-RU" b="1" i="1" dirty="0" smtClean="0">
                <a:solidFill>
                  <a:srgbClr val="7030A0"/>
                </a:solidFill>
              </a:rPr>
              <a:t>                                                      свой трудовой путь с рядового воспитателя и как никто                </a:t>
            </a:r>
          </a:p>
          <a:p>
            <a:pPr marL="0" indent="0">
              <a:buNone/>
            </a:pPr>
            <a:r>
              <a:rPr lang="ru-RU" b="1" i="1" dirty="0" smtClean="0">
                <a:solidFill>
                  <a:srgbClr val="7030A0"/>
                </a:solidFill>
              </a:rPr>
              <a:t>                                                       другой знала и ценила труд педагога. Ей по плечу были</a:t>
            </a:r>
          </a:p>
          <a:p>
            <a:pPr marL="0" indent="0">
              <a:buNone/>
            </a:pPr>
            <a:r>
              <a:rPr lang="ru-RU" b="1" i="1" dirty="0" smtClean="0">
                <a:solidFill>
                  <a:srgbClr val="7030A0"/>
                </a:solidFill>
              </a:rPr>
              <a:t>                                                       любые проблемы. Она вставала на защиту  любого                                 </a:t>
            </a:r>
          </a:p>
          <a:p>
            <a:pPr marL="0" indent="0">
              <a:buNone/>
            </a:pPr>
            <a:r>
              <a:rPr lang="ru-RU" b="1" i="1" dirty="0">
                <a:solidFill>
                  <a:srgbClr val="7030A0"/>
                </a:solidFill>
              </a:rPr>
              <a:t> </a:t>
            </a:r>
            <a:r>
              <a:rPr lang="ru-RU" b="1" i="1" dirty="0" smtClean="0">
                <a:solidFill>
                  <a:srgbClr val="7030A0"/>
                </a:solidFill>
              </a:rPr>
              <a:t>                                                       сотрудника нашего детского сада.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2137" y="1874517"/>
            <a:ext cx="2417043" cy="359476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5804855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2007 г.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30310" y="1275008"/>
            <a:ext cx="10560676" cy="5409127"/>
          </a:xfrm>
          <a:solidFill>
            <a:schemeClr val="accent1">
              <a:lumMod val="60000"/>
              <a:lumOff val="40000"/>
            </a:schemeClr>
          </a:solidFill>
          <a:ln w="38100">
            <a:solidFill>
              <a:srgbClr val="0070C0"/>
            </a:solidFill>
          </a:ln>
        </p:spPr>
        <p:txBody>
          <a:bodyPr/>
          <a:lstStyle/>
          <a:p>
            <a:r>
              <a:rPr lang="ru-RU" b="1" i="1" dirty="0" smtClean="0">
                <a:solidFill>
                  <a:srgbClr val="7030A0"/>
                </a:solidFill>
              </a:rPr>
              <a:t>Воробьёва </a:t>
            </a:r>
            <a:r>
              <a:rPr lang="ru-RU" b="1" i="1" dirty="0">
                <a:solidFill>
                  <a:srgbClr val="7030A0"/>
                </a:solidFill>
              </a:rPr>
              <a:t>С</a:t>
            </a:r>
            <a:r>
              <a:rPr lang="ru-RU" b="1" i="1" dirty="0" smtClean="0">
                <a:solidFill>
                  <a:srgbClr val="7030A0"/>
                </a:solidFill>
              </a:rPr>
              <a:t>ветлана Николаевна – с 2007 г. и по настоящее время руководит МБДОУ д/с №44</a:t>
            </a:r>
          </a:p>
          <a:p>
            <a:pPr marL="0" indent="0">
              <a:buNone/>
            </a:pPr>
            <a:r>
              <a:rPr lang="ru-RU" b="1" i="1" dirty="0" smtClean="0">
                <a:solidFill>
                  <a:srgbClr val="7030A0"/>
                </a:solidFill>
              </a:rPr>
              <a:t>                                                                  Светлана Николаевна придя на должность заведующего</a:t>
            </a:r>
          </a:p>
          <a:p>
            <a:pPr marL="0" indent="0">
              <a:buNone/>
            </a:pPr>
            <a:r>
              <a:rPr lang="ru-RU" b="1" i="1" dirty="0">
                <a:solidFill>
                  <a:srgbClr val="7030A0"/>
                </a:solidFill>
              </a:rPr>
              <a:t> </a:t>
            </a:r>
            <a:r>
              <a:rPr lang="ru-RU" b="1" i="1" dirty="0" smtClean="0">
                <a:solidFill>
                  <a:srgbClr val="7030A0"/>
                </a:solidFill>
              </a:rPr>
              <a:t>                                                                  нашего детского сада , не могла похвастаться</a:t>
            </a:r>
          </a:p>
          <a:p>
            <a:pPr marL="0" indent="0">
              <a:buNone/>
            </a:pPr>
            <a:r>
              <a:rPr lang="ru-RU" b="1" i="1" dirty="0">
                <a:solidFill>
                  <a:srgbClr val="7030A0"/>
                </a:solidFill>
              </a:rPr>
              <a:t> </a:t>
            </a:r>
            <a:r>
              <a:rPr lang="ru-RU" b="1" i="1" dirty="0" smtClean="0">
                <a:solidFill>
                  <a:srgbClr val="7030A0"/>
                </a:solidFill>
              </a:rPr>
              <a:t>                                                                  имеющимся  опытом, как ее предыдущие коллеги. Много        </a:t>
            </a:r>
          </a:p>
          <a:p>
            <a:pPr marL="0" indent="0">
              <a:buNone/>
            </a:pPr>
            <a:r>
              <a:rPr lang="ru-RU" b="1" i="1" dirty="0" smtClean="0">
                <a:solidFill>
                  <a:srgbClr val="7030A0"/>
                </a:solidFill>
              </a:rPr>
              <a:t>                                                                   пришлось постигать впервые. Но то что она уже 16 лет </a:t>
            </a:r>
            <a:endParaRPr lang="ru-RU" b="1" i="1" dirty="0">
              <a:solidFill>
                <a:srgbClr val="7030A0"/>
              </a:solidFill>
            </a:endParaRPr>
          </a:p>
          <a:p>
            <a:pPr marL="0" indent="0">
              <a:buNone/>
            </a:pPr>
            <a:r>
              <a:rPr lang="ru-RU" b="1" i="1" dirty="0" smtClean="0">
                <a:solidFill>
                  <a:srgbClr val="7030A0"/>
                </a:solidFill>
              </a:rPr>
              <a:t>                                                                    руководит детским садом говорит о том , что у неё все</a:t>
            </a:r>
          </a:p>
          <a:p>
            <a:pPr marL="0" indent="0">
              <a:buNone/>
            </a:pPr>
            <a:r>
              <a:rPr lang="ru-RU" b="1" i="1" dirty="0">
                <a:solidFill>
                  <a:srgbClr val="7030A0"/>
                </a:solidFill>
              </a:rPr>
              <a:t> </a:t>
            </a:r>
            <a:r>
              <a:rPr lang="ru-RU" b="1" i="1" dirty="0" smtClean="0">
                <a:solidFill>
                  <a:srgbClr val="7030A0"/>
                </a:solidFill>
              </a:rPr>
              <a:t>                                                                   получилось!           </a:t>
            </a:r>
          </a:p>
          <a:p>
            <a:pPr marL="0" indent="0">
              <a:buNone/>
            </a:pPr>
            <a:r>
              <a:rPr lang="ru-RU" b="1" i="1" dirty="0">
                <a:solidFill>
                  <a:srgbClr val="7030A0"/>
                </a:solidFill>
              </a:rPr>
              <a:t> </a:t>
            </a:r>
            <a:r>
              <a:rPr lang="ru-RU" b="1" i="1" dirty="0" smtClean="0">
                <a:solidFill>
                  <a:srgbClr val="7030A0"/>
                </a:solidFill>
              </a:rPr>
              <a:t>                                                                   И многое ещё впереди!</a:t>
            </a:r>
          </a:p>
          <a:p>
            <a:pPr marL="0" indent="0">
              <a:buNone/>
            </a:pPr>
            <a:r>
              <a:rPr lang="ru-RU" dirty="0"/>
              <a:t> </a:t>
            </a:r>
            <a:r>
              <a:rPr lang="ru-RU" dirty="0" smtClean="0"/>
              <a:t>                                                           </a:t>
            </a:r>
          </a:p>
          <a:p>
            <a:pPr marL="0" indent="0">
              <a:buNone/>
            </a:pPr>
            <a:r>
              <a:rPr lang="ru-RU" dirty="0"/>
              <a:t> </a:t>
            </a:r>
            <a:r>
              <a:rPr lang="ru-RU" dirty="0" smtClean="0"/>
              <a:t>                                                              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3898" r="4901"/>
          <a:stretch/>
        </p:blipFill>
        <p:spPr>
          <a:xfrm>
            <a:off x="1251678" y="2209046"/>
            <a:ext cx="3013657" cy="354104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86571683"/>
      </p:ext>
    </p:extLst>
  </p:cSld>
  <p:clrMapOvr>
    <a:masterClrMapping/>
  </p:clrMapOvr>
</p:sld>
</file>

<file path=ppt/theme/theme1.xml><?xml version="1.0" encoding="utf-8"?>
<a:theme xmlns:a="http://schemas.openxmlformats.org/drawingml/2006/main" name="Badge">
  <a:themeElements>
    <a:clrScheme name="Обычная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Badge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dg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A1A3E1F0-B5EF-49C5-810A-B1B32AEDDC8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TM10001106[[fn=Эмблема]]</Template>
  <TotalTime>180</TotalTime>
  <Words>397</Words>
  <Application>Microsoft Office PowerPoint</Application>
  <PresentationFormat>Широкоэкранный</PresentationFormat>
  <Paragraphs>43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1" baseType="lpstr">
      <vt:lpstr>Arial</vt:lpstr>
      <vt:lpstr>Corbel</vt:lpstr>
      <vt:lpstr>Gill Sans MT</vt:lpstr>
      <vt:lpstr>Impact</vt:lpstr>
      <vt:lpstr>Badge</vt:lpstr>
      <vt:lpstr>Детский сад в лицах</vt:lpstr>
      <vt:lpstr>Руководство</vt:lpstr>
      <vt:lpstr>1963 - 1983 г</vt:lpstr>
      <vt:lpstr>1963-1995г</vt:lpstr>
      <vt:lpstr>1995-2007г.</vt:lpstr>
      <vt:lpstr>2007 г.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Детский сад в лицах</dc:title>
  <dc:creator>Пользователь</dc:creator>
  <cp:lastModifiedBy>Пользователь</cp:lastModifiedBy>
  <cp:revision>20</cp:revision>
  <dcterms:created xsi:type="dcterms:W3CDTF">2023-04-29T17:12:18Z</dcterms:created>
  <dcterms:modified xsi:type="dcterms:W3CDTF">2023-05-01T06:05:53Z</dcterms:modified>
</cp:coreProperties>
</file>