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3" r:id="rId5"/>
    <p:sldId id="267" r:id="rId6"/>
    <p:sldId id="261" r:id="rId7"/>
    <p:sldId id="266" r:id="rId8"/>
    <p:sldId id="268" r:id="rId9"/>
    <p:sldId id="269" r:id="rId10"/>
    <p:sldId id="270" r:id="rId11"/>
    <p:sldId id="271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AEA"/>
    <a:srgbClr val="DDDDDD"/>
    <a:srgbClr val="FFFFCC"/>
    <a:srgbClr val="712703"/>
    <a:srgbClr val="A9915D"/>
    <a:srgbClr val="AD9861"/>
    <a:srgbClr val="8A733F"/>
    <a:srgbClr val="FCFCE9"/>
    <a:srgbClr val="F5F1BF"/>
    <a:srgbClr val="B39E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6433" autoAdjust="0"/>
  </p:normalViewPr>
  <p:slideViewPr>
    <p:cSldViewPr snapToGrid="0">
      <p:cViewPr varScale="1">
        <p:scale>
          <a:sx n="67" d="100"/>
          <a:sy n="67" d="100"/>
        </p:scale>
        <p:origin x="-129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t>15.09.2023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479634" y="1783719"/>
            <a:ext cx="184731" cy="10669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7600"/>
              </a:lnSpc>
            </a:pPr>
            <a:endParaRPr lang="ru-RU" sz="7200" b="1" dirty="0">
              <a:ln w="19050">
                <a:solidFill>
                  <a:srgbClr val="712703"/>
                </a:solidFill>
              </a:ln>
              <a:gradFill flip="none" rotWithShape="1">
                <a:gsLst>
                  <a:gs pos="0">
                    <a:srgbClr val="B39E67"/>
                  </a:gs>
                  <a:gs pos="42000">
                    <a:srgbClr val="F5F1BF"/>
                  </a:gs>
                  <a:gs pos="83000">
                    <a:srgbClr val="A9915D"/>
                  </a:gs>
                  <a:gs pos="100000">
                    <a:srgbClr val="8A733F"/>
                  </a:gs>
                </a:gsLst>
                <a:lin ang="0" scaled="1"/>
                <a:tileRect/>
              </a:gradFill>
              <a:effectLst>
                <a:glow rad="63500">
                  <a:schemeClr val="accent4">
                    <a:alpha val="40000"/>
                  </a:schemeClr>
                </a:glow>
              </a:effectLst>
              <a:latin typeface="Lobster" panose="02000506000000020003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2846" y="5929406"/>
            <a:ext cx="30954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Сургут,2022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11547" y="2317198"/>
            <a:ext cx="63576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Опыт организации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воспитательной деятельности 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в классе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25283" y="560717"/>
            <a:ext cx="5745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НШ «Прогимназия»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108" y="3406071"/>
            <a:ext cx="3694522" cy="2770892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9881"/>
            <a:ext cx="9383841" cy="7037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22154" y="1172926"/>
            <a:ext cx="39254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>
                <a:latin typeface="Times New Roman" panose="02020603050405020304" pitchFamily="18" charset="0"/>
                <a:cs typeface="Times New Roman" panose="02020603050405020304" pitchFamily="18" charset="0"/>
              </a:rPr>
              <a:t>Акция «Кормушка»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03" y="2100622"/>
            <a:ext cx="3926097" cy="2944573"/>
          </a:xfrm>
          <a:prstGeom prst="rect">
            <a:avLst/>
          </a:prstGeom>
        </p:spPr>
      </p:pic>
      <p:pic>
        <p:nvPicPr>
          <p:cNvPr id="8" name="Рисунок 7" descr="C:\Users\User\Downloads\фото 2 (1)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099" y="961493"/>
            <a:ext cx="3623061" cy="2748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User\Downloads\фото 4 (1)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409" y="3811247"/>
            <a:ext cx="3694262" cy="264993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4917057" y="380010"/>
            <a:ext cx="30968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«Спаси дерево»</a:t>
            </a:r>
          </a:p>
        </p:txBody>
      </p:sp>
    </p:spTree>
    <p:extLst>
      <p:ext uri="{BB962C8B-B14F-4D97-AF65-F5344CB8AC3E}">
        <p14:creationId xmlns:p14="http://schemas.microsoft.com/office/powerpoint/2010/main" val="388570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108" y="3406071"/>
            <a:ext cx="3694522" cy="2770892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637" y="0"/>
            <a:ext cx="9383841" cy="7037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87260" y="2587925"/>
            <a:ext cx="6236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Спасибо за внимание!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189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91463" y="1407313"/>
            <a:ext cx="2294545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ru-RU" sz="2400" dirty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5992" y="1276708"/>
            <a:ext cx="7772400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воспитательной работы: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в детях способности к самореализации.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Сформировать в каждом ребенке общечеловеческие ценности, добродетели: любовь к ближнему, сострадание, справедливость, нравственные устои.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Сформировать культуру общения.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Воспитать потребность в созидательной деятельности, творческом разви­тии.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чувство толерантности, терпимости, уважение к чужим традициям.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en-US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50000"/>
              </a:lnSpc>
              <a:spcAft>
                <a:spcPts val="0"/>
              </a:spcAft>
            </a:pP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268082" y="483079"/>
            <a:ext cx="6219645" cy="646331"/>
          </a:xfrm>
          <a:prstGeom prst="rect">
            <a:avLst/>
          </a:prstGeom>
          <a:solidFill>
            <a:srgbClr val="DDDDDD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воспитательной работы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66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108" y="3406071"/>
            <a:ext cx="3694522" cy="2770892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9841" y="-179881"/>
            <a:ext cx="9383841" cy="7037881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/>
        </p:spPr>
      </p:pic>
      <p:sp>
        <p:nvSpPr>
          <p:cNvPr id="3" name="Прямоугольник 2"/>
          <p:cNvSpPr/>
          <p:nvPr/>
        </p:nvSpPr>
        <p:spPr>
          <a:xfrm>
            <a:off x="1000664" y="1483744"/>
            <a:ext cx="715129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Обучение нравственности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основа любой системы воспитания и образования.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нравственных качеств личности осуществляется через слушание и обсуждение сказок, игр,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тренинговых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упражнений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71108" y="707366"/>
            <a:ext cx="5885632" cy="584775"/>
          </a:xfrm>
          <a:prstGeom prst="rect">
            <a:avLst/>
          </a:prstGeom>
          <a:solidFill>
            <a:srgbClr val="DDDDDD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Обучение нравственности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 descr="C:\Users\Пользователь\Pictures\Downloads\фото (1)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00377" y="3925020"/>
            <a:ext cx="3502015" cy="24498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31132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108" y="3406071"/>
            <a:ext cx="3694522" cy="2770892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2870"/>
            <a:ext cx="9383841" cy="7037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6474786"/>
              </p:ext>
            </p:extLst>
          </p:nvPr>
        </p:nvGraphicFramePr>
        <p:xfrm>
          <a:off x="715992" y="1302592"/>
          <a:ext cx="8117457" cy="5330227"/>
        </p:xfrm>
        <a:graphic>
          <a:graphicData uri="http://schemas.openxmlformats.org/drawingml/2006/table">
            <a:tbl>
              <a:tblPr firstRow="1" firstCol="1" bandRow="1"/>
              <a:tblGrid>
                <a:gridCol w="793631">
                  <a:extLst>
                    <a:ext uri="{9D8B030D-6E8A-4147-A177-3AD203B41FA5}">
                      <a16:colId xmlns="" xmlns:a16="http://schemas.microsoft.com/office/drawing/2014/main" val="4154816304"/>
                    </a:ext>
                  </a:extLst>
                </a:gridCol>
                <a:gridCol w="3136493">
                  <a:extLst>
                    <a:ext uri="{9D8B030D-6E8A-4147-A177-3AD203B41FA5}">
                      <a16:colId xmlns="" xmlns:a16="http://schemas.microsoft.com/office/drawing/2014/main" val="878069868"/>
                    </a:ext>
                  </a:extLst>
                </a:gridCol>
                <a:gridCol w="4187333">
                  <a:extLst>
                    <a:ext uri="{9D8B030D-6E8A-4147-A177-3AD203B41FA5}">
                      <a16:colId xmlns="" xmlns:a16="http://schemas.microsoft.com/office/drawing/2014/main" val="1183335597"/>
                    </a:ext>
                  </a:extLst>
                </a:gridCol>
              </a:tblGrid>
              <a:tr h="3811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spc="1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№п/п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11" marR="60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spc="1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Нравственные качества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11" marR="60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spc="1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Формы деятельности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11" marR="60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699544070"/>
                  </a:ext>
                </a:extLst>
              </a:tr>
              <a:tr h="9878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spc="1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11" marR="60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Умение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прощать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11" marR="608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Игра «Цветок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примирения»,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рисунок «Когда земля прощает нас»,  сценка «Учимся прощать»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11" marR="608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286672366"/>
                  </a:ext>
                </a:extLst>
              </a:tr>
              <a:tr h="9878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spc="1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11" marR="60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Правдивость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11" marR="608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Игра «Сердечко честности», рисунок «Солнышко правдивости», творческое задание «Честные люди»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11" marR="608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773394528"/>
                  </a:ext>
                </a:extLst>
              </a:tr>
              <a:tr h="6514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spc="1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11" marR="60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Сострадание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11" marR="608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Игра «Добрый лесник», рисунок «Помогаем людям».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11" marR="608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192534403"/>
                  </a:ext>
                </a:extLst>
              </a:tr>
              <a:tr h="9878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spc="1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11" marR="60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Бескорыстие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11" marR="608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Игра «Подумаем о доброте», беседа по сказке «Осколок доброты», рисунок «Фея доброты»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11" marR="608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978464212"/>
                  </a:ext>
                </a:extLst>
              </a:tr>
              <a:tr h="10933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spc="1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11" marR="60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Добросердечие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11" marR="608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Игра «Доброе сердце», творческое задание «Сердце - цветок», сценка «Доброе сердце»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11" marR="608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848707642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138686" y="483079"/>
            <a:ext cx="7056407" cy="584775"/>
          </a:xfrm>
          <a:prstGeom prst="rect">
            <a:avLst/>
          </a:prstGeom>
          <a:solidFill>
            <a:srgbClr val="DDDDDD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/>
              <a:t>    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воспитательной  работы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955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108" y="3406071"/>
            <a:ext cx="3694522" cy="2770892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921" y="0"/>
            <a:ext cx="9383841" cy="7037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23026" y="526209"/>
            <a:ext cx="7453223" cy="613245"/>
          </a:xfrm>
          <a:prstGeom prst="rect">
            <a:avLst/>
          </a:prstGeom>
          <a:solidFill>
            <a:srgbClr val="DDDDDD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Игра </a:t>
            </a:r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«Цветок примирения»</a:t>
            </a:r>
            <a:endParaRPr lang="ru-RU" sz="32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2257" y="1259357"/>
            <a:ext cx="5101561" cy="518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Принести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класс какой-либо цветок. Это волшебный цветок примирения, который дети должны передавать друг другу по кругу. Когда цветок попадает к кому-либо из детей, этот ребёнок рассказывает, как он помирился или помирится со своим одноклассником. Затем цветок примирения кладётся на видное место в классе, чтобы напоминать детям о том, как важно уметь прощать.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C:\Users\User\Downloads\фото (2)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265399" y="2323795"/>
            <a:ext cx="3599269" cy="26224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357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108" y="3406071"/>
            <a:ext cx="3694522" cy="2770892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7174" y="0"/>
            <a:ext cx="9383841" cy="7037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/>
          <p:nvPr/>
        </p:nvPicPr>
        <p:blipFill>
          <a:blip r:embed="rId4"/>
          <a:stretch>
            <a:fillRect/>
          </a:stretch>
        </p:blipFill>
        <p:spPr>
          <a:xfrm>
            <a:off x="580796" y="1690689"/>
            <a:ext cx="4080834" cy="2636095"/>
          </a:xfrm>
          <a:prstGeom prst="rect">
            <a:avLst/>
          </a:prstGeom>
        </p:spPr>
      </p:pic>
      <p:pic>
        <p:nvPicPr>
          <p:cNvPr id="9" name="Рисунок 8" descr="C:\Users\User\Downloads\фото (3)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9484" y="3889905"/>
            <a:ext cx="3881886" cy="2564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87725" y="489514"/>
            <a:ext cx="7323827" cy="584775"/>
          </a:xfrm>
          <a:prstGeom prst="rect">
            <a:avLst/>
          </a:prstGeom>
          <a:solidFill>
            <a:srgbClr val="DDDDDD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Тренинговые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упражнения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3321" y="1992702"/>
            <a:ext cx="32262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«Ругаемся овощами и фруктами»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87725" y="4822166"/>
            <a:ext cx="36187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«Облака»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79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108" y="3406071"/>
            <a:ext cx="3694522" cy="2770892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83841" cy="7037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23026" y="2497442"/>
            <a:ext cx="7686136" cy="2042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Задание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самому себе каждый ребёнок записывает по секрету «от других», кладёт в конверт и сдаёт учителю до указанного срока на конверте.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16838" y="810883"/>
            <a:ext cx="7592324" cy="1353191"/>
          </a:xfrm>
          <a:prstGeom prst="rect">
            <a:avLst/>
          </a:prstGeom>
          <a:solidFill>
            <a:srgbClr val="DDDDDD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Приём 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самообязательство </a:t>
            </a:r>
            <a:endParaRPr lang="ru-RU" sz="3200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«</a:t>
            </a:r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Дай задание самому себе</a:t>
            </a:r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38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108" y="3406071"/>
            <a:ext cx="3694522" cy="2770892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909" y="0"/>
            <a:ext cx="9383841" cy="7037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00665" y="526377"/>
            <a:ext cx="7280694" cy="613245"/>
          </a:xfrm>
          <a:prstGeom prst="rect">
            <a:avLst/>
          </a:prstGeom>
          <a:solidFill>
            <a:srgbClr val="DDDDDD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Игра </a:t>
            </a:r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«Доброе сердце»</a:t>
            </a:r>
            <a:endParaRPr lang="ru-RU" sz="32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2257" y="1300873"/>
            <a:ext cx="7539486" cy="2921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Один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ученик  играет роль «доброго сердца». Он выходит за дверь и думает, что доброго он может сделать для кого-то из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ребят.Учитель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открывает дверь и говорит: Дверь свою мы распахнём, сердце доброе зовём».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«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Доброе сердце» заходит, берёт одного из детей за руку, выводит на середину круга и говорит, что «оно  сегодня доброго сделает для этого человека.</a:t>
            </a:r>
            <a:endParaRPr lang="ru-RU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5894" y="4388865"/>
            <a:ext cx="3348127" cy="2127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29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108" y="3406071"/>
            <a:ext cx="3694522" cy="2770892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37" y="0"/>
            <a:ext cx="9383841" cy="7037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25822" y="515411"/>
            <a:ext cx="6236898" cy="461665"/>
          </a:xfrm>
          <a:prstGeom prst="rect">
            <a:avLst/>
          </a:prstGeom>
          <a:solidFill>
            <a:srgbClr val="EAEAEA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 результаты и эффекты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05774" y="977077"/>
            <a:ext cx="7609576" cy="5732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1.Уважать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чужое мнение, будучи несогласным с ним.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Проявлять тактичность и доброжелательность в обще­нии.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Быть сострадательными к чужому горю. Совместно с родителями участвовать в благотворительных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акциях. «Белая ромашка»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Не обижать животных и птиц, беречь растения. Участвовать в городских конкурсах «Кормушка», «Спаси дерево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Различать добро и зло, давать правильную оценку по­ступков литературных героев, уметь мысленно ставить себя в аналогичную ситуацию.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Проявлять положительные моральные качества в дос­тойном поведении, поступках.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Быть доброжелательными.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Быть опрятными, соблюдать порядок на своем рабочем месте, содержать в чистоте свои книги и тетради.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 Уважительно относиться к родителям, старшим, сверстникам и младшим.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9893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895</TotalTime>
  <Words>552</Words>
  <Application>Microsoft Office PowerPoint</Application>
  <PresentationFormat>Экран (4:3)</PresentationFormat>
  <Paragraphs>59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Гульнара</cp:lastModifiedBy>
  <cp:revision>68</cp:revision>
  <dcterms:created xsi:type="dcterms:W3CDTF">2013-11-19T05:52:05Z</dcterms:created>
  <dcterms:modified xsi:type="dcterms:W3CDTF">2023-09-14T22:01:35Z</dcterms:modified>
</cp:coreProperties>
</file>