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MOV" ContentType="vide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62" r:id="rId3"/>
    <p:sldId id="260" r:id="rId4"/>
    <p:sldId id="261" r:id="rId5"/>
    <p:sldId id="263" r:id="rId6"/>
    <p:sldId id="264" r:id="rId7"/>
    <p:sldId id="283" r:id="rId8"/>
    <p:sldId id="293" r:id="rId9"/>
    <p:sldId id="294" r:id="rId10"/>
    <p:sldId id="298" r:id="rId11"/>
    <p:sldId id="271" r:id="rId12"/>
    <p:sldId id="296" r:id="rId13"/>
    <p:sldId id="288" r:id="rId14"/>
    <p:sldId id="291" r:id="rId15"/>
    <p:sldId id="286" r:id="rId16"/>
    <p:sldId id="268" r:id="rId17"/>
    <p:sldId id="292" r:id="rId18"/>
    <p:sldId id="299" r:id="rId19"/>
    <p:sldId id="29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8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F4D8A-3CDD-4022-B563-6935F513C19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FFD83-1257-451F-A1AD-712A28AB3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83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95400" y="1524000"/>
            <a:ext cx="7086600" cy="1676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«Когда опасен гнев?»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0" y="4419600"/>
            <a:ext cx="4191000" cy="1981200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ученица 2Б класса</a:t>
            </a:r>
          </a:p>
          <a:p>
            <a:pPr algn="just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Виктория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Хисамова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Г.Н.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6400" y="457201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16075" lvl="0" indent="-107315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начальная школа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«Прогимназия»</a:t>
            </a:r>
          </a:p>
          <a:p>
            <a:pPr lvl="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5" descr="IMG_0002"/>
          <p:cNvPicPr>
            <a:picLocks noChangeAspect="1" noChangeArrowheads="1"/>
          </p:cNvPicPr>
          <p:nvPr/>
        </p:nvPicPr>
        <p:blipFill>
          <a:blip r:embed="rId2" cstate="print"/>
          <a:srcRect l="2837"/>
          <a:stretch>
            <a:fillRect/>
          </a:stretch>
        </p:blipFill>
        <p:spPr bwMode="auto">
          <a:xfrm>
            <a:off x="1371601" y="3744256"/>
            <a:ext cx="3048000" cy="221839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>
              <a:spcBef>
                <a:spcPct val="20000"/>
              </a:spcBef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Надо научиться управлять гневом!</a:t>
            </a:r>
            <a:b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600200"/>
            <a:ext cx="8001000" cy="3657601"/>
          </a:xfrm>
        </p:spPr>
        <p:txBody>
          <a:bodyPr/>
          <a:lstStyle/>
          <a:p>
            <a:pPr marL="0" lvl="0" indent="0"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  Это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чувства, которые бывают у многих людей, мы все злимся, и это нормально Но если человек не будет контролировать эти чувства, они могут испортить нам жизнь.</a:t>
            </a:r>
          </a:p>
          <a:p>
            <a:pPr marL="0" lvl="0" indent="0">
              <a:buNone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научиться управлять гневом!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156371"/>
            <a:ext cx="164623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017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867400" cy="1096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Анкета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3999" y="1646275"/>
            <a:ext cx="7086599" cy="246852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AutoNum type="arabicPeriod"/>
              <a:tabLst>
                <a:tab pos="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каких ситуациях может злиться человек?</a:t>
            </a:r>
          </a:p>
          <a:p>
            <a:pPr marL="514350" indent="-514350">
              <a:buAutoNum type="arabicPeriod"/>
              <a:tabLst>
                <a:tab pos="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что похоже зло в человеке?</a:t>
            </a:r>
          </a:p>
          <a:p>
            <a:pPr marL="514350" indent="-514350">
              <a:buAutoNum type="arabicPeriod"/>
              <a:tabLst>
                <a:tab pos="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вам приходилось когда-нибудь злиться? Что хотелось сделать?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www.eidos.ru/journal/2013/im1229-09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3962400"/>
            <a:ext cx="2133599" cy="2548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6477000" cy="914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36952"/>
            <a:ext cx="7010400" cy="519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12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6629400" cy="106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Рисуем гнев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фото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88937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79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6301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2600" y="1690373"/>
            <a:ext cx="6603313" cy="3719827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7772400" cy="9572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533400"/>
            <a:ext cx="6172200" cy="7921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«Облака»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60020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ownloads\фото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6213231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33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1628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Мои советы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24000" y="1752600"/>
            <a:ext cx="2514600" cy="1219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Поиграть с мячом и скакалкой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49556" y="1752600"/>
            <a:ext cx="2514600" cy="1219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Побегать на улице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24000" y="4267200"/>
            <a:ext cx="2514600" cy="1219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Станцевать «буйный  танец»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22974" y="4267200"/>
            <a:ext cx="2769781" cy="1524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Трудотерапия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заняться уборкой в комнате)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39483"/>
            <a:ext cx="2212975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239000" cy="914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Экскурсия в «Горизонт»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Пользователь\Pictures\Downloads\фото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47603"/>
            <a:ext cx="3505200" cy="2628900"/>
          </a:xfrm>
          <a:prstGeom prst="rect">
            <a:avLst/>
          </a:prstGeom>
          <a:noFill/>
        </p:spPr>
      </p:pic>
      <p:pic>
        <p:nvPicPr>
          <p:cNvPr id="37891" name="Picture 3" descr="C:\Users\Пользователь\Pictures\Downloads\фот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990850"/>
            <a:ext cx="38100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524000"/>
            <a:ext cx="7391400" cy="4602163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Я считаю,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все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эти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игры и упражнения 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помогают нам общаться и дружить между собой.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59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7818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752600"/>
            <a:ext cx="7162800" cy="4373563"/>
          </a:xfrm>
        </p:spPr>
        <p:txBody>
          <a:bodyPr/>
          <a:lstStyle/>
          <a:p>
            <a:pPr marL="114300" marR="12700" indent="0" algn="just">
              <a:spcAft>
                <a:spcPts val="900"/>
              </a:spcAft>
              <a:buNone/>
              <a:tabLst>
                <a:tab pos="727075" algn="l"/>
              </a:tabLst>
            </a:pPr>
            <a:r>
              <a:rPr lang="ru-RU" sz="2400" dirty="0" smtClean="0">
                <a:solidFill>
                  <a:srgbClr val="5A5A5A"/>
                </a:solidFill>
                <a:latin typeface="Times New Roman"/>
                <a:ea typeface="Times New Roman"/>
                <a:cs typeface="Majalla UI"/>
              </a:rPr>
              <a:t>   </a:t>
            </a:r>
            <a:r>
              <a:rPr lang="ru-RU" sz="2800" b="1" dirty="0" smtClean="0">
                <a:latin typeface="Times New Roman"/>
                <a:ea typeface="Times New Roman"/>
                <a:cs typeface="Majalla UI"/>
              </a:rPr>
              <a:t>Таким </a:t>
            </a:r>
            <a:r>
              <a:rPr lang="ru-RU" sz="2800" b="1" dirty="0">
                <a:latin typeface="Times New Roman"/>
                <a:ea typeface="Times New Roman"/>
                <a:cs typeface="Majalla UI"/>
              </a:rPr>
              <a:t>образом</a:t>
            </a:r>
            <a:r>
              <a:rPr lang="ru-RU" sz="2800" dirty="0">
                <a:latin typeface="Times New Roman"/>
                <a:ea typeface="Times New Roman"/>
                <a:cs typeface="Majalla UI"/>
              </a:rPr>
              <a:t>, мои гипотезы подтвердились. Гнев опасен, если его не контролировать</a:t>
            </a:r>
            <a:r>
              <a:rPr lang="ru-RU" sz="2800" dirty="0" smtClean="0">
                <a:latin typeface="Times New Roman"/>
                <a:ea typeface="Times New Roman"/>
                <a:cs typeface="Majalla UI"/>
              </a:rPr>
              <a:t>. Гнев </a:t>
            </a:r>
            <a:r>
              <a:rPr lang="ru-RU" sz="2800" dirty="0">
                <a:latin typeface="Times New Roman"/>
                <a:ea typeface="Times New Roman"/>
                <a:cs typeface="Majalla UI"/>
              </a:rPr>
              <a:t>не опасен, если научиться им управлять.</a:t>
            </a:r>
            <a:endParaRPr lang="ru-RU" sz="2800" dirty="0">
              <a:latin typeface="Corbel"/>
              <a:ea typeface="Corbel"/>
              <a:cs typeface="Majalla UI"/>
            </a:endParaRPr>
          </a:p>
          <a:p>
            <a:pPr marL="114300" marR="12700" indent="0" algn="just">
              <a:spcAft>
                <a:spcPts val="900"/>
              </a:spcAft>
              <a:buNone/>
              <a:tabLst>
                <a:tab pos="72707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 </a:t>
            </a:r>
            <a:r>
              <a:rPr lang="ru-RU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считаю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мой проект востребован. Его можно использовать при проведении классных часов, игры можно проводить на переменах. </a:t>
            </a:r>
            <a:endParaRPr lang="ru-RU" sz="2800" dirty="0">
              <a:latin typeface="Times New Roman" panose="02020603050405020304" pitchFamily="18" charset="0"/>
              <a:ea typeface="Corbel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907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85800"/>
            <a:ext cx="6934200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>
              <a:tabLst>
                <a:tab pos="6858000" algn="l"/>
              </a:tabLst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Актуальность проекта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905000"/>
            <a:ext cx="66294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часто  наблюдаем за детьми, привыкшими решать спор с помощью силы. Таких детей, часто сравнивают с драчливыми петухами, которых так высмеивает поэт В.Берестов: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Петушки распетушились,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 подраться не решились.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очень петушиться-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пёрышек лишиться-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Нечем будет петушиться!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2" descr="CHLD3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3657600"/>
            <a:ext cx="243840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553200" cy="1477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добры к себе и к другим людям!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514600"/>
            <a:ext cx="4762500" cy="377190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267200"/>
            <a:ext cx="6096000" cy="1858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6629400" cy="9445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752600"/>
            <a:ext cx="7010400" cy="12192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Выяснить когда опасен гнев и как можно его преодолеть.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ocuments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4419600"/>
            <a:ext cx="2615929" cy="1956714"/>
          </a:xfrm>
          <a:prstGeom prst="rect">
            <a:avLst/>
          </a:prstGeom>
          <a:noFill/>
        </p:spPr>
      </p:pic>
      <p:pic>
        <p:nvPicPr>
          <p:cNvPr id="5" name="Picture 15" descr="IMG_0002"/>
          <p:cNvPicPr>
            <a:picLocks noChangeAspect="1" noChangeArrowheads="1"/>
          </p:cNvPicPr>
          <p:nvPr/>
        </p:nvPicPr>
        <p:blipFill>
          <a:blip r:embed="rId3"/>
          <a:srcRect l="2837"/>
          <a:stretch>
            <a:fillRect/>
          </a:stretch>
        </p:blipFill>
        <p:spPr bwMode="auto">
          <a:xfrm>
            <a:off x="5076825" y="3860800"/>
            <a:ext cx="3167063" cy="23050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781800" cy="9445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1600200"/>
            <a:ext cx="7086600" cy="39624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52388" indent="-52388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1.Изучить литературу по данной теме.</a:t>
            </a:r>
          </a:p>
          <a:p>
            <a:pPr marL="52388" indent="-52388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Провести анкетирование среди 2 классов</a:t>
            </a:r>
          </a:p>
          <a:p>
            <a:pPr marL="52388" indent="-52388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Провести в классе игры, снимающие гнев.</a:t>
            </a:r>
          </a:p>
          <a:p>
            <a:pPr marL="52388" indent="-52388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Разработать буклет.</a:t>
            </a:r>
          </a:p>
          <a:p>
            <a:pPr marL="52388" indent="-52388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53340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C:\Users\Пользователь\Documents\1131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4572000"/>
            <a:ext cx="2434255" cy="1801198"/>
          </a:xfrm>
          <a:prstGeom prst="rect">
            <a:avLst/>
          </a:prstGeom>
          <a:noFill/>
        </p:spPr>
      </p:pic>
      <p:sp>
        <p:nvSpPr>
          <p:cNvPr id="6" name="Блок-схема: перфолента 5"/>
          <p:cNvSpPr/>
          <p:nvPr/>
        </p:nvSpPr>
        <p:spPr>
          <a:xfrm>
            <a:off x="1600200" y="1981200"/>
            <a:ext cx="2286000" cy="1219200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5029200" y="1905000"/>
            <a:ext cx="2286000" cy="1219200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600200" y="3886200"/>
            <a:ext cx="2286000" cy="1219200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105400" y="3810000"/>
            <a:ext cx="2286000" cy="1219200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работа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54864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1752601"/>
            <a:ext cx="7543800" cy="236219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742950" indent="-74295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Предположим, гнев очень опасен, если его не контролировать.</a:t>
            </a:r>
          </a:p>
          <a:p>
            <a:pPr marL="742950" lvl="0" indent="-742950">
              <a:buFont typeface="Arial" pitchFamily="34" charset="0"/>
              <a:buAutoNum type="arabicPeriod"/>
            </a:pP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Допустим, 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гнев не </a:t>
            </a:r>
            <a:r>
              <a:rPr lang="ru-RU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опасен,если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научиться им управлять.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572000"/>
            <a:ext cx="18288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64008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Эмоция гнева</a:t>
            </a:r>
            <a:r>
              <a:rPr lang="en-US" b="1" dirty="0" smtClean="0">
                <a:latin typeface="Monotype Corsiva" pitchFamily="66" charset="0"/>
              </a:rPr>
              <a:t> </a:t>
            </a:r>
            <a:endParaRPr lang="ru-RU" dirty="0"/>
          </a:p>
        </p:txBody>
      </p:sp>
      <p:pic>
        <p:nvPicPr>
          <p:cNvPr id="5" name="Picture 11" descr="Изображение 1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524000"/>
            <a:ext cx="352742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5000" y="1981200"/>
            <a:ext cx="312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Мои брови нахмурены и сдвинуты.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Зубы стиснуты.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Губы плотно сжаты.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Ноздри расширены и дрожат.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сжимаю кулаки.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хочу ударить.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кричу.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096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гнев?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676400"/>
            <a:ext cx="7620000" cy="42672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/>
                <a:ea typeface="Corbel"/>
              </a:rPr>
              <a:t>   </a:t>
            </a:r>
            <a:r>
              <a:rPr lang="ru-RU" sz="2800" dirty="0" smtClean="0">
                <a:latin typeface="Times New Roman"/>
                <a:ea typeface="Corbel"/>
              </a:rPr>
              <a:t>В </a:t>
            </a:r>
            <a:r>
              <a:rPr lang="ru-RU" sz="2800" dirty="0">
                <a:latin typeface="Times New Roman"/>
                <a:ea typeface="Corbel"/>
              </a:rPr>
              <a:t>ходе работы над проектом я узнала, что </a:t>
            </a:r>
            <a:r>
              <a:rPr lang="ru-RU" sz="2800" b="1" dirty="0" smtClean="0">
                <a:latin typeface="Times New Roman"/>
                <a:ea typeface="Corbel"/>
              </a:rPr>
              <a:t>гнев</a:t>
            </a:r>
            <a:r>
              <a:rPr lang="ru-RU" sz="2800" dirty="0" smtClean="0">
                <a:latin typeface="Times New Roman"/>
                <a:ea typeface="Corbel"/>
              </a:rPr>
              <a:t> </a:t>
            </a:r>
            <a:r>
              <a:rPr lang="ru-RU" sz="2800" dirty="0">
                <a:latin typeface="Times New Roman"/>
                <a:ea typeface="Corbel"/>
              </a:rPr>
              <a:t>- сильное и неоднозначное </a:t>
            </a:r>
            <a:r>
              <a:rPr lang="ru-RU" sz="2800" dirty="0" smtClean="0">
                <a:latin typeface="Times New Roman"/>
                <a:ea typeface="Corbel"/>
              </a:rPr>
              <a:t>чувство.</a:t>
            </a:r>
          </a:p>
          <a:p>
            <a:pPr marL="0" indent="0">
              <a:buNone/>
            </a:pPr>
            <a:r>
              <a:rPr lang="ru-RU" sz="2800" dirty="0">
                <a:latin typeface="Times New Roman"/>
                <a:ea typeface="Corbel"/>
              </a:rPr>
              <a:t>Считается, что </a:t>
            </a:r>
            <a:r>
              <a:rPr lang="ru-RU" sz="2800" b="1" dirty="0">
                <a:latin typeface="Times New Roman"/>
                <a:ea typeface="Corbel"/>
              </a:rPr>
              <a:t>злиться</a:t>
            </a:r>
            <a:r>
              <a:rPr lang="ru-RU" sz="2800" dirty="0">
                <a:latin typeface="Times New Roman"/>
                <a:ea typeface="Corbel"/>
              </a:rPr>
              <a:t> - плохо, т. к. это приводит к дракам, обидам, ссорам. Однако не зря существуют выражения "праведный гнев", "спортивная злость". Подобные переживания часто необходимы, чтобы справиться с трудной задачей или отстоять свое мнение.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4210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762000"/>
            <a:ext cx="7315200" cy="5181601"/>
          </a:xfrm>
        </p:spPr>
        <p:txBody>
          <a:bodyPr/>
          <a:lstStyle/>
          <a:p>
            <a:pPr marL="180975" indent="0">
              <a:spcAft>
                <a:spcPts val="80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  Злость </a:t>
            </a:r>
            <a:r>
              <a:rPr lang="ru-RU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заложена в нас природой для того, чтобы мы могли себя </a:t>
            </a:r>
            <a:r>
              <a:rPr lang="ru-RU" sz="2800" b="1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защитить в случае опасности</a:t>
            </a:r>
            <a:r>
              <a:rPr lang="ru-RU" sz="2800" dirty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. Если постоянно ее сдерживать, то нерастраченное напряжение накапливается в человеке, образуя спазмы.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orbel"/>
                <a:cs typeface="Times New Roman" panose="02020603050405020304" pitchFamily="18" charset="0"/>
              </a:rPr>
              <a:t>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3352800"/>
            <a:ext cx="18288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74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1372</TotalTime>
  <Words>449</Words>
  <Application>Microsoft Office PowerPoint</Application>
  <PresentationFormat>Экран (4:3)</PresentationFormat>
  <Paragraphs>67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Проект  «Когда опасен гнев?»  </vt:lpstr>
      <vt:lpstr>  Актуальность проекта</vt:lpstr>
      <vt:lpstr>Цель проекта</vt:lpstr>
      <vt:lpstr>Задачи</vt:lpstr>
      <vt:lpstr>Методы</vt:lpstr>
      <vt:lpstr>Гипотеза</vt:lpstr>
      <vt:lpstr>Эмоция гнева </vt:lpstr>
      <vt:lpstr>Что такое гнев?</vt:lpstr>
      <vt:lpstr>Презентация PowerPoint</vt:lpstr>
      <vt:lpstr>Надо научиться управлять гневом! </vt:lpstr>
      <vt:lpstr>Анкета</vt:lpstr>
      <vt:lpstr>Анкетирование</vt:lpstr>
      <vt:lpstr>Рисуем гнев</vt:lpstr>
      <vt:lpstr>Презентация PowerPoint</vt:lpstr>
      <vt:lpstr>Игра «Облака»</vt:lpstr>
      <vt:lpstr>Мои советы</vt:lpstr>
      <vt:lpstr>Экскурсия в «Горизонт»</vt:lpstr>
      <vt:lpstr>Вывод</vt:lpstr>
      <vt:lpstr>Заключение</vt:lpstr>
      <vt:lpstr>Будьте добры к себе и к другим людям!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Гульнара</cp:lastModifiedBy>
  <cp:revision>57</cp:revision>
  <dcterms:created xsi:type="dcterms:W3CDTF">2014-11-07T17:01:55Z</dcterms:created>
  <dcterms:modified xsi:type="dcterms:W3CDTF">2023-09-11T20:37:31Z</dcterms:modified>
</cp:coreProperties>
</file>