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5" r:id="rId1"/>
  </p:sldMasterIdLst>
  <p:notesMasterIdLst>
    <p:notesMasterId r:id="rId11"/>
  </p:notesMasterIdLst>
  <p:sldIdLst>
    <p:sldId id="292" r:id="rId2"/>
    <p:sldId id="281" r:id="rId3"/>
    <p:sldId id="258" r:id="rId4"/>
    <p:sldId id="291" r:id="rId5"/>
    <p:sldId id="286" r:id="rId6"/>
    <p:sldId id="287" r:id="rId7"/>
    <p:sldId id="288" r:id="rId8"/>
    <p:sldId id="289" r:id="rId9"/>
    <p:sldId id="290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68" autoAdjust="0"/>
    <p:restoredTop sz="94660"/>
  </p:normalViewPr>
  <p:slideViewPr>
    <p:cSldViewPr>
      <p:cViewPr varScale="1">
        <p:scale>
          <a:sx n="49" d="100"/>
          <a:sy n="49" d="100"/>
        </p:scale>
        <p:origin x="-129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ABCCBCB-7EB6-4852-BA97-5B834AD9C3B9}" type="datetimeFigureOut">
              <a:rPr lang="ru-RU"/>
              <a:pPr>
                <a:defRPr/>
              </a:pPr>
              <a:t>19.11.2024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C59DDCE-5420-49A5-8DD7-BE237FAA14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51724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555151-01B5-47E5-9AED-7E4D991849D5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1762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555151-01B5-47E5-9AED-7E4D991849D5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199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Овал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316A8-770E-45E5-BB97-9BAC7DF93985}" type="datetimeFigureOut">
              <a:rPr lang="ru-RU"/>
              <a:pPr>
                <a:defRPr/>
              </a:pPr>
              <a:t>19.11.2024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463E3-B2F6-4134-AC17-E06AD75AEB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hecke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3AB40-FB07-47FD-9E01-90B2E2DA0BA6}" type="datetimeFigureOut">
              <a:rPr lang="ru-RU"/>
              <a:pPr>
                <a:defRPr/>
              </a:pPr>
              <a:t>19.11.2024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E8B35-A2CF-4E0E-8257-8B066CA48E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hecke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82CCE-229E-49A1-8514-8DF81493FCFA}" type="datetimeFigureOut">
              <a:rPr lang="ru-RU"/>
              <a:pPr>
                <a:defRPr/>
              </a:pPr>
              <a:t>19.11.2024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917C7-5E54-4B77-B97E-FE6FBB1957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3EC23E3-24B6-4B9C-8A98-2A7555DC8551}" type="datetimeFigureOut">
              <a:rPr lang="ru-RU"/>
              <a:pPr>
                <a:defRPr/>
              </a:pPr>
              <a:t>19.11.2024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A51854F-DD15-4C5C-8481-B0658CA42D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checke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Овал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80586-24AD-4134-BFBA-6A33E1BD1E59}" type="datetimeFigureOut">
              <a:rPr lang="ru-RU"/>
              <a:pPr>
                <a:defRPr/>
              </a:pPr>
              <a:t>19.11.2024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00631-1DD8-47DA-A5DD-F686D6C772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hecke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F9D71-D37A-4EF8-A560-50E7274E8C79}" type="datetimeFigureOut">
              <a:rPr lang="ru-RU"/>
              <a:pPr>
                <a:defRPr/>
              </a:pPr>
              <a:t>19.11.2024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C4458-63E0-465F-85F2-78D1C71CF4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hecke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75F0D-563A-4209-83D8-E9A570FE87D2}" type="datetimeFigureOut">
              <a:rPr lang="ru-RU"/>
              <a:pPr>
                <a:defRPr/>
              </a:pPr>
              <a:t>19.11.2024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3E92C-0161-4255-A646-1C9AA7E181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hecke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E0733EF-07F0-4C30-BFC8-6E3E92AEDE12}" type="datetimeFigureOut">
              <a:rPr lang="ru-RU"/>
              <a:pPr>
                <a:defRPr/>
              </a:pPr>
              <a:t>19.11.2024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7119A0F-4D2D-451D-824A-B9488191B4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checke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7D836-7D86-48DE-9161-DBE28BA5275A}" type="datetimeFigureOut">
              <a:rPr lang="ru-RU"/>
              <a:pPr>
                <a:defRPr/>
              </a:pPr>
              <a:t>19.11.2024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FBF72-1AFC-4473-BFEC-2EB2B79171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hecke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Прямая соединительная линия 17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ая соединительная линия 1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ая соединительная линия 2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F0C4C02-B6D9-46F1-AB17-1554DBED7059}" type="datetimeFigureOut">
              <a:rPr lang="ru-RU"/>
              <a:pPr>
                <a:defRPr/>
              </a:pPr>
              <a:t>19.11.2024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A3C8C65-1235-4414-97F2-A6FE180D08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hecke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Прямая соединительная линия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рямая соединительная линия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Прямая соединительная линия 23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4EF08EB-3950-47ED-B5C9-3FB123DDECA1}" type="datetimeFigureOut">
              <a:rPr lang="ru-RU"/>
              <a:pPr>
                <a:defRPr/>
              </a:pPr>
              <a:t>19.11.2024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D1A7966-09DC-4DD9-B596-AA7B49AC4B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checke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B2CDF6F-701A-480A-9199-0F27A499314A}" type="datetimeFigureOut">
              <a:rPr lang="ru-RU"/>
              <a:pPr>
                <a:defRPr/>
              </a:pPr>
              <a:t>19.11.2024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2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4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764D8FE-BB23-4DC5-8231-B473D1B98C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54" r:id="rId4"/>
    <p:sldLayoutId id="2147483955" r:id="rId5"/>
    <p:sldLayoutId id="2147483962" r:id="rId6"/>
    <p:sldLayoutId id="2147483956" r:id="rId7"/>
    <p:sldLayoutId id="2147483963" r:id="rId8"/>
    <p:sldLayoutId id="2147483964" r:id="rId9"/>
    <p:sldLayoutId id="2147483957" r:id="rId10"/>
    <p:sldLayoutId id="2147483958" r:id="rId11"/>
  </p:sldLayoutIdLst>
  <p:transition spd="slow">
    <p:checker dir="vert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428604"/>
            <a:ext cx="6743720" cy="1714512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1428736"/>
            <a:ext cx="6172200" cy="1357322"/>
          </a:xfrm>
        </p:spPr>
        <p:txBody>
          <a:bodyPr/>
          <a:lstStyle/>
          <a:p>
            <a:pPr algn="ctr"/>
            <a:r>
              <a:rPr lang="ru-RU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«Один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 из жизни  детского питания в «</a:t>
            </a:r>
            <a:r>
              <a:rPr lang="ru-RU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Космосе»»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28794" y="214290"/>
            <a:ext cx="61436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ДОШКОЛЬНОНОЕ ОБРАЗОВАТЕЛЬНОЕ УЧРЕЖДЕНИЕ 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САД № 24 «КОСМОС»</a:t>
            </a:r>
            <a:endParaRPr lang="ru-RU" dirty="0"/>
          </a:p>
        </p:txBody>
      </p:sp>
      <p:pic>
        <p:nvPicPr>
          <p:cNvPr id="1026" name="Picture 2" descr="C:\Users\Екатерина\Pictures\o0f8d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2571744"/>
            <a:ext cx="4000528" cy="304548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286248" y="6000768"/>
            <a:ext cx="4143404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Составила: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Подъельская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Е.М.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hecke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0"/>
            <a:ext cx="8286750" cy="92868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alt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Tahoma" pitchFamily="34" charset="0"/>
              </a:rPr>
              <a:t>Организация питания осуществляется в соответствии с документами:</a:t>
            </a:r>
            <a:r>
              <a:rPr lang="ru-RU" alt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Tahoma" pitchFamily="34" charset="0"/>
              </a:rPr>
              <a:t/>
            </a:r>
            <a:br>
              <a:rPr lang="ru-RU" alt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Tahoma" pitchFamily="34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313" y="500063"/>
            <a:ext cx="4000500" cy="35855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ru-RU" sz="1600" kern="0" dirty="0">
                <a:latin typeface="Times New Roman" pitchFamily="18" charset="0"/>
                <a:cs typeface="Times New Roman" pitchFamily="18" charset="0"/>
              </a:rPr>
              <a:t>Закон РФ от 29.12.2012г. № 273-ФЗ «Об образовании» (в действующей редакции</a:t>
            </a:r>
            <a:r>
              <a:rPr lang="ru-RU" sz="1600" kern="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  <a:defRPr/>
            </a:pPr>
            <a:endParaRPr lang="ru-RU" sz="1600" kern="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  <a:defRPr/>
            </a:pPr>
            <a:endParaRPr lang="ru-RU" sz="1600" kern="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ru-RU" sz="1600" kern="0" dirty="0">
                <a:latin typeface="Times New Roman" pitchFamily="18" charset="0"/>
                <a:cs typeface="Times New Roman" pitchFamily="18" charset="0"/>
              </a:rPr>
              <a:t>СанПиН 2.4.1.3049-13 «Санитарно-эпидемиологические требования к устройству, содержанию и организации режима работы в дошкольном учреждении» с изменениями в 2016г</a:t>
            </a:r>
            <a:r>
              <a:rPr lang="ru-RU" sz="1600" kern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  <a:defRPr/>
            </a:pPr>
            <a:endParaRPr lang="ru-RU" sz="1600" kern="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  <a:defRPr/>
            </a:pPr>
            <a:endParaRPr lang="ru-RU" sz="1600" kern="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ru-RU" sz="1600" kern="0" dirty="0">
                <a:latin typeface="Times New Roman" pitchFamily="18" charset="0"/>
                <a:cs typeface="Times New Roman" pitchFamily="18" charset="0"/>
              </a:rPr>
              <a:t>Федеральный Закон от 13.07.2015г. № 52 – ФЗ «О санитарно – эпидемиологическом благополучии населения»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ru-RU" sz="1600" b="1" kern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/>
          </a:blip>
          <a:stretch>
            <a:fillRect/>
          </a:stretch>
        </p:blipFill>
        <p:spPr>
          <a:xfrm>
            <a:off x="4786314" y="571480"/>
            <a:ext cx="1785950" cy="225098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/>
          </a:blip>
          <a:stretch>
            <a:fillRect/>
          </a:stretch>
        </p:blipFill>
        <p:spPr>
          <a:xfrm>
            <a:off x="6858016" y="1214422"/>
            <a:ext cx="1785950" cy="237751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/>
          </a:blip>
          <a:stretch>
            <a:fillRect/>
          </a:stretch>
        </p:blipFill>
        <p:spPr>
          <a:xfrm>
            <a:off x="4143372" y="3000372"/>
            <a:ext cx="2428892" cy="172835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/>
          </a:blip>
          <a:stretch>
            <a:fillRect/>
          </a:stretch>
        </p:blipFill>
        <p:spPr>
          <a:xfrm>
            <a:off x="5857884" y="4929198"/>
            <a:ext cx="2428892" cy="172451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186737" cy="159543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FF0000"/>
                </a:solidFill>
                <a:latin typeface="Comic Sans MS" pitchFamily="66" charset="0"/>
              </a:rPr>
              <a:t>Факторы определяющие  соответствие  питания принципам здорового</a:t>
            </a:r>
            <a:br>
              <a:rPr lang="ru-RU" sz="32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Comic Sans MS" pitchFamily="66" charset="0"/>
              </a:rPr>
              <a:t> образа жизни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2357438"/>
            <a:ext cx="8326437" cy="41910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ru-RU" sz="2800" dirty="0" smtClean="0"/>
              <a:t>Состав продуктов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dirty="0" smtClean="0"/>
              <a:t>                         питания</a:t>
            </a:r>
          </a:p>
          <a:p>
            <a:pPr eaLnBrk="1" hangingPunct="1">
              <a:buFont typeface="Wingdings" pitchFamily="2" charset="2"/>
              <a:buNone/>
            </a:pPr>
            <a:endParaRPr lang="ru-RU" sz="2800" dirty="0" smtClean="0"/>
          </a:p>
          <a:p>
            <a:pPr eaLnBrk="1" hangingPunct="1">
              <a:buFont typeface="Wingdings" pitchFamily="2" charset="2"/>
              <a:buChar char="Ø"/>
            </a:pPr>
            <a:r>
              <a:rPr lang="ru-RU" sz="2800" dirty="0" smtClean="0"/>
              <a:t>Их качество и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dirty="0" smtClean="0"/>
              <a:t>                     количество</a:t>
            </a:r>
          </a:p>
          <a:p>
            <a:pPr eaLnBrk="1" hangingPunct="1">
              <a:buFont typeface="Wingdings" pitchFamily="2" charset="2"/>
              <a:buChar char="Ø"/>
            </a:pPr>
            <a:endParaRPr lang="ru-RU" sz="2800" dirty="0" smtClean="0"/>
          </a:p>
          <a:p>
            <a:pPr eaLnBrk="1" hangingPunct="1">
              <a:buFont typeface="Wingdings" pitchFamily="2" charset="2"/>
              <a:buChar char="Ø"/>
            </a:pPr>
            <a:r>
              <a:rPr lang="ru-RU" sz="2800" dirty="0" smtClean="0"/>
              <a:t>Режим и организация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1027" name="Picture 3" descr="C:\Users\ЕЛЕНА\Desktop\картинки\balans-ed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214563"/>
            <a:ext cx="419100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Меню на каждый день</a:t>
            </a:r>
            <a:endParaRPr lang="ru-RU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71500" y="1600200"/>
            <a:ext cx="3429000" cy="45720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384675" y="1600200"/>
            <a:ext cx="3429000" cy="4572000"/>
          </a:xfrm>
        </p:spPr>
      </p:pic>
    </p:spTree>
    <p:extLst>
      <p:ext uri="{BB962C8B-B14F-4D97-AF65-F5344CB8AC3E}">
        <p14:creationId xmlns="" xmlns:p14="http://schemas.microsoft.com/office/powerpoint/2010/main" val="930173449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FF0000"/>
                </a:solidFill>
                <a:latin typeface="Comic Sans MS" pitchFamily="66" charset="0"/>
              </a:rPr>
              <a:t>Завтрак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32" y="1340768"/>
            <a:ext cx="4114800" cy="4374232"/>
          </a:xfrm>
        </p:spPr>
      </p:pic>
      <p:sp>
        <p:nvSpPr>
          <p:cNvPr id="7" name="Объект 6"/>
          <p:cNvSpPr>
            <a:spLocks noGrp="1"/>
          </p:cNvSpPr>
          <p:nvPr>
            <p:ph sz="quarter" idx="2"/>
          </p:nvPr>
        </p:nvSpPr>
        <p:spPr>
          <a:xfrm>
            <a:off x="4932040" y="1340768"/>
            <a:ext cx="3672408" cy="3600400"/>
          </a:xfrm>
        </p:spPr>
        <p:txBody>
          <a:bodyPr/>
          <a:lstStyle/>
          <a:p>
            <a:r>
              <a:rPr lang="ru-RU" dirty="0" smtClean="0">
                <a:latin typeface="Comic Sans MS" panose="030F0702030302020204" pitchFamily="66" charset="0"/>
              </a:rPr>
              <a:t>Молочная геркулесовая каша 200 </a:t>
            </a:r>
            <a:r>
              <a:rPr lang="ru-RU" dirty="0" err="1" smtClean="0">
                <a:latin typeface="Comic Sans MS" panose="030F0702030302020204" pitchFamily="66" charset="0"/>
              </a:rPr>
              <a:t>гр</a:t>
            </a:r>
            <a:r>
              <a:rPr lang="ru-RU" dirty="0" smtClean="0">
                <a:latin typeface="Comic Sans MS" panose="030F0702030302020204" pitchFamily="66" charset="0"/>
              </a:rPr>
              <a:t>, 192.19 </a:t>
            </a:r>
            <a:r>
              <a:rPr lang="ru-RU" dirty="0" err="1" smtClean="0">
                <a:latin typeface="Comic Sans MS" panose="030F0702030302020204" pitchFamily="66" charset="0"/>
              </a:rPr>
              <a:t>кк</a:t>
            </a:r>
            <a:endParaRPr lang="ru-RU" dirty="0" smtClean="0">
              <a:latin typeface="Comic Sans MS" panose="030F0702030302020204" pitchFamily="66" charset="0"/>
            </a:endParaRPr>
          </a:p>
          <a:p>
            <a:r>
              <a:rPr lang="ru-RU" dirty="0" smtClean="0">
                <a:latin typeface="Comic Sans MS" panose="030F0702030302020204" pitchFamily="66" charset="0"/>
              </a:rPr>
              <a:t>Какао  200 </a:t>
            </a:r>
            <a:r>
              <a:rPr lang="ru-RU" dirty="0" err="1" smtClean="0">
                <a:latin typeface="Comic Sans MS" panose="030F0702030302020204" pitchFamily="66" charset="0"/>
              </a:rPr>
              <a:t>гр</a:t>
            </a:r>
            <a:r>
              <a:rPr lang="ru-RU" dirty="0" smtClean="0">
                <a:latin typeface="Comic Sans MS" panose="030F0702030302020204" pitchFamily="66" charset="0"/>
              </a:rPr>
              <a:t> , 108.32</a:t>
            </a:r>
          </a:p>
          <a:p>
            <a:r>
              <a:rPr lang="ru-RU" dirty="0" smtClean="0">
                <a:latin typeface="Comic Sans MS" panose="030F0702030302020204" pitchFamily="66" charset="0"/>
              </a:rPr>
              <a:t>Батон нарезной  35гр, 90,91кк</a:t>
            </a:r>
          </a:p>
          <a:p>
            <a:r>
              <a:rPr lang="ru-RU" dirty="0" smtClean="0">
                <a:latin typeface="Comic Sans MS" panose="030F0702030302020204" pitchFamily="66" charset="0"/>
              </a:rPr>
              <a:t>Масло сливочное 4гр, 26,44</a:t>
            </a:r>
          </a:p>
          <a:p>
            <a:endParaRPr lang="ru-RU" dirty="0">
              <a:latin typeface="Comic Sans MS" panose="030F0702030302020204" pitchFamily="66" charset="0"/>
            </a:endParaRPr>
          </a:p>
          <a:p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434" y="4568823"/>
            <a:ext cx="2719958" cy="20486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0033901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Второй завтрак </a:t>
            </a:r>
            <a:endParaRPr lang="ru-RU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91" y="1988840"/>
            <a:ext cx="3678941" cy="3657600"/>
          </a:xfrm>
        </p:spPr>
      </p:pic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148064" y="1628800"/>
            <a:ext cx="3240360" cy="1800200"/>
          </a:xfrm>
        </p:spPr>
        <p:txBody>
          <a:bodyPr/>
          <a:lstStyle/>
          <a:p>
            <a:r>
              <a:rPr lang="ru-RU" dirty="0" smtClean="0"/>
              <a:t>Фруктовые соки </a:t>
            </a:r>
          </a:p>
          <a:p>
            <a:r>
              <a:rPr lang="ru-RU" dirty="0" smtClean="0"/>
              <a:t>или свежие фрукты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954" y="3719802"/>
            <a:ext cx="3835502" cy="21574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01283068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Обед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68760"/>
            <a:ext cx="5050904" cy="3794039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221088"/>
            <a:ext cx="3657600" cy="2266782"/>
          </a:xfrm>
        </p:spPr>
      </p:pic>
    </p:spTree>
    <p:extLst>
      <p:ext uri="{BB962C8B-B14F-4D97-AF65-F5344CB8AC3E}">
        <p14:creationId xmlns="" xmlns:p14="http://schemas.microsoft.com/office/powerpoint/2010/main" val="3717656691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Вторая половина дня</a:t>
            </a:r>
            <a:endParaRPr lang="ru-RU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3657600" cy="519147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Comic Sans MS" panose="030F0702030302020204" pitchFamily="66" charset="0"/>
              </a:rPr>
              <a:t>Полдник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188" y="1528363"/>
            <a:ext cx="3960440" cy="304390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6" y="1528363"/>
            <a:ext cx="3550168" cy="47335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95982" y="980728"/>
            <a:ext cx="313240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anose="030F0702030302020204" pitchFamily="66" charset="0"/>
              </a:rPr>
              <a:t>Ужин 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007" y="4743238"/>
            <a:ext cx="2610960" cy="19582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79830467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omic Sans MS" pitchFamily="66" charset="0"/>
              </a:rPr>
              <a:t>Здоровье детей</a:t>
            </a:r>
            <a:br>
              <a:rPr lang="ru-RU" sz="32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3200" b="1" dirty="0">
                <a:solidFill>
                  <a:srgbClr val="FF0000"/>
                </a:solidFill>
                <a:latin typeface="Comic Sans MS" pitchFamily="66" charset="0"/>
              </a:rPr>
              <a:t>в наших руках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24563" y="2708920"/>
            <a:ext cx="6599765" cy="324036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12331610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2050</TotalTime>
  <Words>146</Words>
  <Application>Microsoft Office PowerPoint</Application>
  <PresentationFormat>Экран (4:3)</PresentationFormat>
  <Paragraphs>36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       </vt:lpstr>
      <vt:lpstr>Организация питания осуществляется в соответствии с документами: </vt:lpstr>
      <vt:lpstr>Факторы определяющие  соответствие  питания принципам здорового  образа жизни</vt:lpstr>
      <vt:lpstr>Меню на каждый день</vt:lpstr>
      <vt:lpstr>Завтрак </vt:lpstr>
      <vt:lpstr>Второй завтрак </vt:lpstr>
      <vt:lpstr>Обед </vt:lpstr>
      <vt:lpstr>Вторая половина дня</vt:lpstr>
      <vt:lpstr>Здоровье детей в наших руках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питания в дошкольных образовательных учреждениях</dc:title>
  <dc:creator>Козлова Светлана Леонидовна</dc:creator>
  <cp:lastModifiedBy>Екатерина Подъельская</cp:lastModifiedBy>
  <cp:revision>192</cp:revision>
  <dcterms:created xsi:type="dcterms:W3CDTF">2010-02-07T12:11:39Z</dcterms:created>
  <dcterms:modified xsi:type="dcterms:W3CDTF">2024-11-19T17:29:16Z</dcterms:modified>
</cp:coreProperties>
</file>