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70" r:id="rId4"/>
    <p:sldId id="271" r:id="rId5"/>
    <p:sldId id="269" r:id="rId6"/>
    <p:sldId id="268" r:id="rId7"/>
    <p:sldId id="275" r:id="rId8"/>
    <p:sldId id="274" r:id="rId9"/>
    <p:sldId id="273" r:id="rId10"/>
    <p:sldId id="257" r:id="rId11"/>
    <p:sldId id="258" r:id="rId12"/>
    <p:sldId id="259" r:id="rId13"/>
    <p:sldId id="261" r:id="rId14"/>
    <p:sldId id="276" r:id="rId15"/>
    <p:sldId id="277" r:id="rId16"/>
    <p:sldId id="262" r:id="rId17"/>
    <p:sldId id="278" r:id="rId18"/>
    <p:sldId id="281" r:id="rId19"/>
    <p:sldId id="280" r:id="rId20"/>
    <p:sldId id="264" r:id="rId21"/>
    <p:sldId id="265" r:id="rId22"/>
    <p:sldId id="284" r:id="rId23"/>
    <p:sldId id="266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A812D-6B8A-4517-854C-7208BA40ACED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42447-9DB1-4E46-A8CE-C5A6478A3BD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d203138afdcd40ce52f02d60b1ci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487069_html_m72b11e50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file:///C:\Users\&#1046;&#1072;&#1085;&#1085;&#1072;\Documents\&#1084;&#1072;&#1089;&#1083;&#1077;&#1085;&#1080;&#1094;&#1072;\13dcf16baa5833c799b0080defee8dac.jp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file:///C:\Users\&#1046;&#1072;&#1085;&#1085;&#1072;\Documents\&#1084;&#1072;&#1089;&#1083;&#1077;&#1085;&#1080;&#1094;&#1072;\13dcf16baa5833c799b0080defee8dac.jpg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21710673.pn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pancakeStack.png" TargetMode="External"/><Relationship Id="rId7" Type="http://schemas.openxmlformats.org/officeDocument/2006/relationships/image" Target="file:///C:\Users\&#1046;&#1072;&#1085;&#1085;&#1072;\Documents\nepravilnaya-skazka-3.jp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file:///C:\Users\&#1046;&#1072;&#1085;&#1085;&#1072;\Documents\preparato-crepes-graziano.jpg" TargetMode="Externa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e5ba7c5aedb8b3b91ec75fd501d28b24.png" TargetMode="External"/><Relationship Id="rId7" Type="http://schemas.openxmlformats.org/officeDocument/2006/relationships/image" Target="file:///C:\Users\&#1046;&#1072;&#1085;&#1085;&#1072;\Documents\Pancake_White_background_Three_3_542036_1280x800.jp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file:///C:\Users\&#1046;&#1072;&#1085;&#1085;&#1072;\Documents\f1990aff2901c3b39ef2b61d86a9db50.png" TargetMode="Externa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660x440_1_7b8dca24e7c953a0b0c0bf7d0703dad6@600x400_0xd42ee437_17020825601443106767.jpg" TargetMode="External"/><Relationship Id="rId7" Type="http://schemas.openxmlformats.org/officeDocument/2006/relationships/image" Target="file:///C:\Users\&#1046;&#1072;&#1085;&#1085;&#1072;\Documents\CL-07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file:///C:\Users\&#1046;&#1072;&#1085;&#1085;&#1072;\Documents\24608985.png" TargetMode="Externa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533c73ef369c3178ba26a559f5c30851.jpg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533c73ef369c3178ba26a559f5c30851.jpg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u_295f2109a3130bd2f852f9d20c725d45_800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u_295f2109a3130bd2f852f9d20c725d45_800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iORK9CAZT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iHTW84ZYQ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0_13970d_f9dad994_orig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13317864.pn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u_295f2109a3130bd2f852f9d20c725d45_800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u_295f2109a3130bd2f852f9d20c725d45_800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u_295f2109a3130bd2f852f9d20c725d45_800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iORK9CAZT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iORK9CAZT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iORK9CAZT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13dcf16baa5833c799b0080defee8dac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file:///C:\Users\&#1046;&#1072;&#1085;&#1085;&#1072;\Documents\&#1084;&#1072;&#1089;&#1083;&#1077;&#1085;&#1080;&#1094;&#1072;\ee3aa8bb4669675dbe69bd67db9feae6.jpg" TargetMode="Externa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13dcf16baa5833c799b0080defee8dac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13dcf16baa5833c799b0080defee8dac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6;&#1072;&#1085;&#1085;&#1072;\Documents\&#1084;&#1072;&#1089;&#1083;&#1077;&#1085;&#1080;&#1094;&#1072;\13dcf16baa5833c799b0080defee8dac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203138afdcd40ce52f02d60b1ci.png" descr="C:\Users\Жанна\Documents\масленица\d203138afdcd40ce52f02d60b1ci.png"/>
          <p:cNvPicPr>
            <a:picLocks noChangeAspect="1"/>
          </p:cNvPicPr>
          <p:nvPr/>
        </p:nvPicPr>
        <p:blipFill>
          <a:blip r:embed="rId2" r:link="rId3" cstate="print"/>
          <a:srcRect b="4364"/>
          <a:stretch>
            <a:fillRect/>
          </a:stretch>
        </p:blipFill>
        <p:spPr>
          <a:xfrm>
            <a:off x="0" y="1298863"/>
            <a:ext cx="9144000" cy="40743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63680" y="332656"/>
            <a:ext cx="2880320" cy="41764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3528" y="404664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Чучело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Масленицы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332656"/>
            <a:ext cx="2880320" cy="41764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487069_html_m72b11e50.jpg" descr="C:\Users\Жанна\Documents\масленица\487069_html_m72b11e50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755576" y="1412776"/>
            <a:ext cx="2134989" cy="27003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332656"/>
            <a:ext cx="2880320" cy="41764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644008" y="374466"/>
            <a:ext cx="151216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Monotype Corsiva" pitchFamily="66" charset="0"/>
                <a:ea typeface="Calibri" pitchFamily="34" charset="0"/>
                <a:cs typeface="Helvetica"/>
              </a:rPr>
              <a:t>Главным персонажем и незаменимым атрибутом для обрядовых действий на празднике Масленица, масленичная кукла, чучело Масленица или как его еще называют современники Масленичное чучело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Monotype Corsiva" pitchFamily="66" charset="0"/>
                <a:ea typeface="Calibri" pitchFamily="34" charset="0"/>
                <a:cs typeface="Helvetica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7164288" y="476672"/>
            <a:ext cx="176368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Monotype Corsiva" pitchFamily="66" charset="0"/>
                <a:ea typeface="Calibri" pitchFamily="34" charset="0"/>
                <a:cs typeface="Helvetica" charset="-52"/>
              </a:rPr>
              <a:t>Основой для туловища Масленицы служил сноп соломы, на который крепили веревками голову и руки. Когда тело было готово, его наряжали в праздничную вышитую рубаху, поверх которой надевали красивейший сарафан с аппликациями, бахромой и узорчатый фартук. На голове завязывали, концами назад, непременно красный платок.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9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link="rId4" cstate="print"/>
          <a:stretch>
            <a:fillRect/>
          </a:stretch>
        </p:blipFill>
        <p:spPr>
          <a:xfrm rot="5400000">
            <a:off x="2173065" y="2011511"/>
            <a:ext cx="4176464" cy="818754"/>
          </a:xfrm>
          <a:prstGeom prst="rect">
            <a:avLst/>
          </a:prstGeom>
        </p:spPr>
      </p:pic>
      <p:pic>
        <p:nvPicPr>
          <p:cNvPr id="10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link="rId4" cstate="print"/>
          <a:stretch>
            <a:fillRect/>
          </a:stretch>
        </p:blipFill>
        <p:spPr>
          <a:xfrm rot="5400000">
            <a:off x="4693345" y="2011511"/>
            <a:ext cx="4176464" cy="81875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2880320" cy="41764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547664" y="620688"/>
            <a:ext cx="165618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Monotype Corsiva" pitchFamily="66" charset="0"/>
                <a:ea typeface="Calibri" pitchFamily="34" charset="0"/>
                <a:cs typeface="Helvetica"/>
              </a:rPr>
              <a:t>Обряд сжигания чучела Масленицы выражает идею векового и ежегодного обновления. В древности на этот костер подбрасывали старые ненужные вещи, чтобы предать огню все грешное, печальное и плохое. От того как все горело, зависел приход ранней весны.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332656"/>
            <a:ext cx="2880320" cy="41764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332657"/>
            <a:ext cx="14401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Monotype Corsiva" pitchFamily="66" charset="0"/>
                <a:ea typeface="Calibri" pitchFamily="34" charset="0"/>
                <a:cs typeface="Helvetica"/>
              </a:rPr>
              <a:t>Ведь правильно проводить надоевшую Зиму (быстрое сжигание Чучела), значит помочь Весне. Пеплом удобряли поля для обилия будущего урожая.</a:t>
            </a:r>
            <a:endParaRPr lang="ru-RU" dirty="0"/>
          </a:p>
        </p:txBody>
      </p:sp>
      <p:pic>
        <p:nvPicPr>
          <p:cNvPr id="6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link="rId2" cstate="print"/>
          <a:stretch>
            <a:fillRect/>
          </a:stretch>
        </p:blipFill>
        <p:spPr>
          <a:xfrm rot="5400000">
            <a:off x="2173065" y="2011511"/>
            <a:ext cx="4176464" cy="818754"/>
          </a:xfrm>
          <a:prstGeom prst="rect">
            <a:avLst/>
          </a:prstGeom>
        </p:spPr>
      </p:pic>
      <p:pic>
        <p:nvPicPr>
          <p:cNvPr id="7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link="rId2" cstate="print"/>
          <a:stretch>
            <a:fillRect/>
          </a:stretch>
        </p:blipFill>
        <p:spPr>
          <a:xfrm rot="5400000">
            <a:off x="-923279" y="2011511"/>
            <a:ext cx="4176464" cy="81875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188640"/>
            <a:ext cx="2808312" cy="4104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8640"/>
            <a:ext cx="2808312" cy="4104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56176" y="188640"/>
            <a:ext cx="2808312" cy="4104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9552" y="260648"/>
            <a:ext cx="2232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История возникновения праздника Масленицы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21710673.png" descr="C:\Users\Жанна\Documents\масленица\21710673.pn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899592" y="1844824"/>
            <a:ext cx="1728192" cy="2186934"/>
          </a:xfrm>
          <a:prstGeom prst="rect">
            <a:avLst/>
          </a:prstGeom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419872" y="399148"/>
            <a:ext cx="252028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Люди, уставшие от морозов и холодов, выпекали круглые блины и зазывали солнышко, чтобы оно пришло, обогрело, растопило снега и привело на землю весну. Праздновался праздник целую неделю, в селах устраивались народные массовые гуляния с катанием на санях и санках,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44208" y="332656"/>
            <a:ext cx="24482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11111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уличными играми, песнями, плясками, ярмарками и соревнованиями. Считалось, что подобными действиями народ «умасливал» солнце, делая его добрее и теплее. Отсюда и название праздника – Масленица.</a:t>
            </a:r>
            <a:endParaRPr lang="ru-RU" dirty="0">
              <a:solidFill>
                <a:prstClr val="black"/>
              </a:solidFill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9" name="Рисунок 8" descr="13dcf16baa5833c799b0080defee8da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3501008"/>
            <a:ext cx="2808312" cy="58183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2808312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356992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3356992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260648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3284984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260648"/>
            <a:ext cx="2758008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ancakeStack.png" descr="C:\Users\Жанна\Documents\pancakeStack.pn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467544" y="620688"/>
            <a:ext cx="2448272" cy="1866838"/>
          </a:xfrm>
          <a:prstGeom prst="rect">
            <a:avLst/>
          </a:prstGeom>
        </p:spPr>
      </p:pic>
      <p:pic>
        <p:nvPicPr>
          <p:cNvPr id="11" name="pancakeStack.png" descr="C:\Users\Жанна\Documents\pancakeStack.pn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395536" y="3717032"/>
            <a:ext cx="2448272" cy="1866838"/>
          </a:xfrm>
          <a:prstGeom prst="rect">
            <a:avLst/>
          </a:prstGeom>
        </p:spPr>
      </p:pic>
      <p:pic>
        <p:nvPicPr>
          <p:cNvPr id="12" name="preparato-crepes-graziano.jpg" descr="C:\Users\Жанна\Documents\preparato-crepes-graziano.jp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3491880" y="476672"/>
            <a:ext cx="2383310" cy="2232248"/>
          </a:xfrm>
          <a:prstGeom prst="rect">
            <a:avLst/>
          </a:prstGeom>
        </p:spPr>
      </p:pic>
      <p:pic>
        <p:nvPicPr>
          <p:cNvPr id="13" name="preparato-crepes-graziano.jpg" descr="C:\Users\Жанна\Documents\preparato-crepes-graziano.jp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3491880" y="3645024"/>
            <a:ext cx="2383310" cy="2232248"/>
          </a:xfrm>
          <a:prstGeom prst="rect">
            <a:avLst/>
          </a:prstGeom>
        </p:spPr>
      </p:pic>
      <p:pic>
        <p:nvPicPr>
          <p:cNvPr id="15" name="nepravilnaya-skazka-3.jpg" descr="C:\Users\Жанна\Documents\nepravilnaya-skazka-3.jpg"/>
          <p:cNvPicPr>
            <a:picLocks noChangeAspect="1"/>
          </p:cNvPicPr>
          <p:nvPr/>
        </p:nvPicPr>
        <p:blipFill>
          <a:blip r:embed="rId6" r:link="rId7" cstate="print"/>
          <a:stretch>
            <a:fillRect/>
          </a:stretch>
        </p:blipFill>
        <p:spPr>
          <a:xfrm>
            <a:off x="6300192" y="404664"/>
            <a:ext cx="2448272" cy="2381612"/>
          </a:xfrm>
          <a:prstGeom prst="rect">
            <a:avLst/>
          </a:prstGeom>
        </p:spPr>
      </p:pic>
      <p:pic>
        <p:nvPicPr>
          <p:cNvPr id="16" name="nepravilnaya-skazka-3.jpg" descr="C:\Users\Жанна\Documents\nepravilnaya-skazka-3.jpg"/>
          <p:cNvPicPr>
            <a:picLocks noChangeAspect="1"/>
          </p:cNvPicPr>
          <p:nvPr/>
        </p:nvPicPr>
        <p:blipFill>
          <a:blip r:embed="rId6" r:link="rId7" cstate="print"/>
          <a:stretch>
            <a:fillRect/>
          </a:stretch>
        </p:blipFill>
        <p:spPr>
          <a:xfrm>
            <a:off x="6372200" y="3429000"/>
            <a:ext cx="2448272" cy="238161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2808312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356992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3356992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260648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3284984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260648"/>
            <a:ext cx="2758008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e5ba7c5aedb8b3b91ec75fd501d28b24.png" descr="C:\Users\Жанна\Documents\e5ba7c5aedb8b3b91ec75fd501d28b24.pn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683568" y="3645024"/>
            <a:ext cx="2415982" cy="2130177"/>
          </a:xfrm>
          <a:prstGeom prst="rect">
            <a:avLst/>
          </a:prstGeom>
        </p:spPr>
      </p:pic>
      <p:pic>
        <p:nvPicPr>
          <p:cNvPr id="11" name="e5ba7c5aedb8b3b91ec75fd501d28b24.png" descr="C:\Users\Жанна\Documents\e5ba7c5aedb8b3b91ec75fd501d28b24.pn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395536" y="548680"/>
            <a:ext cx="2415982" cy="2130177"/>
          </a:xfrm>
          <a:prstGeom prst="rect">
            <a:avLst/>
          </a:prstGeom>
        </p:spPr>
      </p:pic>
      <p:pic>
        <p:nvPicPr>
          <p:cNvPr id="12" name="f1990aff2901c3b39ef2b61d86a9db50.png" descr="C:\Users\Жанна\Documents\f1990aff2901c3b39ef2b61d86a9db50.pn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3275856" y="476672"/>
            <a:ext cx="2631212" cy="2173610"/>
          </a:xfrm>
          <a:prstGeom prst="rect">
            <a:avLst/>
          </a:prstGeom>
        </p:spPr>
      </p:pic>
      <p:pic>
        <p:nvPicPr>
          <p:cNvPr id="13" name="f1990aff2901c3b39ef2b61d86a9db50.png" descr="C:\Users\Жанна\Documents\f1990aff2901c3b39ef2b61d86a9db50.pn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3275856" y="3645024"/>
            <a:ext cx="2631212" cy="2173610"/>
          </a:xfrm>
          <a:prstGeom prst="rect">
            <a:avLst/>
          </a:prstGeom>
        </p:spPr>
      </p:pic>
      <p:pic>
        <p:nvPicPr>
          <p:cNvPr id="14" name="Pancake_White_background_Three_3_542036_1280x800.jpg" descr="C:\Users\Жанна\Documents\Pancake_White_background_Three_3_542036_1280x800.jpg"/>
          <p:cNvPicPr>
            <a:picLocks noChangeAspect="1"/>
          </p:cNvPicPr>
          <p:nvPr/>
        </p:nvPicPr>
        <p:blipFill>
          <a:blip r:embed="rId6" r:link="rId7" cstate="print"/>
          <a:stretch>
            <a:fillRect/>
          </a:stretch>
        </p:blipFill>
        <p:spPr>
          <a:xfrm>
            <a:off x="6372200" y="548680"/>
            <a:ext cx="2448083" cy="1867272"/>
          </a:xfrm>
          <a:prstGeom prst="rect">
            <a:avLst/>
          </a:prstGeom>
        </p:spPr>
      </p:pic>
      <p:pic>
        <p:nvPicPr>
          <p:cNvPr id="15" name="Pancake_White_background_Three_3_542036_1280x800.jpg" descr="C:\Users\Жанна\Documents\Pancake_White_background_Three_3_542036_1280x800.jpg"/>
          <p:cNvPicPr>
            <a:picLocks noChangeAspect="1"/>
          </p:cNvPicPr>
          <p:nvPr/>
        </p:nvPicPr>
        <p:blipFill>
          <a:blip r:embed="rId6" r:link="rId7" cstate="print"/>
          <a:stretch>
            <a:fillRect/>
          </a:stretch>
        </p:blipFill>
        <p:spPr>
          <a:xfrm>
            <a:off x="6300192" y="3717032"/>
            <a:ext cx="2448083" cy="18672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2808312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356992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3356992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260648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3284984"/>
            <a:ext cx="2736304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260648"/>
            <a:ext cx="2758008" cy="266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660x440_1_7b8dca24e7c953a0b0c0bf7d0703dad6@600x400_0xd42ee437_17020825601443106767.jpg" descr="C:\Users\Жанна\Documents\660x440_1_7b8dca24e7c953a0b0c0bf7d0703dad6@600x400_0xd42ee437_17020825601443106767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467544" y="404664"/>
            <a:ext cx="2390800" cy="2217936"/>
          </a:xfrm>
          <a:prstGeom prst="rect">
            <a:avLst/>
          </a:prstGeom>
        </p:spPr>
      </p:pic>
      <p:pic>
        <p:nvPicPr>
          <p:cNvPr id="11" name="660x440_1_7b8dca24e7c953a0b0c0bf7d0703dad6@600x400_0xd42ee437_17020825601443106767.jpg" descr="C:\Users\Жанна\Documents\660x440_1_7b8dca24e7c953a0b0c0bf7d0703dad6@600x400_0xd42ee437_17020825601443106767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3419872" y="476672"/>
            <a:ext cx="2390800" cy="2217936"/>
          </a:xfrm>
          <a:prstGeom prst="rect">
            <a:avLst/>
          </a:prstGeom>
        </p:spPr>
      </p:pic>
      <p:pic>
        <p:nvPicPr>
          <p:cNvPr id="12" name="24608985.png" descr="C:\Users\Жанна\Documents\24608985.pn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611560" y="3455760"/>
            <a:ext cx="2376264" cy="2376264"/>
          </a:xfrm>
          <a:prstGeom prst="rect">
            <a:avLst/>
          </a:prstGeom>
        </p:spPr>
      </p:pic>
      <p:pic>
        <p:nvPicPr>
          <p:cNvPr id="13" name="24608985.png" descr="C:\Users\Жанна\Documents\24608985.pn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3347864" y="3573016"/>
            <a:ext cx="2376264" cy="2376264"/>
          </a:xfrm>
          <a:prstGeom prst="rect">
            <a:avLst/>
          </a:prstGeom>
        </p:spPr>
      </p:pic>
      <p:pic>
        <p:nvPicPr>
          <p:cNvPr id="14" name="CL-07.jpg" descr="C:\Users\Жанна\Documents\CL-07.jpg"/>
          <p:cNvPicPr>
            <a:picLocks noChangeAspect="1"/>
          </p:cNvPicPr>
          <p:nvPr/>
        </p:nvPicPr>
        <p:blipFill>
          <a:blip r:embed="rId6" r:link="rId7" cstate="print"/>
          <a:stretch>
            <a:fillRect/>
          </a:stretch>
        </p:blipFill>
        <p:spPr>
          <a:xfrm>
            <a:off x="6300192" y="476672"/>
            <a:ext cx="2476563" cy="2189776"/>
          </a:xfrm>
          <a:prstGeom prst="rect">
            <a:avLst/>
          </a:prstGeom>
        </p:spPr>
      </p:pic>
      <p:pic>
        <p:nvPicPr>
          <p:cNvPr id="15" name="CL-07.jpg" descr="C:\Users\Жанна\Documents\CL-07.jpg"/>
          <p:cNvPicPr>
            <a:picLocks noChangeAspect="1"/>
          </p:cNvPicPr>
          <p:nvPr/>
        </p:nvPicPr>
        <p:blipFill>
          <a:blip r:embed="rId6" r:link="rId7" cstate="print"/>
          <a:stretch>
            <a:fillRect/>
          </a:stretch>
        </p:blipFill>
        <p:spPr>
          <a:xfrm>
            <a:off x="6300192" y="3573016"/>
            <a:ext cx="2476563" cy="21897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533c73ef369c3178ba26a559f5c30851.jpg" descr="C:\Users\Жанна\Documents\533c73ef369c3178ba26a559f5c30851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1187624" y="0"/>
            <a:ext cx="6858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1196752"/>
            <a:ext cx="6336704" cy="92333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Игра «Найди пару»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533c73ef369c3178ba26a559f5c30851.jpg" descr="C:\Users\Жанна\Documents\533c73ef369c3178ba26a559f5c30851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1187624" y="0"/>
            <a:ext cx="6858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1196752"/>
            <a:ext cx="6336704" cy="92333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Стихи про масленицу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95536" y="260648"/>
            <a:ext cx="3240360" cy="3105345"/>
            <a:chOff x="395536" y="260648"/>
            <a:chExt cx="3240360" cy="3105345"/>
          </a:xfrm>
        </p:grpSpPr>
        <p:pic>
          <p:nvPicPr>
            <p:cNvPr id="2" name="u_295f2109a3130bd2f852f9d20c725d45_800.jpg" descr="C:\Users\Жанна\Documents\масленица\u_295f2109a3130bd2f852f9d20c725d45_800.jpg"/>
            <p:cNvPicPr>
              <a:picLocks noChangeAspect="1"/>
            </p:cNvPicPr>
            <p:nvPr/>
          </p:nvPicPr>
          <p:blipFill>
            <a:blip r:embed="rId2" r:link="rId3" cstate="print"/>
            <a:srcRect l="3038" t="5818" r="3878" b="4977"/>
            <a:stretch>
              <a:fillRect/>
            </a:stretch>
          </p:blipFill>
          <p:spPr>
            <a:xfrm>
              <a:off x="395536" y="260648"/>
              <a:ext cx="3240360" cy="3105345"/>
            </a:xfrm>
            <a:prstGeom prst="ellipse">
              <a:avLst/>
            </a:prstGeom>
          </p:spPr>
        </p:pic>
        <p:sp>
          <p:nvSpPr>
            <p:cNvPr id="32769" name="Rectangle 1"/>
            <p:cNvSpPr>
              <a:spLocks noChangeArrowheads="1"/>
            </p:cNvSpPr>
            <p:nvPr/>
          </p:nvSpPr>
          <p:spPr bwMode="auto">
            <a:xfrm>
              <a:off x="971600" y="1268760"/>
              <a:ext cx="2304256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Широкая Масленица,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/>
              </a:r>
              <a:b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Мы тобою хвалимся,</a:t>
              </a:r>
              <a:b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На горах катаемся,</a:t>
              </a:r>
              <a:b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Блинами объедаемся!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851920" y="404664"/>
            <a:ext cx="3240360" cy="3105345"/>
            <a:chOff x="611560" y="3573016"/>
            <a:chExt cx="3240360" cy="3105345"/>
          </a:xfrm>
        </p:grpSpPr>
        <p:pic>
          <p:nvPicPr>
            <p:cNvPr id="5" name="u_295f2109a3130bd2f852f9d20c725d45_800.jpg" descr="C:\Users\Жанна\Documents\масленица\u_295f2109a3130bd2f852f9d20c725d45_800.jpg"/>
            <p:cNvPicPr>
              <a:picLocks noChangeAspect="1"/>
            </p:cNvPicPr>
            <p:nvPr/>
          </p:nvPicPr>
          <p:blipFill>
            <a:blip r:embed="rId2" r:link="rId3" cstate="print"/>
            <a:srcRect l="3038" t="5818" r="3878" b="4977"/>
            <a:stretch>
              <a:fillRect/>
            </a:stretch>
          </p:blipFill>
          <p:spPr>
            <a:xfrm>
              <a:off x="611560" y="3573016"/>
              <a:ext cx="3240360" cy="3105345"/>
            </a:xfrm>
            <a:prstGeom prst="ellipse">
              <a:avLst/>
            </a:prstGeom>
          </p:spPr>
        </p:pic>
        <p:sp>
          <p:nvSpPr>
            <p:cNvPr id="32771" name="Rectangle 3"/>
            <p:cNvSpPr>
              <a:spLocks noChangeArrowheads="1"/>
            </p:cNvSpPr>
            <p:nvPr/>
          </p:nvSpPr>
          <p:spPr bwMode="auto">
            <a:xfrm>
              <a:off x="1115616" y="4293096"/>
              <a:ext cx="2160240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Солнце словно блинчик 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/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 небе голубом,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Щебетанье птичек,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И дымок столбом.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/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Пусть на этот праздник,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Как и целый год,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Вам прибудет счастье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Только без хлопот.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11560" y="3501008"/>
            <a:ext cx="3240360" cy="3105345"/>
            <a:chOff x="611560" y="3573016"/>
            <a:chExt cx="3240360" cy="3105345"/>
          </a:xfrm>
        </p:grpSpPr>
        <p:pic>
          <p:nvPicPr>
            <p:cNvPr id="13" name="u_295f2109a3130bd2f852f9d20c725d45_800.jpg" descr="C:\Users\Жанна\Documents\масленица\u_295f2109a3130bd2f852f9d20c725d45_800.jpg"/>
            <p:cNvPicPr>
              <a:picLocks noChangeAspect="1"/>
            </p:cNvPicPr>
            <p:nvPr/>
          </p:nvPicPr>
          <p:blipFill>
            <a:blip r:embed="rId2" r:link="rId3" cstate="print"/>
            <a:srcRect l="3038" t="5818" r="3878" b="4977"/>
            <a:stretch>
              <a:fillRect/>
            </a:stretch>
          </p:blipFill>
          <p:spPr>
            <a:xfrm>
              <a:off x="611560" y="3573016"/>
              <a:ext cx="3240360" cy="3105345"/>
            </a:xfrm>
            <a:prstGeom prst="ellipse">
              <a:avLst/>
            </a:prstGeom>
          </p:spPr>
        </p:pic>
        <p:sp>
          <p:nvSpPr>
            <p:cNvPr id="14" name="Rectangle 2"/>
            <p:cNvSpPr>
              <a:spLocks noChangeArrowheads="1"/>
            </p:cNvSpPr>
            <p:nvPr/>
          </p:nvSpPr>
          <p:spPr bwMode="auto">
            <a:xfrm>
              <a:off x="1115616" y="4293096"/>
              <a:ext cx="2483768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Испекли блинов немножко,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Остудили на окошке,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Есть их будем со сметаной,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Пригласим к обеду маму.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Блин мы ели с наслажденьем -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Перепачкались вареньем.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Чтоб варенье с губ убрать,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Ротик нужно облизать.</a:t>
              </a:r>
              <a:endPara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55976" y="3573016"/>
            <a:ext cx="3240360" cy="3105345"/>
            <a:chOff x="395536" y="260648"/>
            <a:chExt cx="3240360" cy="3105345"/>
          </a:xfrm>
        </p:grpSpPr>
        <p:pic>
          <p:nvPicPr>
            <p:cNvPr id="16" name="u_295f2109a3130bd2f852f9d20c725d45_800.jpg" descr="C:\Users\Жанна\Documents\масленица\u_295f2109a3130bd2f852f9d20c725d45_800.jpg"/>
            <p:cNvPicPr>
              <a:picLocks noChangeAspect="1"/>
            </p:cNvPicPr>
            <p:nvPr/>
          </p:nvPicPr>
          <p:blipFill>
            <a:blip r:embed="rId2" r:link="rId3" cstate="print"/>
            <a:srcRect l="3038" t="5818" r="3878" b="4977"/>
            <a:stretch>
              <a:fillRect/>
            </a:stretch>
          </p:blipFill>
          <p:spPr>
            <a:xfrm>
              <a:off x="395536" y="260648"/>
              <a:ext cx="3240360" cy="3105345"/>
            </a:xfrm>
            <a:prstGeom prst="ellipse">
              <a:avLst/>
            </a:prstGeom>
          </p:spPr>
        </p:pic>
        <p:sp>
          <p:nvSpPr>
            <p:cNvPr id="17" name="Rectangle 1"/>
            <p:cNvSpPr>
              <a:spLocks noChangeArrowheads="1"/>
            </p:cNvSpPr>
            <p:nvPr/>
          </p:nvSpPr>
          <p:spPr bwMode="auto">
            <a:xfrm>
              <a:off x="755576" y="1268760"/>
              <a:ext cx="2664296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Масленица к нам пришла, 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/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Радость людям принесла, 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Ну а мы придем с блинами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Встретить праздник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b="1" dirty="0">
                  <a:solidFill>
                    <a:srgbClr val="333333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В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месте с вами!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95536" y="260648"/>
            <a:ext cx="3240360" cy="3105345"/>
            <a:chOff x="395536" y="260648"/>
            <a:chExt cx="3240360" cy="3105345"/>
          </a:xfrm>
        </p:grpSpPr>
        <p:pic>
          <p:nvPicPr>
            <p:cNvPr id="2" name="u_295f2109a3130bd2f852f9d20c725d45_800.jpg" descr="C:\Users\Жанна\Documents\масленица\u_295f2109a3130bd2f852f9d20c725d45_800.jpg"/>
            <p:cNvPicPr>
              <a:picLocks noChangeAspect="1"/>
            </p:cNvPicPr>
            <p:nvPr/>
          </p:nvPicPr>
          <p:blipFill>
            <a:blip r:embed="rId2" r:link="rId3" cstate="print"/>
            <a:srcRect l="3038" t="5818" r="3878" b="4977"/>
            <a:stretch>
              <a:fillRect/>
            </a:stretch>
          </p:blipFill>
          <p:spPr>
            <a:xfrm>
              <a:off x="395536" y="260648"/>
              <a:ext cx="3240360" cy="3105345"/>
            </a:xfrm>
            <a:prstGeom prst="ellipse">
              <a:avLst/>
            </a:prstGeom>
          </p:spPr>
        </p:pic>
        <p:sp>
          <p:nvSpPr>
            <p:cNvPr id="33793" name="Rectangle 1"/>
            <p:cNvSpPr>
              <a:spLocks noChangeArrowheads="1"/>
            </p:cNvSpPr>
            <p:nvPr/>
          </p:nvSpPr>
          <p:spPr bwMode="auto">
            <a:xfrm>
              <a:off x="827584" y="980728"/>
              <a:ext cx="2267744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Кот ходил, сидел, лежал,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Долго масленицу ждал.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Песни пел, шипел, сопел: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«Не зима, а беспредел!»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Под окошком батарею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Он теплом кошачьим греет!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 надеется, что- Вот! 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Побыстрей весна придёт!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779912" y="332656"/>
            <a:ext cx="3240360" cy="3105345"/>
            <a:chOff x="611560" y="3573016"/>
            <a:chExt cx="3240360" cy="3105345"/>
          </a:xfrm>
        </p:grpSpPr>
        <p:pic>
          <p:nvPicPr>
            <p:cNvPr id="5" name="u_295f2109a3130bd2f852f9d20c725d45_800.jpg" descr="C:\Users\Жанна\Documents\масленица\u_295f2109a3130bd2f852f9d20c725d45_800.jpg"/>
            <p:cNvPicPr>
              <a:picLocks noChangeAspect="1"/>
            </p:cNvPicPr>
            <p:nvPr/>
          </p:nvPicPr>
          <p:blipFill>
            <a:blip r:embed="rId2" r:link="rId3" cstate="print"/>
            <a:srcRect l="3038" t="5818" r="3878" b="4977"/>
            <a:stretch>
              <a:fillRect/>
            </a:stretch>
          </p:blipFill>
          <p:spPr>
            <a:xfrm>
              <a:off x="611560" y="3573016"/>
              <a:ext cx="3240360" cy="3105345"/>
            </a:xfrm>
            <a:prstGeom prst="ellipse">
              <a:avLst/>
            </a:prstGeom>
          </p:spPr>
        </p:pic>
        <p:sp>
          <p:nvSpPr>
            <p:cNvPr id="33794" name="Rectangle 2"/>
            <p:cNvSpPr>
              <a:spLocks noChangeArrowheads="1"/>
            </p:cNvSpPr>
            <p:nvPr/>
          </p:nvSpPr>
          <p:spPr bwMode="auto">
            <a:xfrm>
              <a:off x="1115616" y="4365104"/>
              <a:ext cx="2267744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Солнце ярче и теплее,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Люди лучше и добрее.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Масленица в дверь стучится,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Никому с утра не спится.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Высыпает весь народ,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Дружно водит хоровод.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Игры, пляски и веселье,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Поднимают настроенье.</a:t>
              </a:r>
              <a:endPara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23528" y="3501008"/>
            <a:ext cx="3240360" cy="3105345"/>
            <a:chOff x="611560" y="3573016"/>
            <a:chExt cx="3240360" cy="3105345"/>
          </a:xfrm>
        </p:grpSpPr>
        <p:pic>
          <p:nvPicPr>
            <p:cNvPr id="11" name="u_295f2109a3130bd2f852f9d20c725d45_800.jpg" descr="C:\Users\Жанна\Documents\масленица\u_295f2109a3130bd2f852f9d20c725d45_800.jpg"/>
            <p:cNvPicPr>
              <a:picLocks noChangeAspect="1"/>
            </p:cNvPicPr>
            <p:nvPr/>
          </p:nvPicPr>
          <p:blipFill>
            <a:blip r:embed="rId2" r:link="rId3" cstate="print"/>
            <a:srcRect l="3038" t="5818" r="3878" b="4977"/>
            <a:stretch>
              <a:fillRect/>
            </a:stretch>
          </p:blipFill>
          <p:spPr>
            <a:xfrm>
              <a:off x="611560" y="3573016"/>
              <a:ext cx="3240360" cy="3105345"/>
            </a:xfrm>
            <a:prstGeom prst="ellipse">
              <a:avLst/>
            </a:prstGeom>
          </p:spPr>
        </p:pic>
        <p:sp>
          <p:nvSpPr>
            <p:cNvPr id="12" name="Rectangle 2"/>
            <p:cNvSpPr>
              <a:spLocks noChangeArrowheads="1"/>
            </p:cNvSpPr>
            <p:nvPr/>
          </p:nvSpPr>
          <p:spPr bwMode="auto">
            <a:xfrm>
              <a:off x="1043608" y="4437112"/>
              <a:ext cx="2483768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Напечем мы 100 блинов,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Приготовим пирогов.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Пойдем чучело сжигать,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Масленицу провожать.</a:t>
              </a:r>
              <a:endPara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Пусть приходит к вам весна,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 румяна и красна.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Гости пусть придут к вам в дом,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Будут рады все кругом.</a:t>
              </a:r>
              <a:endPara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923928" y="3501008"/>
            <a:ext cx="3240360" cy="3105345"/>
            <a:chOff x="395536" y="260648"/>
            <a:chExt cx="3240360" cy="3105345"/>
          </a:xfrm>
        </p:grpSpPr>
        <p:pic>
          <p:nvPicPr>
            <p:cNvPr id="14" name="u_295f2109a3130bd2f852f9d20c725d45_800.jpg" descr="C:\Users\Жанна\Documents\масленица\u_295f2109a3130bd2f852f9d20c725d45_800.jpg"/>
            <p:cNvPicPr>
              <a:picLocks noChangeAspect="1"/>
            </p:cNvPicPr>
            <p:nvPr/>
          </p:nvPicPr>
          <p:blipFill>
            <a:blip r:embed="rId2" r:link="rId3" cstate="print"/>
            <a:srcRect l="3038" t="5818" r="3878" b="4977"/>
            <a:stretch>
              <a:fillRect/>
            </a:stretch>
          </p:blipFill>
          <p:spPr>
            <a:xfrm>
              <a:off x="395536" y="260648"/>
              <a:ext cx="3240360" cy="3105345"/>
            </a:xfrm>
            <a:prstGeom prst="ellipse">
              <a:avLst/>
            </a:prstGeom>
          </p:spPr>
        </p:pic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827584" y="980728"/>
              <a:ext cx="2448272" cy="1815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Бабушка блины спекла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Круглые румяные.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Масленица к нам пришла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Гостьею желанною.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Солнце круглое как блин,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Улыбаясь светит.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Рады теплой встрече с ним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Взрослые и дети.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соседними углами 3"/>
          <p:cNvSpPr/>
          <p:nvPr/>
        </p:nvSpPr>
        <p:spPr>
          <a:xfrm rot="10800000">
            <a:off x="32352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 rot="10800000">
            <a:off x="25152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 rot="10800000">
            <a:off x="464400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 rot="10800000">
            <a:off x="457200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iORK9CAZT.jpg" descr="C:\Users\Жанна\Documents\масленица\iORK9CAZT.jpg"/>
          <p:cNvPicPr>
            <a:picLocks noChangeAspect="1"/>
          </p:cNvPicPr>
          <p:nvPr/>
        </p:nvPicPr>
        <p:blipFill>
          <a:blip r:embed="rId2" r:link="rId3" cstate="print"/>
          <a:srcRect t="3966" r="74093" b="4224"/>
          <a:stretch>
            <a:fillRect/>
          </a:stretch>
        </p:blipFill>
        <p:spPr>
          <a:xfrm rot="16200000">
            <a:off x="1959180" y="-1447012"/>
            <a:ext cx="905160" cy="4320480"/>
          </a:xfrm>
          <a:prstGeom prst="rect">
            <a:avLst/>
          </a:prstGeom>
        </p:spPr>
      </p:pic>
      <p:pic>
        <p:nvPicPr>
          <p:cNvPr id="10" name="iORK9CAZT.jpg" descr="C:\Users\Жанна\Documents\масленица\iORK9CAZT.jpg"/>
          <p:cNvPicPr>
            <a:picLocks noChangeAspect="1"/>
          </p:cNvPicPr>
          <p:nvPr/>
        </p:nvPicPr>
        <p:blipFill>
          <a:blip r:embed="rId2" r:link="rId3" cstate="print"/>
          <a:srcRect t="3966" r="74093" b="4224"/>
          <a:stretch>
            <a:fillRect/>
          </a:stretch>
        </p:blipFill>
        <p:spPr>
          <a:xfrm rot="16200000">
            <a:off x="2031188" y="1577324"/>
            <a:ext cx="905160" cy="43204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1520" y="1196752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Понедельник</a:t>
            </a: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«Встреча»</a:t>
            </a:r>
            <a:endParaRPr lang="ru-RU" sz="48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76" y="4149080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Вторник</a:t>
            </a: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«</a:t>
            </a:r>
            <a:r>
              <a:rPr lang="ru-RU" sz="4800" b="1" i="1" dirty="0" err="1" smtClean="0">
                <a:solidFill>
                  <a:srgbClr val="FF0000"/>
                </a:solidFill>
                <a:latin typeface="Monotype Corsiva" pitchFamily="66" charset="0"/>
              </a:rPr>
              <a:t>Заигрыш</a:t>
            </a:r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  <a:endParaRPr lang="ru-RU" sz="48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8024" y="404664"/>
            <a:ext cx="3851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В этот день принято мастерить чучело зимы, возить его по улицам. Те, кто живет в достатке, уже в этот день может начинать печь блины. </a:t>
            </a:r>
            <a:r>
              <a:rPr lang="ru-RU" sz="1600" dirty="0" smtClean="0"/>
              <a:t>Не </a:t>
            </a:r>
            <a:r>
              <a:rPr lang="ru-RU" sz="1600" dirty="0"/>
              <a:t>стоит забывать о том, что блинами надо угостить нищих. Вечером начинаются первые массовые гулянья, а днем для них готовятся специальные площадки.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716016" y="3356992"/>
            <a:ext cx="4067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Веселые праздничные игры набирают обороты. Люди активно кушают блины, катаются с горок.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83568" y="984020"/>
            <a:ext cx="7560840" cy="5033360"/>
            <a:chOff x="683568" y="984020"/>
            <a:chExt cx="7560840" cy="5033360"/>
          </a:xfrm>
        </p:grpSpPr>
        <p:pic>
          <p:nvPicPr>
            <p:cNvPr id="4" name="iHTW84ZYQ.jpg" descr="C:\Users\Жанна\Documents\iHTW84ZYQ.jpg"/>
            <p:cNvPicPr>
              <a:picLocks noChangeAspect="1"/>
            </p:cNvPicPr>
            <p:nvPr/>
          </p:nvPicPr>
          <p:blipFill>
            <a:blip r:embed="rId2" r:link="rId3" cstate="print"/>
            <a:stretch>
              <a:fillRect/>
            </a:stretch>
          </p:blipFill>
          <p:spPr>
            <a:xfrm>
              <a:off x="683568" y="984020"/>
              <a:ext cx="7560840" cy="503336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123728" y="2348880"/>
              <a:ext cx="237626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rgbClr val="FF0000"/>
                  </a:solidFill>
                  <a:latin typeface="Monotype Corsiva" pitchFamily="66" charset="0"/>
                </a:rPr>
                <a:t>Испеки блины</a:t>
              </a:r>
              <a:endParaRPr lang="ru-RU" sz="5400" b="1" dirty="0">
                <a:solidFill>
                  <a:srgbClr val="FF0000"/>
                </a:solidFill>
                <a:latin typeface="Monotype Corsiva" pitchFamily="66" charset="0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_13970d_f9dad994_orig.jpg" descr="C:\Users\Жанна\Documents\0_13970d_f9dad994_orig.jpg"/>
          <p:cNvPicPr>
            <a:picLocks noChangeAspect="1"/>
          </p:cNvPicPr>
          <p:nvPr/>
        </p:nvPicPr>
        <p:blipFill>
          <a:blip r:embed="rId2" r:link="rId3" cstate="print"/>
          <a:srcRect l="49493" t="66239"/>
          <a:stretch>
            <a:fillRect/>
          </a:stretch>
        </p:blipFill>
        <p:spPr>
          <a:xfrm>
            <a:off x="3275856" y="2348880"/>
            <a:ext cx="2865843" cy="1908461"/>
          </a:xfrm>
          <a:prstGeom prst="rect">
            <a:avLst/>
          </a:prstGeom>
        </p:spPr>
      </p:pic>
      <p:pic>
        <p:nvPicPr>
          <p:cNvPr id="3" name="0_13970d_f9dad994_orig.jpg" descr="C:\Users\Жанна\Documents\0_13970d_f9dad994_orig.jpg"/>
          <p:cNvPicPr>
            <a:picLocks noChangeAspect="1"/>
          </p:cNvPicPr>
          <p:nvPr/>
        </p:nvPicPr>
        <p:blipFill>
          <a:blip r:embed="rId2" r:link="rId3" cstate="print"/>
          <a:srcRect t="66091" r="50655"/>
          <a:stretch>
            <a:fillRect/>
          </a:stretch>
        </p:blipFill>
        <p:spPr>
          <a:xfrm>
            <a:off x="251520" y="2348880"/>
            <a:ext cx="2799928" cy="1916845"/>
          </a:xfrm>
          <a:prstGeom prst="rect">
            <a:avLst/>
          </a:prstGeom>
        </p:spPr>
      </p:pic>
      <p:pic>
        <p:nvPicPr>
          <p:cNvPr id="4" name="0_13970d_f9dad994_orig.jpg" descr="C:\Users\Жанна\Documents\0_13970d_f9dad994_orig.jpg"/>
          <p:cNvPicPr>
            <a:picLocks noChangeAspect="1"/>
          </p:cNvPicPr>
          <p:nvPr/>
        </p:nvPicPr>
        <p:blipFill>
          <a:blip r:embed="rId2" r:link="rId3" cstate="print"/>
          <a:srcRect l="50467" t="32823" b="32784"/>
          <a:stretch>
            <a:fillRect/>
          </a:stretch>
        </p:blipFill>
        <p:spPr>
          <a:xfrm>
            <a:off x="251520" y="260648"/>
            <a:ext cx="2810603" cy="1944216"/>
          </a:xfrm>
          <a:prstGeom prst="rect">
            <a:avLst/>
          </a:prstGeom>
        </p:spPr>
      </p:pic>
      <p:pic>
        <p:nvPicPr>
          <p:cNvPr id="5" name="0_13970d_f9dad994_orig.jpg" descr="C:\Users\Жанна\Documents\0_13970d_f9dad994_orig.jpg"/>
          <p:cNvPicPr>
            <a:picLocks noChangeAspect="1"/>
          </p:cNvPicPr>
          <p:nvPr/>
        </p:nvPicPr>
        <p:blipFill>
          <a:blip r:embed="rId2" r:link="rId3" cstate="print"/>
          <a:srcRect t="33948" r="49681" b="34206"/>
          <a:stretch>
            <a:fillRect/>
          </a:stretch>
        </p:blipFill>
        <p:spPr>
          <a:xfrm>
            <a:off x="251520" y="4581128"/>
            <a:ext cx="2855168" cy="1800200"/>
          </a:xfrm>
          <a:prstGeom prst="rect">
            <a:avLst/>
          </a:prstGeom>
        </p:spPr>
      </p:pic>
      <p:pic>
        <p:nvPicPr>
          <p:cNvPr id="6" name="0_13970d_f9dad994_orig.jpg" descr="C:\Users\Жанна\Documents\0_13970d_f9dad994_orig.jpg"/>
          <p:cNvPicPr>
            <a:picLocks noChangeAspect="1"/>
          </p:cNvPicPr>
          <p:nvPr/>
        </p:nvPicPr>
        <p:blipFill>
          <a:blip r:embed="rId2" r:link="rId3" cstate="print"/>
          <a:srcRect l="50171" b="67474"/>
          <a:stretch>
            <a:fillRect/>
          </a:stretch>
        </p:blipFill>
        <p:spPr>
          <a:xfrm>
            <a:off x="3347864" y="4581128"/>
            <a:ext cx="2827371" cy="1838672"/>
          </a:xfrm>
          <a:prstGeom prst="rect">
            <a:avLst/>
          </a:prstGeom>
        </p:spPr>
      </p:pic>
      <p:pic>
        <p:nvPicPr>
          <p:cNvPr id="7" name="0_13970d_f9dad994_orig.jpg" descr="C:\Users\Жанна\Documents\0_13970d_f9dad994_orig.jpg"/>
          <p:cNvPicPr>
            <a:picLocks noChangeAspect="1"/>
          </p:cNvPicPr>
          <p:nvPr/>
        </p:nvPicPr>
        <p:blipFill>
          <a:blip r:embed="rId2" r:link="rId3" cstate="print"/>
          <a:srcRect r="49977" b="66348"/>
          <a:stretch>
            <a:fillRect/>
          </a:stretch>
        </p:blipFill>
        <p:spPr>
          <a:xfrm>
            <a:off x="3347864" y="260648"/>
            <a:ext cx="2838400" cy="190229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317864.png" descr="C:\Users\Жанна\Documents\13317864.pn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539552" y="943620"/>
            <a:ext cx="4968552" cy="4978276"/>
          </a:xfrm>
          <a:prstGeom prst="ellipse">
            <a:avLst/>
          </a:prstGeom>
          <a:ln w="76200"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79712" y="2636912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Отгадай загадку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395536" y="188640"/>
            <a:ext cx="3240360" cy="3105345"/>
          </a:xfrm>
          <a:prstGeom prst="ellipse">
            <a:avLst/>
          </a:prstGeom>
        </p:spPr>
      </p:pic>
      <p:pic>
        <p:nvPicPr>
          <p:cNvPr id="3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4860032" y="3752655"/>
            <a:ext cx="3240360" cy="3105345"/>
          </a:xfrm>
          <a:prstGeom prst="ellipse">
            <a:avLst/>
          </a:prstGeom>
        </p:spPr>
      </p:pic>
      <p:pic>
        <p:nvPicPr>
          <p:cNvPr id="4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467544" y="3752655"/>
            <a:ext cx="3240360" cy="3105345"/>
          </a:xfrm>
          <a:prstGeom prst="ellipse">
            <a:avLst/>
          </a:prstGeom>
        </p:spPr>
      </p:pic>
      <p:pic>
        <p:nvPicPr>
          <p:cNvPr id="5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4788024" y="404664"/>
            <a:ext cx="3240360" cy="3105345"/>
          </a:xfrm>
          <a:prstGeom prst="ellipse">
            <a:avLst/>
          </a:prstGeo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95536" y="1124744"/>
            <a:ext cx="374441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Кружевные, пышные,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Вкусные, душистые.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сына, для дочки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Пекутся …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блиночки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788024" y="1268760"/>
            <a:ext cx="41044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Дорогих гостей встречаем,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Сладким чаем угощаем.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столе пускает пар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Старый медный…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(самовар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755576" y="4714692"/>
            <a:ext cx="28083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праздничных затей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 забава для детей.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стороне, дружок не стой!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Начинаем снежный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(бой)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860032" y="4581128"/>
            <a:ext cx="360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люблю блины любые!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Мёдом, маслом политые,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с особым наслажденьем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 с малиновым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(вареньем)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395536" y="260648"/>
            <a:ext cx="3240360" cy="3105345"/>
          </a:xfrm>
          <a:prstGeom prst="ellipse">
            <a:avLst/>
          </a:prstGeom>
        </p:spPr>
      </p:pic>
      <p:pic>
        <p:nvPicPr>
          <p:cNvPr id="3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4932040" y="3752655"/>
            <a:ext cx="3240360" cy="3105345"/>
          </a:xfrm>
          <a:prstGeom prst="ellipse">
            <a:avLst/>
          </a:prstGeom>
        </p:spPr>
      </p:pic>
      <p:pic>
        <p:nvPicPr>
          <p:cNvPr id="4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467544" y="3752655"/>
            <a:ext cx="3240360" cy="3105345"/>
          </a:xfrm>
          <a:prstGeom prst="ellipse">
            <a:avLst/>
          </a:prstGeom>
        </p:spPr>
      </p:pic>
      <p:pic>
        <p:nvPicPr>
          <p:cNvPr id="5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4860032" y="404664"/>
            <a:ext cx="3240360" cy="3105345"/>
          </a:xfrm>
          <a:prstGeom prst="ellipse">
            <a:avLst/>
          </a:prstGeom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51520" y="1186299"/>
            <a:ext cx="360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на праздничной неделе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 весёлых захотели.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санях несёмся – ух!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Аж захватывает (дух…)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5220072" y="1036186"/>
            <a:ext cx="349188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Бубенцами Русь звенит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 кричит гармошками,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Хороводами гудит: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Ешь сметану ложками,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Налетайте на блины,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жалейте маслица.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проводы зимы!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праздник - …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(Масленица)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509120"/>
            <a:ext cx="30780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Масленица – наслажденье!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Блинчики печем с утра.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 ним и масло, и варенье,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Ну и, может быть,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(Икра)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4221088"/>
            <a:ext cx="25020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Кто играет на дуде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Целый день,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Кто и пляшет, и поёт,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Веселит вовсю народ?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Ох, мальчишечка неплох,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 зовётся – … 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(Скоморох)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395536" y="260648"/>
            <a:ext cx="3240360" cy="3105345"/>
          </a:xfrm>
          <a:prstGeom prst="ellipse">
            <a:avLst/>
          </a:prstGeom>
        </p:spPr>
      </p:pic>
      <p:pic>
        <p:nvPicPr>
          <p:cNvPr id="3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4860032" y="3752655"/>
            <a:ext cx="3240360" cy="3105345"/>
          </a:xfrm>
          <a:prstGeom prst="ellipse">
            <a:avLst/>
          </a:prstGeom>
        </p:spPr>
      </p:pic>
      <p:pic>
        <p:nvPicPr>
          <p:cNvPr id="4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467544" y="3752655"/>
            <a:ext cx="3240360" cy="3105345"/>
          </a:xfrm>
          <a:prstGeom prst="ellipse">
            <a:avLst/>
          </a:prstGeom>
        </p:spPr>
      </p:pic>
      <p:pic>
        <p:nvPicPr>
          <p:cNvPr id="5" name="u_295f2109a3130bd2f852f9d20c725d45_800.jpg" descr="C:\Users\Жанна\Documents\масленица\u_295f2109a3130bd2f852f9d20c725d45_800.jpg"/>
          <p:cNvPicPr>
            <a:picLocks noChangeAspect="1"/>
          </p:cNvPicPr>
          <p:nvPr/>
        </p:nvPicPr>
        <p:blipFill>
          <a:blip r:embed="rId2" r:link="rId3" cstate="print"/>
          <a:srcRect l="3038" t="5818" r="3878" b="4977"/>
          <a:stretch>
            <a:fillRect/>
          </a:stretch>
        </p:blipFill>
        <p:spPr>
          <a:xfrm>
            <a:off x="4860032" y="404664"/>
            <a:ext cx="3240360" cy="3105345"/>
          </a:xfrm>
          <a:prstGeom prst="ellipse">
            <a:avLst/>
          </a:prstGeom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755576" y="831195"/>
            <a:ext cx="320384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Бубенцами Русь звенит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 кричит гармошками,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Хороводами гудит: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Ешь сметану ложками,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Налетайте на блины,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жалейте маслица.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проводы зимы!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праздник - …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(Масленица)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4788024" y="1340768"/>
            <a:ext cx="34198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 неё блины не спечь.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Ну-ка, ставь её на печь.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Тяжела, черна, тверда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Мамина …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(сковорода)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539552" y="4653136"/>
            <a:ext cx="31683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Нынче песни, пляски, шутки,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Бубенцы, гармошки, дудки.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Взялся за руки народ: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Закружи нас …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(хоровод)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5220072" y="4581128"/>
            <a:ext cx="2592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соломы смастерили,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сарафаны нарядили,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горе поставили,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Всю неделю славили.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(Масленица)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соседними углами 3"/>
          <p:cNvSpPr/>
          <p:nvPr/>
        </p:nvSpPr>
        <p:spPr>
          <a:xfrm rot="10800000">
            <a:off x="32352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 rot="10800000">
            <a:off x="25152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 rot="10800000">
            <a:off x="464400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 rot="10800000">
            <a:off x="457200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iORK9CAZT.jpg" descr="C:\Users\Жанна\Documents\масленица\iORK9CAZT.jpg"/>
          <p:cNvPicPr>
            <a:picLocks noChangeAspect="1"/>
          </p:cNvPicPr>
          <p:nvPr/>
        </p:nvPicPr>
        <p:blipFill>
          <a:blip r:embed="rId2" r:link="rId3" cstate="print"/>
          <a:srcRect t="3966" r="74093" b="4224"/>
          <a:stretch>
            <a:fillRect/>
          </a:stretch>
        </p:blipFill>
        <p:spPr>
          <a:xfrm rot="16200000">
            <a:off x="1959180" y="-1447012"/>
            <a:ext cx="905160" cy="4320480"/>
          </a:xfrm>
          <a:prstGeom prst="rect">
            <a:avLst/>
          </a:prstGeom>
        </p:spPr>
      </p:pic>
      <p:pic>
        <p:nvPicPr>
          <p:cNvPr id="10" name="iORK9CAZT.jpg" descr="C:\Users\Жанна\Documents\масленица\iORK9CAZT.jpg"/>
          <p:cNvPicPr>
            <a:picLocks noChangeAspect="1"/>
          </p:cNvPicPr>
          <p:nvPr/>
        </p:nvPicPr>
        <p:blipFill>
          <a:blip r:embed="rId2" r:link="rId3" cstate="print"/>
          <a:srcRect t="3966" r="74093" b="4224"/>
          <a:stretch>
            <a:fillRect/>
          </a:stretch>
        </p:blipFill>
        <p:spPr>
          <a:xfrm rot="16200000">
            <a:off x="2031188" y="1577324"/>
            <a:ext cx="905160" cy="43204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5576" y="4221088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Четверг</a:t>
            </a: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«Разгуляй»</a:t>
            </a:r>
            <a:endParaRPr lang="ru-RU" sz="48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1268760"/>
            <a:ext cx="403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Среда</a:t>
            </a:r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«Лакомка»</a:t>
            </a:r>
            <a:endParaRPr lang="ru-RU" sz="48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44008" y="260648"/>
            <a:ext cx="42484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Надо начинать готовить блины, приглашать друзей в гости и самим навещать родственников и знакомых, прихватив с собой ароматные блины.</a:t>
            </a:r>
            <a:br>
              <a:rPr lang="ru-RU" dirty="0"/>
            </a:b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788024" y="3356992"/>
            <a:ext cx="41044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Чтобы помочь солнышку прогнать зиму быстрее в этот день устраивали катание на лошадях. Катались вокруг деревне по часовой стрелке или, как это называют деревенские жители, «по солнышку».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соседними углами 3"/>
          <p:cNvSpPr/>
          <p:nvPr/>
        </p:nvSpPr>
        <p:spPr>
          <a:xfrm rot="10800000">
            <a:off x="32352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 rot="10800000">
            <a:off x="25152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 rot="10800000">
            <a:off x="464400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 rot="10800000">
            <a:off x="457200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iORK9CAZT.jpg" descr="C:\Users\Жанна\Documents\масленица\iORK9CAZT.jpg"/>
          <p:cNvPicPr>
            <a:picLocks noChangeAspect="1"/>
          </p:cNvPicPr>
          <p:nvPr/>
        </p:nvPicPr>
        <p:blipFill>
          <a:blip r:embed="rId2" r:link="rId3" cstate="print"/>
          <a:srcRect t="3966" r="74093" b="4224"/>
          <a:stretch>
            <a:fillRect/>
          </a:stretch>
        </p:blipFill>
        <p:spPr>
          <a:xfrm rot="16200000">
            <a:off x="1959180" y="-1447012"/>
            <a:ext cx="905160" cy="4320480"/>
          </a:xfrm>
          <a:prstGeom prst="rect">
            <a:avLst/>
          </a:prstGeom>
        </p:spPr>
      </p:pic>
      <p:pic>
        <p:nvPicPr>
          <p:cNvPr id="10" name="iORK9CAZT.jpg" descr="C:\Users\Жанна\Documents\масленица\iORK9CAZT.jpg"/>
          <p:cNvPicPr>
            <a:picLocks noChangeAspect="1"/>
          </p:cNvPicPr>
          <p:nvPr/>
        </p:nvPicPr>
        <p:blipFill>
          <a:blip r:embed="rId2" r:link="rId3" cstate="print"/>
          <a:srcRect t="3966" r="74093" b="4224"/>
          <a:stretch>
            <a:fillRect/>
          </a:stretch>
        </p:blipFill>
        <p:spPr>
          <a:xfrm rot="16200000">
            <a:off x="2031188" y="1577324"/>
            <a:ext cx="905160" cy="43204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7584" y="4077072"/>
            <a:ext cx="36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Суббота</a:t>
            </a: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Monotype Corsiva" pitchFamily="66" charset="0"/>
              </a:rPr>
              <a:t>«Посиделки золовки»</a:t>
            </a:r>
            <a:endParaRPr lang="ru-RU" sz="40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052736"/>
            <a:ext cx="46805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Monotype Corsiva" pitchFamily="66" charset="0"/>
              </a:rPr>
              <a:t>Пятница</a:t>
            </a: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Monotype Corsiva" pitchFamily="66" charset="0"/>
              </a:rPr>
              <a:t>«Тещины вечера»</a:t>
            </a:r>
            <a:endParaRPr lang="ru-RU" sz="44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44008" y="332656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этот день зятья должны обязательно отправиться к теще на вкусные блины.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3429000"/>
            <a:ext cx="4320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«Посиделки золовки».</a:t>
            </a:r>
            <a:r>
              <a:rPr lang="ru-RU" dirty="0"/>
              <a:t> В этот день надо обязательно отправиться в гости к родственникам, чтобы угостить их блинами. Также надо принимать гостей у себя.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соседними углами 3"/>
          <p:cNvSpPr/>
          <p:nvPr/>
        </p:nvSpPr>
        <p:spPr>
          <a:xfrm rot="10800000">
            <a:off x="32352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 rot="10800000">
            <a:off x="25152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 rot="10800000">
            <a:off x="464400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 rot="10800000">
            <a:off x="457200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iORK9CAZT.jpg" descr="C:\Users\Жанна\Documents\масленица\iORK9CAZT.jpg"/>
          <p:cNvPicPr>
            <a:picLocks noChangeAspect="1"/>
          </p:cNvPicPr>
          <p:nvPr/>
        </p:nvPicPr>
        <p:blipFill>
          <a:blip r:embed="rId2" r:link="rId3" cstate="print"/>
          <a:srcRect t="3966" r="74093" b="4224"/>
          <a:stretch>
            <a:fillRect/>
          </a:stretch>
        </p:blipFill>
        <p:spPr>
          <a:xfrm rot="16200000">
            <a:off x="1959180" y="-1447012"/>
            <a:ext cx="905160" cy="4320480"/>
          </a:xfrm>
          <a:prstGeom prst="rect">
            <a:avLst/>
          </a:prstGeom>
        </p:spPr>
      </p:pic>
      <p:pic>
        <p:nvPicPr>
          <p:cNvPr id="10" name="iORK9CAZT.jpg" descr="C:\Users\Жанна\Documents\масленица\iORK9CAZT.jpg"/>
          <p:cNvPicPr>
            <a:picLocks noChangeAspect="1"/>
          </p:cNvPicPr>
          <p:nvPr/>
        </p:nvPicPr>
        <p:blipFill>
          <a:blip r:embed="rId2" r:link="rId3" cstate="print"/>
          <a:srcRect t="3966" r="74093" b="4224"/>
          <a:stretch>
            <a:fillRect/>
          </a:stretch>
        </p:blipFill>
        <p:spPr>
          <a:xfrm rot="16200000">
            <a:off x="2031188" y="1577324"/>
            <a:ext cx="905160" cy="43204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5576" y="1268760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Monotype Corsiva" pitchFamily="66" charset="0"/>
              </a:rPr>
              <a:t>Воскресенье «Прощение»</a:t>
            </a:r>
            <a:endParaRPr lang="ru-RU" sz="48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572000" y="260648"/>
            <a:ext cx="4284984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Время, когда люди просят прощения друг у друга и обязательно должны прощать даже самые сильные обиды. В этот день также поют, танцуют и веселятся, провожая щедрую Масленицу. В этот же день сжигается соломенное чучело.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соседними углами 3"/>
          <p:cNvSpPr/>
          <p:nvPr/>
        </p:nvSpPr>
        <p:spPr>
          <a:xfrm rot="10800000">
            <a:off x="32352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 rot="10800000">
            <a:off x="25152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 rot="10800000">
            <a:off x="464400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 rot="10800000">
            <a:off x="457200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323528" y="3356992"/>
            <a:ext cx="4320480" cy="7252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9552" y="2276872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Традиции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2" y="4221088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Monotype Corsiva" pitchFamily="66" charset="0"/>
              </a:rPr>
              <a:t>Блины</a:t>
            </a:r>
            <a:endParaRPr lang="ru-RU" sz="6000" b="1" dirty="0"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6016" y="3356992"/>
            <a:ext cx="417646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Масленицу издавна пекли очень много различных блинов, которые по своей форме напоминают солнышко и могут быть тонкими, толстыми, с добавлением начинки и без нее, но самое главное обильно политые маслом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Блинчики символизировали солнечный диск и наполняли человека теплом и придавали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силы. Их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выпекали ежедневно на протяжении всей масленичной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недели.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14" name="ee3aa8bb4669675dbe69bd67db9feae6.jpg" descr="C:\Users\Жанна\Documents\масленица\ee3aa8bb4669675dbe69bd67db9feae6.jpg"/>
          <p:cNvPicPr>
            <a:picLocks noChangeAspect="1"/>
          </p:cNvPicPr>
          <p:nvPr/>
        </p:nvPicPr>
        <p:blipFill>
          <a:blip r:embed="rId4" r:link="rId5" cstate="print"/>
          <a:stretch>
            <a:fillRect/>
          </a:stretch>
        </p:blipFill>
        <p:spPr>
          <a:xfrm>
            <a:off x="251520" y="260648"/>
            <a:ext cx="4320480" cy="20162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соседними углами 3"/>
          <p:cNvSpPr/>
          <p:nvPr/>
        </p:nvSpPr>
        <p:spPr>
          <a:xfrm rot="10800000">
            <a:off x="32352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 rot="10800000">
            <a:off x="25152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 rot="10800000">
            <a:off x="464400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 rot="10800000">
            <a:off x="457200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251520" y="260648"/>
            <a:ext cx="4320480" cy="725286"/>
          </a:xfrm>
          <a:prstGeom prst="rect">
            <a:avLst/>
          </a:prstGeom>
        </p:spPr>
      </p:pic>
      <p:pic>
        <p:nvPicPr>
          <p:cNvPr id="10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323528" y="3356992"/>
            <a:ext cx="4320480" cy="7252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99592" y="1484784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Костры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644008" y="260648"/>
            <a:ext cx="4283968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Костры жгли, помогая тем самым весне вступить в полную силу и жаром огня пробудить спящую природу. Наши предки жгли костры и сжигали нечисть, символически очищаясь от прошлогодней скверны. В этом истоки старинного обряда перепрыгивания через горящий костер: пока летишь над огнем, все плохое в нем и сгорает. Перепрыгнул - значит, очистился.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4437112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Взятие снежного городка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16016" y="3356992"/>
            <a:ext cx="42484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Поразмять на Масленичной неделе косточки «в драке кулаками для забавы, для молодечества» одинаково любили и крестьяне, и горожане; кулачные бои в городах и крупных селах. Невзирая ни на какую погоду, кулачный бой разгорался с особенным азартом к вечеру. Бой иной раз длился несколько часов. По окончании его борцы расходились по домам, горячо обсуждая ход и результаты сражения.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соседними углами 3"/>
          <p:cNvSpPr/>
          <p:nvPr/>
        </p:nvSpPr>
        <p:spPr>
          <a:xfrm rot="10800000">
            <a:off x="32352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 rot="10800000">
            <a:off x="25152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 rot="10800000">
            <a:off x="464400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 rot="10800000">
            <a:off x="457200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251520" y="260648"/>
            <a:ext cx="4320480" cy="725286"/>
          </a:xfrm>
          <a:prstGeom prst="rect">
            <a:avLst/>
          </a:prstGeom>
        </p:spPr>
      </p:pic>
      <p:pic>
        <p:nvPicPr>
          <p:cNvPr id="10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323528" y="3356992"/>
            <a:ext cx="4320480" cy="7252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5536" y="148478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Медвежья потеха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716016" y="260648"/>
            <a:ext cx="403244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Медвежья потеха была очень популярна на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Руси.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Дрессированные медведи смешили публику. Его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спутником был `коза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бодатая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`, которую изображал мальчик, наряженный в мешок с прикрепленной к нему козлиной головой и рожками. `Коза` выплясывала вокруг медведя. Медведь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рычал, вытягивался во весь рост и кружился вокруг вожака. Это означало, что он танцует. После такой неуклюжей пляски вожак давал ему в лапы шляпу и медведь обходил с ней честную публику, которая бросала туда гроши да копейки.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4581128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Катания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932040" y="3429000"/>
            <a:ext cx="396044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Главным развлечением было катание детей и молодежи с ледяных горок, которые старались украсить фонариками и флажками. Для катания использовались: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рогожи;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санки;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коньки;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шкуры;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ледянки;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деревянные корыта.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соседними углами 3"/>
          <p:cNvSpPr/>
          <p:nvPr/>
        </p:nvSpPr>
        <p:spPr>
          <a:xfrm rot="10800000">
            <a:off x="32352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 rot="10800000">
            <a:off x="25152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 rot="10800000">
            <a:off x="4644008" y="3356992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 rot="10800000">
            <a:off x="4572000" y="260648"/>
            <a:ext cx="4320480" cy="2736304"/>
          </a:xfrm>
          <a:prstGeom prst="snip2Same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251520" y="260648"/>
            <a:ext cx="4320480" cy="725286"/>
          </a:xfrm>
          <a:prstGeom prst="rect">
            <a:avLst/>
          </a:prstGeom>
        </p:spPr>
      </p:pic>
      <p:pic>
        <p:nvPicPr>
          <p:cNvPr id="10" name="13dcf16baa5833c799b0080defee8dac.jpg" descr="C:\Users\Жанна\Documents\масленица\13dcf16baa5833c799b0080defee8dac.jpg"/>
          <p:cNvPicPr>
            <a:picLocks noChangeAspect="1"/>
          </p:cNvPicPr>
          <p:nvPr/>
        </p:nvPicPr>
        <p:blipFill>
          <a:blip r:embed="rId2" r:link="rId3" cstate="print"/>
          <a:stretch>
            <a:fillRect/>
          </a:stretch>
        </p:blipFill>
        <p:spPr>
          <a:xfrm>
            <a:off x="323528" y="3356992"/>
            <a:ext cx="4320480" cy="7252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1560" y="1412776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Балаганы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332656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Масленицу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устраивались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балаганы, в которых выступали акробаты и жонглеры, показывали дрессированных животных и китайские тени, ставили лубочные комедии, спектакли-феерии, а также популярные в XIX веке живые картины.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7624" y="4653136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Monotype Corsiva" pitchFamily="66" charset="0"/>
              </a:rPr>
              <a:t>Гуляния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44008" y="3501008"/>
            <a:ext cx="43204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Но самым любимым и красивым масленичным обрядом было катание на санях. Выезжали все, у кого был конь, и по улицам городов и деревень наперегонки неслись разномастные упряжки. Гремели конские копыта, звенели бубенцы и колокольчики, заливались гармоники...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1140</Words>
  <Application>Microsoft Office PowerPoint</Application>
  <PresentationFormat>Экран (4:3)</PresentationFormat>
  <Paragraphs>119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Жанна</dc:creator>
  <cp:lastModifiedBy>Жанна</cp:lastModifiedBy>
  <cp:revision>15</cp:revision>
  <dcterms:created xsi:type="dcterms:W3CDTF">2018-12-16T14:48:42Z</dcterms:created>
  <dcterms:modified xsi:type="dcterms:W3CDTF">2018-12-16T17:13:33Z</dcterms:modified>
</cp:coreProperties>
</file>